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34"/>
  </p:notesMasterIdLst>
  <p:sldIdLst>
    <p:sldId id="256" r:id="rId2"/>
    <p:sldId id="257" r:id="rId3"/>
    <p:sldId id="332" r:id="rId4"/>
    <p:sldId id="318" r:id="rId5"/>
    <p:sldId id="331" r:id="rId6"/>
    <p:sldId id="333" r:id="rId7"/>
    <p:sldId id="334" r:id="rId8"/>
    <p:sldId id="335" r:id="rId9"/>
    <p:sldId id="340" r:id="rId10"/>
    <p:sldId id="515" r:id="rId11"/>
    <p:sldId id="517" r:id="rId12"/>
    <p:sldId id="516" r:id="rId13"/>
    <p:sldId id="343" r:id="rId14"/>
    <p:sldId id="341" r:id="rId15"/>
    <p:sldId id="342" r:id="rId16"/>
    <p:sldId id="339" r:id="rId17"/>
    <p:sldId id="344" r:id="rId18"/>
    <p:sldId id="345" r:id="rId19"/>
    <p:sldId id="349" r:id="rId20"/>
    <p:sldId id="329" r:id="rId21"/>
    <p:sldId id="311" r:id="rId22"/>
    <p:sldId id="312" r:id="rId23"/>
    <p:sldId id="316" r:id="rId24"/>
    <p:sldId id="319" r:id="rId25"/>
    <p:sldId id="350" r:id="rId26"/>
    <p:sldId id="326" r:id="rId27"/>
    <p:sldId id="325" r:id="rId28"/>
    <p:sldId id="327" r:id="rId29"/>
    <p:sldId id="328" r:id="rId30"/>
    <p:sldId id="347" r:id="rId31"/>
    <p:sldId id="518" r:id="rId32"/>
    <p:sldId id="51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2982" autoAdjust="0"/>
  </p:normalViewPr>
  <p:slideViewPr>
    <p:cSldViewPr snapToGrid="0">
      <p:cViewPr varScale="1">
        <p:scale>
          <a:sx n="63" d="100"/>
          <a:sy n="63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AEF:Documents:SCA:SCA%20Trips_Presentations:Long-Life%20Pavements%20Conference%2009_12:Paper:03_01_12%20Data_Figures%20Durable%20Pavements%20Using%20Slag%20Cemen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Sheet3!$C$4</c:f>
              <c:strCache>
                <c:ptCount val="1"/>
                <c:pt idx="0">
                  <c:v>OPC</c:v>
                </c:pt>
              </c:strCache>
            </c:strRef>
          </c:tx>
          <c:spPr>
            <a:ln w="63500"/>
          </c:spPr>
          <c:xVal>
            <c:numRef>
              <c:f>Sheet3!$B$5:$B$16</c:f>
              <c:numCache>
                <c:formatCode>General</c:formatCode>
                <c:ptCount val="12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56</c:v>
                </c:pt>
                <c:pt idx="6">
                  <c:v>91</c:v>
                </c:pt>
                <c:pt idx="7">
                  <c:v>105</c:v>
                </c:pt>
                <c:pt idx="8">
                  <c:v>120</c:v>
                </c:pt>
                <c:pt idx="9">
                  <c:v>180</c:v>
                </c:pt>
                <c:pt idx="10">
                  <c:v>270</c:v>
                </c:pt>
                <c:pt idx="11">
                  <c:v>365</c:v>
                </c:pt>
              </c:numCache>
            </c:numRef>
          </c:xVal>
          <c:yVal>
            <c:numRef>
              <c:f>Sheet3!$C$5:$C$16</c:f>
              <c:numCache>
                <c:formatCode>General</c:formatCode>
                <c:ptCount val="12"/>
                <c:pt idx="0">
                  <c:v>0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1.4800000000000001E-2</c:v>
                </c:pt>
                <c:pt idx="4">
                  <c:v>1.9800000000000002E-2</c:v>
                </c:pt>
                <c:pt idx="5">
                  <c:v>2.8400000000000002E-2</c:v>
                </c:pt>
                <c:pt idx="6">
                  <c:v>3.8399999999999997E-2</c:v>
                </c:pt>
                <c:pt idx="7">
                  <c:v>4.1399999999999999E-2</c:v>
                </c:pt>
                <c:pt idx="8">
                  <c:v>4.3400000000000001E-2</c:v>
                </c:pt>
                <c:pt idx="9">
                  <c:v>6.1199999999999997E-2</c:v>
                </c:pt>
                <c:pt idx="10">
                  <c:v>9.2249999999999999E-2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4D-491C-A5A7-525E188E12FB}"/>
            </c:ext>
          </c:extLst>
        </c:ser>
        <c:ser>
          <c:idx val="1"/>
          <c:order val="1"/>
          <c:tx>
            <c:strRef>
              <c:f>Sheet3!$D$4</c:f>
              <c:strCache>
                <c:ptCount val="1"/>
                <c:pt idx="0">
                  <c:v>25% Slag Cement</c:v>
                </c:pt>
              </c:strCache>
            </c:strRef>
          </c:tx>
          <c:spPr>
            <a:ln w="63500"/>
          </c:spPr>
          <c:xVal>
            <c:numRef>
              <c:f>Sheet3!$B$5:$B$16</c:f>
              <c:numCache>
                <c:formatCode>General</c:formatCode>
                <c:ptCount val="12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56</c:v>
                </c:pt>
                <c:pt idx="6">
                  <c:v>91</c:v>
                </c:pt>
                <c:pt idx="7">
                  <c:v>105</c:v>
                </c:pt>
                <c:pt idx="8">
                  <c:v>120</c:v>
                </c:pt>
                <c:pt idx="9">
                  <c:v>180</c:v>
                </c:pt>
                <c:pt idx="10">
                  <c:v>270</c:v>
                </c:pt>
                <c:pt idx="11">
                  <c:v>365</c:v>
                </c:pt>
              </c:numCache>
            </c:numRef>
          </c:xVal>
          <c:yVal>
            <c:numRef>
              <c:f>Sheet3!$D$5:$D$16</c:f>
              <c:numCache>
                <c:formatCode>General</c:formatCode>
                <c:ptCount val="12"/>
                <c:pt idx="0">
                  <c:v>0</c:v>
                </c:pt>
                <c:pt idx="1">
                  <c:v>8.3333333333333297E-3</c:v>
                </c:pt>
                <c:pt idx="2">
                  <c:v>1.0833333333333301E-2</c:v>
                </c:pt>
                <c:pt idx="3">
                  <c:v>1.4833333333333301E-2</c:v>
                </c:pt>
                <c:pt idx="4">
                  <c:v>1.6833333333333301E-2</c:v>
                </c:pt>
                <c:pt idx="5">
                  <c:v>2.6166666666666699E-2</c:v>
                </c:pt>
                <c:pt idx="6">
                  <c:v>2.9499999999999998E-2</c:v>
                </c:pt>
                <c:pt idx="7">
                  <c:v>0.03</c:v>
                </c:pt>
                <c:pt idx="8">
                  <c:v>0.03</c:v>
                </c:pt>
                <c:pt idx="9">
                  <c:v>3.4333333333333299E-2</c:v>
                </c:pt>
                <c:pt idx="10">
                  <c:v>3.4200000000000001E-2</c:v>
                </c:pt>
                <c:pt idx="11">
                  <c:v>3.9600000000000003E-2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4D-491C-A5A7-525E188E12FB}"/>
            </c:ext>
          </c:extLst>
        </c:ser>
        <c:ser>
          <c:idx val="2"/>
          <c:order val="2"/>
          <c:tx>
            <c:strRef>
              <c:f>Sheet3!$E$4</c:f>
              <c:strCache>
                <c:ptCount val="1"/>
                <c:pt idx="0">
                  <c:v>50% Slag Cement</c:v>
                </c:pt>
              </c:strCache>
            </c:strRef>
          </c:tx>
          <c:spPr>
            <a:ln w="63500">
              <a:solidFill>
                <a:schemeClr val="accent5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Sheet3!$B$5:$B$16</c:f>
              <c:numCache>
                <c:formatCode>General</c:formatCode>
                <c:ptCount val="12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56</c:v>
                </c:pt>
                <c:pt idx="6">
                  <c:v>91</c:v>
                </c:pt>
                <c:pt idx="7">
                  <c:v>105</c:v>
                </c:pt>
                <c:pt idx="8">
                  <c:v>120</c:v>
                </c:pt>
                <c:pt idx="9">
                  <c:v>180</c:v>
                </c:pt>
                <c:pt idx="10">
                  <c:v>270</c:v>
                </c:pt>
                <c:pt idx="11">
                  <c:v>365</c:v>
                </c:pt>
              </c:numCache>
            </c:numRef>
          </c:xVal>
          <c:yVal>
            <c:numRef>
              <c:f>Sheet3!$E$5:$E$16</c:f>
              <c:numCache>
                <c:formatCode>General</c:formatCode>
                <c:ptCount val="12"/>
                <c:pt idx="0">
                  <c:v>0</c:v>
                </c:pt>
                <c:pt idx="1">
                  <c:v>0.01</c:v>
                </c:pt>
                <c:pt idx="2">
                  <c:v>1.0166666666666701E-2</c:v>
                </c:pt>
                <c:pt idx="3">
                  <c:v>1.18333333333333E-2</c:v>
                </c:pt>
                <c:pt idx="4">
                  <c:v>1.43333333333333E-2</c:v>
                </c:pt>
                <c:pt idx="5">
                  <c:v>2.0833333333333301E-2</c:v>
                </c:pt>
                <c:pt idx="6">
                  <c:v>2.66666666666667E-2</c:v>
                </c:pt>
                <c:pt idx="7">
                  <c:v>3.1666666666666697E-2</c:v>
                </c:pt>
                <c:pt idx="8">
                  <c:v>3.1833333333333297E-2</c:v>
                </c:pt>
                <c:pt idx="9">
                  <c:v>3.1833333333333297E-2</c:v>
                </c:pt>
                <c:pt idx="10">
                  <c:v>3.2666666666666698E-2</c:v>
                </c:pt>
                <c:pt idx="11">
                  <c:v>3.2666666666666698E-2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4D-491C-A5A7-525E188E12FB}"/>
            </c:ext>
          </c:extLst>
        </c:ser>
        <c:ser>
          <c:idx val="3"/>
          <c:order val="3"/>
          <c:tx>
            <c:v>180-day Limit</c:v>
          </c:tx>
          <c:spPr>
            <a:ln w="63500"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(Sheet3!$B$5,Sheet3!$B$17)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(Sheet3!$F$5,Sheet3!$F$17)</c:f>
              <c:numCache>
                <c:formatCode>General</c:formatCode>
                <c:ptCount val="2"/>
                <c:pt idx="0">
                  <c:v>0.05</c:v>
                </c:pt>
                <c:pt idx="1">
                  <c:v>0.05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4D-491C-A5A7-525E188E12FB}"/>
            </c:ext>
          </c:extLst>
        </c:ser>
        <c:ser>
          <c:idx val="4"/>
          <c:order val="4"/>
          <c:tx>
            <c:v>1-year Limit</c:v>
          </c:tx>
          <c:spPr>
            <a:ln w="63500">
              <a:solidFill>
                <a:schemeClr val="accent4">
                  <a:lumMod val="50000"/>
                  <a:lumOff val="50000"/>
                </a:schemeClr>
              </a:solidFill>
            </a:ln>
          </c:spPr>
          <c:marker>
            <c:symbol val="none"/>
          </c:marker>
          <c:xVal>
            <c:numRef>
              <c:f>(Sheet3!$B$5,Sheet3!$B$17)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xVal>
          <c:yVal>
            <c:numRef>
              <c:f>(Sheet3!$G$5,Sheet3!$G$17)</c:f>
              <c:numCache>
                <c:formatCode>General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4D-491C-A5A7-525E188E1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416384"/>
        <c:axId val="104418304"/>
      </c:scatterChart>
      <c:valAx>
        <c:axId val="104416384"/>
        <c:scaling>
          <c:orientation val="minMax"/>
          <c:max val="400"/>
        </c:scaling>
        <c:delete val="0"/>
        <c:axPos val="b"/>
        <c:title>
          <c:tx>
            <c:rich>
              <a:bodyPr/>
              <a:lstStyle/>
              <a:p>
                <a:pPr>
                  <a:defRPr sz="24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>
                    <a:latin typeface="Arial" panose="020B0604020202020204" pitchFamily="34" charset="0"/>
                    <a:cs typeface="Arial" panose="020B0604020202020204" pitchFamily="34" charset="0"/>
                  </a:rPr>
                  <a:t>Age, days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4418304"/>
        <c:crosses val="autoZero"/>
        <c:crossBetween val="midCat"/>
      </c:valAx>
      <c:valAx>
        <c:axId val="104418304"/>
        <c:scaling>
          <c:orientation val="minMax"/>
          <c:max val="0.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>
                    <a:latin typeface="Arial" panose="020B0604020202020204" pitchFamily="34" charset="0"/>
                    <a:cs typeface="Arial" panose="020B0604020202020204" pitchFamily="34" charset="0"/>
                  </a:rPr>
                  <a:t>Expansion, %</a:t>
                </a:r>
              </a:p>
            </c:rich>
          </c:tx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4416384"/>
        <c:crosses val="autoZero"/>
        <c:crossBetween val="midCat"/>
        <c:minorUnit val="5.0000000000000001E-3"/>
      </c:valAx>
    </c:plotArea>
    <c:legend>
      <c:legendPos val="r"/>
      <c:overlay val="0"/>
      <c:spPr>
        <a:ln>
          <a:noFill/>
        </a:ln>
      </c:spPr>
      <c:txPr>
        <a:bodyPr/>
        <a:lstStyle/>
        <a:p>
          <a:pPr>
            <a:defRPr sz="18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0.15929</cdr:x>
      <cdr:y>0.1129</cdr:y>
    </cdr:from>
    <cdr:to>
      <cdr:x>0.37168</cdr:x>
      <cdr:y>0.22581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1600" y="533400"/>
          <a:ext cx="18288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ASTM C1012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A5FB-DD6E-4FC1-B4FB-53B4739EA9E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1B72D-38B2-4513-84E5-CA24C9F1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96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4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41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64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15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87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16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64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17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46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61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19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07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600BD84C-8B0C-8E47-B239-9E97AE47B51C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21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5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8F62E7DA-EEA5-444D-AAB5-81F0B59834C4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22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en-US" dirty="0">
                <a:cs typeface="+mn-cs"/>
              </a:rPr>
              <a:t>Schematically, the picture on the left shows what happens when ordinary </a:t>
            </a:r>
            <a:r>
              <a:rPr lang="en-US" dirty="0" err="1">
                <a:cs typeface="+mn-cs"/>
              </a:rPr>
              <a:t>portland</a:t>
            </a:r>
            <a:r>
              <a:rPr lang="en-US" dirty="0">
                <a:cs typeface="+mn-cs"/>
              </a:rPr>
              <a:t> cement (gray) hydrates.  Calcium-silicate hydrate is formed (yellow), but there are significant areas where this </a:t>
            </a:r>
            <a:r>
              <a:rPr lang="ja-JP" altLang="en-US" dirty="0">
                <a:latin typeface="Arial"/>
                <a:cs typeface="+mn-cs"/>
              </a:rPr>
              <a:t>“</a:t>
            </a:r>
            <a:r>
              <a:rPr lang="en-US" dirty="0">
                <a:cs typeface="+mn-cs"/>
              </a:rPr>
              <a:t>glue</a:t>
            </a:r>
            <a:r>
              <a:rPr lang="ja-JP" altLang="en-US" dirty="0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is not present (voids).</a:t>
            </a:r>
          </a:p>
          <a:p>
            <a:pPr eaLnBrk="1" hangingPunct="1">
              <a:buFontTx/>
              <a:buChar char="•"/>
              <a:defRPr/>
            </a:pPr>
            <a:r>
              <a:rPr lang="en-US" dirty="0">
                <a:cs typeface="+mn-cs"/>
              </a:rPr>
              <a:t>The picture on the right shows that with slag cement (white), much more of the paste is filled with the Calcium Silicate Hydrate.  The volume of voids is significantly reduced.</a:t>
            </a:r>
          </a:p>
          <a:p>
            <a:pPr eaLnBrk="1" hangingPunct="1">
              <a:buFontTx/>
              <a:buChar char="•"/>
              <a:defRPr/>
            </a:pPr>
            <a:r>
              <a:rPr lang="en-US" dirty="0">
                <a:cs typeface="+mn-cs"/>
              </a:rPr>
              <a:t>The increased formation of calcium silicate hydrate gives concrete made with slag cement more strength and reduces its permeability.  </a:t>
            </a:r>
          </a:p>
          <a:p>
            <a:pPr eaLnBrk="1" hangingPunct="1">
              <a:buFontTx/>
              <a:buChar char="•"/>
              <a:defRPr/>
            </a:pPr>
            <a:r>
              <a:rPr lang="en-US" dirty="0">
                <a:cs typeface="+mn-cs"/>
              </a:rPr>
              <a:t>Greater bond is also formed with the aggregate particles, thus enhancing strength, particularly tensile/flexural strength. (Check Seattle presentation data on flexural strength info)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469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4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35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19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7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8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8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9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7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49258C63-2B38-4DD2-A6E9-5DB06F573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9B14D0F5-BEED-423F-B076-7DCFD0046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A38B6FC3-7F6D-4749-90B3-3F3618099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DB35182-8E65-4F0B-9CAF-24ECF3BCAEE6}" type="slidenum">
              <a:rPr lang="es-ES" altLang="en-US"/>
              <a:pPr/>
              <a:t>10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1FC2B4A3-5BF3-49F4-A813-20D9329564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8069BEC-8182-42BE-BB88-AADFD7C9F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Portland-limestone blended cement composition example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2F157C0E-0D50-4684-A4BC-F6B12012F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6069AA8-6437-4150-BE44-00D7B65EEF6A}" type="slidenum">
              <a:rPr lang="es-ES" altLang="en-US"/>
              <a:pPr/>
              <a:t>11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39A2BDBA-CDC7-4133-8C82-00A2DECBA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1F392C64-E70C-4524-BB23-A239A2EA6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18FB499D-C44F-4610-AE35-AE2C4AE97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65D1C15-F3C2-4114-B8E5-C08CBAE64CB3}" type="slidenum">
              <a:rPr lang="es-ES" altLang="en-US"/>
              <a:pPr/>
              <a:t>12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56974" indent="-291144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2pPr>
            <a:lvl3pPr marL="116457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3pPr>
            <a:lvl4pPr marL="1630405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4pPr>
            <a:lvl5pPr marL="2096236" indent="-232915" defTabSz="942984" eaLnBrk="0" hangingPunct="0"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5pPr>
            <a:lvl6pPr marL="256206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6pPr>
            <a:lvl7pPr marL="302789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7pPr>
            <a:lvl8pPr marL="3493727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8pPr>
            <a:lvl9pPr marL="3959556" indent="-232915" defTabSz="942984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eaLnBrk="1" hangingPunct="1"/>
            <a:fld id="{13DCC576-42C7-8F42-B10C-05E70DD298BF}" type="slidenum">
              <a:rPr lang="en-US" sz="130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76488" y="536575"/>
            <a:ext cx="4749800" cy="267176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4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2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72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0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6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2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8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6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34" y="195263"/>
            <a:ext cx="8623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568450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68450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B4E5E-645E-D448-9359-CCAB46E7E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>
            <a:extLst>
              <a:ext uri="{FF2B5EF4-FFF2-40B4-BE49-F238E27FC236}">
                <a16:creationId xmlns:a16="http://schemas.microsoft.com/office/drawing/2014/main" id="{953F7008-9D74-4108-B0A2-9DA7A9818903}"/>
              </a:ext>
            </a:extLst>
          </p:cNvPr>
          <p:cNvSpPr/>
          <p:nvPr userDrawn="1"/>
        </p:nvSpPr>
        <p:spPr>
          <a:xfrm>
            <a:off x="247874" y="6269812"/>
            <a:ext cx="11742467" cy="427137"/>
          </a:xfrm>
          <a:prstGeom prst="rect">
            <a:avLst/>
          </a:prstGeom>
          <a:solidFill>
            <a:srgbClr val="BAD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8968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588"/>
          </a:p>
        </p:txBody>
      </p:sp>
      <p:pic>
        <p:nvPicPr>
          <p:cNvPr id="3" name="6 Imagen" descr="horizontal.png">
            <a:extLst>
              <a:ext uri="{FF2B5EF4-FFF2-40B4-BE49-F238E27FC236}">
                <a16:creationId xmlns:a16="http://schemas.microsoft.com/office/drawing/2014/main" id="{774F09AC-E0D2-4269-803B-53996F713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269" y="6257207"/>
            <a:ext cx="901866" cy="4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7 Rectángulo">
            <a:extLst>
              <a:ext uri="{FF2B5EF4-FFF2-40B4-BE49-F238E27FC236}">
                <a16:creationId xmlns:a16="http://schemas.microsoft.com/office/drawing/2014/main" id="{88E95150-519E-4491-9B74-31F07DE1D3F3}"/>
              </a:ext>
            </a:extLst>
          </p:cNvPr>
          <p:cNvSpPr/>
          <p:nvPr userDrawn="1"/>
        </p:nvSpPr>
        <p:spPr>
          <a:xfrm>
            <a:off x="247874" y="6269812"/>
            <a:ext cx="2244862" cy="427137"/>
          </a:xfrm>
          <a:prstGeom prst="rect">
            <a:avLst/>
          </a:prstGeom>
          <a:solidFill>
            <a:srgbClr val="E7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8968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588"/>
          </a:p>
        </p:txBody>
      </p:sp>
      <p:sp>
        <p:nvSpPr>
          <p:cNvPr id="5" name="8 Rectángulo">
            <a:extLst>
              <a:ext uri="{FF2B5EF4-FFF2-40B4-BE49-F238E27FC236}">
                <a16:creationId xmlns:a16="http://schemas.microsoft.com/office/drawing/2014/main" id="{97F0933A-2CBD-4D56-8789-7C968AB728F4}"/>
              </a:ext>
            </a:extLst>
          </p:cNvPr>
          <p:cNvSpPr/>
          <p:nvPr userDrawn="1"/>
        </p:nvSpPr>
        <p:spPr>
          <a:xfrm>
            <a:off x="2566959" y="6269812"/>
            <a:ext cx="64419" cy="427137"/>
          </a:xfrm>
          <a:prstGeom prst="rect">
            <a:avLst/>
          </a:prstGeom>
          <a:solidFill>
            <a:srgbClr val="E7E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8968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588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AE73E-DB10-4194-84CA-B4C6AA36BE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Greencore vs Argos Super n Sand Yield Study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F8881-3ED6-42B6-9C75-925C3D4739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3F5948-C041-4DD8-AB20-E783F70D342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9084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4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4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6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2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3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8B2240-DF9D-4B20-85E4-5082477B442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DACD92-E276-44E1-9030-86A97639C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#nogo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6BAB-2ECC-4976-8CCB-D462E0263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442" y="-542038"/>
            <a:ext cx="9947844" cy="261619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Role of Slag Cement in Creating Sulfate Resistance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216EE-502F-47EB-AA0E-B5D13A61A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5267" y="5508855"/>
            <a:ext cx="6987645" cy="1388534"/>
          </a:xfrm>
        </p:spPr>
        <p:txBody>
          <a:bodyPr>
            <a:normAutofit/>
          </a:bodyPr>
          <a:lstStyle/>
          <a:p>
            <a:r>
              <a:rPr lang="en-US" sz="3600" dirty="0"/>
              <a:t>www.SlagCement.org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12890-FCF1-4FAC-AE35-792EECF1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62" y="3234240"/>
            <a:ext cx="4904790" cy="22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0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AE044D3-CD8C-45C3-8EB4-3953B55A75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66688"/>
            <a:ext cx="10515600" cy="520700"/>
          </a:xfrm>
          <a:solidFill>
            <a:srgbClr val="C5DB5D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529" dirty="0"/>
              <a:t>Composition of Portland Cement</a:t>
            </a:r>
            <a:endParaRPr lang="es-ES" altLang="en-US" sz="3529" dirty="0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48C2986B-DDF6-4443-B056-4272605E2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01022"/>
            <a:ext cx="3024893" cy="291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Type I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Type II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Type II(MH)	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Type III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Type IV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Type V</a:t>
            </a:r>
          </a:p>
          <a:p>
            <a:pPr>
              <a:spcBef>
                <a:spcPct val="0"/>
              </a:spcBef>
              <a:spcAft>
                <a:spcPts val="529"/>
              </a:spcAft>
              <a:buClr>
                <a:srgbClr val="BAD405"/>
              </a:buClr>
              <a:buFont typeface="Wingdings" panose="05000000000000000000" pitchFamily="2" charset="2"/>
              <a:buChar char="ü"/>
            </a:pPr>
            <a:endParaRPr lang="en-US" altLang="en-US" sz="1764" b="1" dirty="0">
              <a:solidFill>
                <a:srgbClr val="404040"/>
              </a:solidFill>
            </a:endParaRPr>
          </a:p>
        </p:txBody>
      </p:sp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56D85D12-68B3-4F32-A5C6-EB6EAF40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491" y="1457918"/>
            <a:ext cx="4738999" cy="259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404040"/>
                </a:solidFill>
              </a:rPr>
              <a:t>General use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404040"/>
                </a:solidFill>
              </a:rPr>
              <a:t>Moderate sulfate resistance 	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404040"/>
                </a:solidFill>
              </a:rPr>
              <a:t>Moderate sulfate &amp; Moderate Heat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404040"/>
                </a:solidFill>
              </a:rPr>
              <a:t>High early strength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404040"/>
                </a:solidFill>
              </a:rPr>
              <a:t>Low heat of hydration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404040"/>
                </a:solidFill>
              </a:rPr>
              <a:t>High sulfate resistance</a:t>
            </a:r>
          </a:p>
          <a:p>
            <a:pPr>
              <a:spcBef>
                <a:spcPct val="0"/>
              </a:spcBef>
              <a:spcAft>
                <a:spcPts val="529"/>
              </a:spcAft>
              <a:buClr>
                <a:srgbClr val="BAD405"/>
              </a:buClr>
              <a:buFont typeface="Wingdings" panose="05000000000000000000" pitchFamily="2" charset="2"/>
              <a:buChar char="ü"/>
            </a:pPr>
            <a:endParaRPr lang="en-US" altLang="en-US" sz="1764" b="1" dirty="0">
              <a:solidFill>
                <a:srgbClr val="40404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1FEC78-BB45-48FB-8EE8-4D64E7CD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32" y="4548630"/>
            <a:ext cx="1387810" cy="9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E5E9FE7-0556-45D7-BD02-E1AFB3C341C7}"/>
              </a:ext>
            </a:extLst>
          </p:cNvPr>
          <p:cNvSpPr txBox="1">
            <a:spLocks/>
          </p:cNvSpPr>
          <p:nvPr/>
        </p:nvSpPr>
        <p:spPr bwMode="auto">
          <a:xfrm>
            <a:off x="1459231" y="5580736"/>
            <a:ext cx="1390611" cy="208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Clinker (91.4%)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2BE9BD4-8FE8-477B-9E97-D93C310B3DBA}"/>
              </a:ext>
            </a:extLst>
          </p:cNvPr>
          <p:cNvSpPr txBox="1">
            <a:spLocks/>
          </p:cNvSpPr>
          <p:nvPr/>
        </p:nvSpPr>
        <p:spPr bwMode="auto">
          <a:xfrm>
            <a:off x="3655080" y="5580736"/>
            <a:ext cx="1284180" cy="208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Gypsum (5.2%)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016122F-3362-4879-8F00-F9CAFD4D15C3}"/>
              </a:ext>
            </a:extLst>
          </p:cNvPr>
          <p:cNvSpPr txBox="1">
            <a:spLocks/>
          </p:cNvSpPr>
          <p:nvPr/>
        </p:nvSpPr>
        <p:spPr bwMode="auto">
          <a:xfrm>
            <a:off x="7938946" y="5604543"/>
            <a:ext cx="1453629" cy="2058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Limestone (2.7%)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966E7B-CD38-414D-B4B3-9914AE5E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72" y="4543029"/>
            <a:ext cx="1390610" cy="9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ross 27">
            <a:extLst>
              <a:ext uri="{FF2B5EF4-FFF2-40B4-BE49-F238E27FC236}">
                <a16:creationId xmlns:a16="http://schemas.microsoft.com/office/drawing/2014/main" id="{B76086F2-04E4-41E8-A382-7C4F9A65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99" y="4881929"/>
            <a:ext cx="260477" cy="275882"/>
          </a:xfrm>
          <a:prstGeom prst="plus">
            <a:avLst>
              <a:gd name="adj" fmla="val 25000"/>
            </a:avLst>
          </a:prstGeom>
          <a:solidFill>
            <a:srgbClr val="BFBB09"/>
          </a:solidFill>
          <a:ln w="12700" algn="ctr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39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11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83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5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06684"/>
            <a:endParaRPr lang="en-US" altLang="en-US" sz="1764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91BBD0-59E2-4CA1-9BD6-5FBDB0FB6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63" y="4557033"/>
            <a:ext cx="1390611" cy="95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quals 31">
            <a:extLst>
              <a:ext uri="{FF2B5EF4-FFF2-40B4-BE49-F238E27FC236}">
                <a16:creationId xmlns:a16="http://schemas.microsoft.com/office/drawing/2014/main" id="{E9DDC394-9ED4-4584-A67A-56867A884F51}"/>
              </a:ext>
            </a:extLst>
          </p:cNvPr>
          <p:cNvSpPr/>
          <p:nvPr/>
        </p:nvSpPr>
        <p:spPr bwMode="auto">
          <a:xfrm>
            <a:off x="9525613" y="4824513"/>
            <a:ext cx="509751" cy="445331"/>
          </a:xfrm>
          <a:prstGeom prst="mathEqual">
            <a:avLst/>
          </a:prstGeom>
          <a:solidFill>
            <a:srgbClr val="BFBB09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defTabSz="806684">
              <a:defRPr/>
            </a:pPr>
            <a:endParaRPr lang="en-US" sz="1588">
              <a:solidFill>
                <a:schemeClr val="accent3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872E7864-960E-4E29-8133-7BA723186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137" y="4909937"/>
            <a:ext cx="260477" cy="274481"/>
          </a:xfrm>
          <a:prstGeom prst="plus">
            <a:avLst>
              <a:gd name="adj" fmla="val 25000"/>
            </a:avLst>
          </a:prstGeom>
          <a:solidFill>
            <a:srgbClr val="BFBB09"/>
          </a:solidFill>
          <a:ln w="12700" algn="ctr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39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11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83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5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06684"/>
            <a:endParaRPr lang="en-US" altLang="en-US" sz="1764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DFCB7FF9-9A7C-4F73-A4F3-BAD414BF6006}"/>
              </a:ext>
            </a:extLst>
          </p:cNvPr>
          <p:cNvSpPr/>
          <p:nvPr/>
        </p:nvSpPr>
        <p:spPr bwMode="auto">
          <a:xfrm>
            <a:off x="7424993" y="4865124"/>
            <a:ext cx="259077" cy="274481"/>
          </a:xfrm>
          <a:prstGeom prst="plus">
            <a:avLst/>
          </a:prstGeom>
          <a:solidFill>
            <a:srgbClr val="BFBB09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defTabSz="806684">
              <a:defRPr/>
            </a:pPr>
            <a:endParaRPr lang="en-US" sz="1588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B1E61F4-E6E9-49FB-BBAA-4F9C29AC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2" t="17137" r="41336" b="53819"/>
          <a:stretch>
            <a:fillRect/>
          </a:stretch>
        </p:blipFill>
        <p:spPr bwMode="auto">
          <a:xfrm>
            <a:off x="5783709" y="4548631"/>
            <a:ext cx="1392011" cy="94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C4418A9-2C79-4FB9-B851-2A07FBF09C31}"/>
              </a:ext>
            </a:extLst>
          </p:cNvPr>
          <p:cNvSpPr txBox="1">
            <a:spLocks/>
          </p:cNvSpPr>
          <p:nvPr/>
        </p:nvSpPr>
        <p:spPr bwMode="auto">
          <a:xfrm>
            <a:off x="5874736" y="5603143"/>
            <a:ext cx="1284179" cy="208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IPA (&gt;1%)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CE2B65B-3729-4EF7-80DA-A40CAC738A00}"/>
              </a:ext>
            </a:extLst>
          </p:cNvPr>
          <p:cNvSpPr txBox="1">
            <a:spLocks/>
          </p:cNvSpPr>
          <p:nvPr/>
        </p:nvSpPr>
        <p:spPr bwMode="auto">
          <a:xfrm>
            <a:off x="10218818" y="4656463"/>
            <a:ext cx="1455029" cy="6133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Portland Cement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25619" name="Content Placeholder 2">
            <a:extLst>
              <a:ext uri="{FF2B5EF4-FFF2-40B4-BE49-F238E27FC236}">
                <a16:creationId xmlns:a16="http://schemas.microsoft.com/office/drawing/2014/main" id="{13BC8809-3410-4384-9F7A-2D0EDE839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137" y="920796"/>
            <a:ext cx="5276758" cy="38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2117" b="1" dirty="0">
                <a:solidFill>
                  <a:srgbClr val="002060"/>
                </a:solidFill>
              </a:rPr>
              <a:t>Standard </a:t>
            </a:r>
            <a:r>
              <a:rPr lang="en-US" altLang="en-US" sz="2117" b="1" dirty="0" err="1">
                <a:solidFill>
                  <a:srgbClr val="002060"/>
                </a:solidFill>
              </a:rPr>
              <a:t>portland</a:t>
            </a:r>
            <a:r>
              <a:rPr lang="en-US" altLang="en-US" sz="2117" b="1" dirty="0">
                <a:solidFill>
                  <a:srgbClr val="002060"/>
                </a:solidFill>
              </a:rPr>
              <a:t> cement types</a:t>
            </a:r>
          </a:p>
        </p:txBody>
      </p:sp>
      <p:sp>
        <p:nvSpPr>
          <p:cNvPr id="25620" name="Content Placeholder 2">
            <a:extLst>
              <a:ext uri="{FF2B5EF4-FFF2-40B4-BE49-F238E27FC236}">
                <a16:creationId xmlns:a16="http://schemas.microsoft.com/office/drawing/2014/main" id="{C2C4C408-900E-4A78-9B72-DC6CCFBA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4" y="3924460"/>
            <a:ext cx="8263841" cy="44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1764" dirty="0">
                <a:solidFill>
                  <a:srgbClr val="002060"/>
                </a:solidFill>
              </a:rPr>
              <a:t>Each type intended to address a specific performance or durability characteristic 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FD5831B-83EE-4031-8FDB-A9C28E3AD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157" y="5932961"/>
            <a:ext cx="7240138" cy="3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1059" dirty="0">
                <a:solidFill>
                  <a:srgbClr val="002060"/>
                </a:solidFill>
              </a:rPr>
              <a:t>Source: Portland Cement Association’s 2021 Portland Cement EPD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4" grpId="0" animBg="1"/>
      <p:bldP spid="35" grpId="0" animBg="1"/>
      <p:bldP spid="38" grpId="0" animBg="1"/>
      <p:bldP spid="33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76615B1-40B9-4036-9369-B8A061AFB9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4925"/>
            <a:ext cx="10515600" cy="728663"/>
          </a:xfrm>
          <a:solidFill>
            <a:srgbClr val="C5DB5D"/>
          </a:solidFill>
        </p:spPr>
        <p:txBody>
          <a:bodyPr/>
          <a:lstStyle/>
          <a:p>
            <a:pPr eaLnBrk="1" hangingPunct="1"/>
            <a:r>
              <a:rPr lang="en-US" altLang="en-US" sz="3529"/>
              <a:t>Blended Hydraulic Cement</a:t>
            </a:r>
            <a:endParaRPr lang="es-ES" altLang="en-US" sz="3529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26491D-2676-47DB-BCDE-54A350FF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32" y="4578040"/>
            <a:ext cx="1386409" cy="95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85140E1-C408-4380-9D30-3EA5566EAFA7}"/>
              </a:ext>
            </a:extLst>
          </p:cNvPr>
          <p:cNvSpPr txBox="1">
            <a:spLocks/>
          </p:cNvSpPr>
          <p:nvPr/>
        </p:nvSpPr>
        <p:spPr bwMode="auto">
          <a:xfrm>
            <a:off x="1459231" y="5610144"/>
            <a:ext cx="1390611" cy="2086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Clinker (82.7%)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33DE6BC-3A31-43C5-8157-F8CB083A78CA}"/>
              </a:ext>
            </a:extLst>
          </p:cNvPr>
          <p:cNvSpPr txBox="1">
            <a:spLocks/>
          </p:cNvSpPr>
          <p:nvPr/>
        </p:nvSpPr>
        <p:spPr bwMode="auto">
          <a:xfrm>
            <a:off x="3655080" y="5610144"/>
            <a:ext cx="1284180" cy="2086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Gypsum (5.7%)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2164191-CACF-4771-BC95-060B74A0790A}"/>
              </a:ext>
            </a:extLst>
          </p:cNvPr>
          <p:cNvSpPr txBox="1">
            <a:spLocks/>
          </p:cNvSpPr>
          <p:nvPr/>
        </p:nvSpPr>
        <p:spPr bwMode="auto">
          <a:xfrm>
            <a:off x="7707876" y="5631151"/>
            <a:ext cx="1898961" cy="20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Limestone (10.8%)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CF4E41-D58A-428E-89B2-17C7507F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72" y="4572438"/>
            <a:ext cx="1390610" cy="9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ross 27">
            <a:extLst>
              <a:ext uri="{FF2B5EF4-FFF2-40B4-BE49-F238E27FC236}">
                <a16:creationId xmlns:a16="http://schemas.microsoft.com/office/drawing/2014/main" id="{24AAA59B-1463-4E23-875C-7A64B249E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99" y="4912738"/>
            <a:ext cx="259077" cy="274481"/>
          </a:xfrm>
          <a:prstGeom prst="plus">
            <a:avLst>
              <a:gd name="adj" fmla="val 25000"/>
            </a:avLst>
          </a:prstGeom>
          <a:solidFill>
            <a:srgbClr val="BFBB09"/>
          </a:solidFill>
          <a:ln w="12700" algn="ctr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39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11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83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5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06684"/>
            <a:endParaRPr lang="en-US" altLang="en-US" sz="1764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E087CA1-0599-420B-A7D9-1BF70C64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63" y="4586442"/>
            <a:ext cx="1390611" cy="95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quals 31">
            <a:extLst>
              <a:ext uri="{FF2B5EF4-FFF2-40B4-BE49-F238E27FC236}">
                <a16:creationId xmlns:a16="http://schemas.microsoft.com/office/drawing/2014/main" id="{21143451-67D7-4759-B019-AE8FB0AA8961}"/>
              </a:ext>
            </a:extLst>
          </p:cNvPr>
          <p:cNvSpPr/>
          <p:nvPr/>
        </p:nvSpPr>
        <p:spPr bwMode="auto">
          <a:xfrm>
            <a:off x="9657252" y="4853921"/>
            <a:ext cx="509751" cy="445331"/>
          </a:xfrm>
          <a:prstGeom prst="mathEqual">
            <a:avLst/>
          </a:prstGeom>
          <a:solidFill>
            <a:srgbClr val="BFBB09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defTabSz="806684">
              <a:defRPr/>
            </a:pPr>
            <a:endParaRPr lang="en-US" sz="1588">
              <a:solidFill>
                <a:schemeClr val="accent3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FAF10D3B-697F-4B2E-BDDC-604EC203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136" y="4939346"/>
            <a:ext cx="259077" cy="274481"/>
          </a:xfrm>
          <a:prstGeom prst="plus">
            <a:avLst>
              <a:gd name="adj" fmla="val 25000"/>
            </a:avLst>
          </a:prstGeom>
          <a:solidFill>
            <a:srgbClr val="BFBB09"/>
          </a:solidFill>
          <a:ln w="12700" algn="ctr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39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11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83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563" indent="-207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06684"/>
            <a:endParaRPr lang="en-US" altLang="en-US" sz="1764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9797C9AF-B84D-42C0-AF18-061BF1F68E15}"/>
              </a:ext>
            </a:extLst>
          </p:cNvPr>
          <p:cNvSpPr/>
          <p:nvPr/>
        </p:nvSpPr>
        <p:spPr bwMode="auto">
          <a:xfrm>
            <a:off x="7424993" y="4894533"/>
            <a:ext cx="259077" cy="274481"/>
          </a:xfrm>
          <a:prstGeom prst="plus">
            <a:avLst/>
          </a:prstGeom>
          <a:solidFill>
            <a:srgbClr val="BFBB09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defTabSz="806684">
              <a:defRPr/>
            </a:pPr>
            <a:endParaRPr lang="en-US" sz="1588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BA01843-A99B-4B7D-953A-4504407F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2" t="17137" r="41336" b="53819"/>
          <a:stretch>
            <a:fillRect/>
          </a:stretch>
        </p:blipFill>
        <p:spPr bwMode="auto">
          <a:xfrm>
            <a:off x="5782308" y="4578040"/>
            <a:ext cx="1393411" cy="94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9427908-88E0-4384-87B9-9E89BF4CBD5D}"/>
              </a:ext>
            </a:extLst>
          </p:cNvPr>
          <p:cNvSpPr txBox="1">
            <a:spLocks/>
          </p:cNvSpPr>
          <p:nvPr/>
        </p:nvSpPr>
        <p:spPr bwMode="auto">
          <a:xfrm>
            <a:off x="5874736" y="5632550"/>
            <a:ext cx="1284179" cy="2086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235" b="1" kern="0" dirty="0">
                <a:solidFill>
                  <a:schemeClr val="tx1"/>
                </a:solidFill>
              </a:rPr>
              <a:t>IPA (&gt;1%)</a:t>
            </a:r>
            <a:endParaRPr lang="en-US" sz="1235" kern="0" dirty="0">
              <a:solidFill>
                <a:schemeClr val="tx1"/>
              </a:solidFill>
            </a:endParaRPr>
          </a:p>
        </p:txBody>
      </p:sp>
      <p:sp>
        <p:nvSpPr>
          <p:cNvPr id="27663" name="Content Placeholder 2">
            <a:extLst>
              <a:ext uri="{FF2B5EF4-FFF2-40B4-BE49-F238E27FC236}">
                <a16:creationId xmlns:a16="http://schemas.microsoft.com/office/drawing/2014/main" id="{C3998FB4-6630-460E-9A38-81C49E8B7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872" y="1163529"/>
            <a:ext cx="5276758" cy="38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2117" b="1" dirty="0">
                <a:solidFill>
                  <a:schemeClr val="tx1"/>
                </a:solidFill>
              </a:rPr>
              <a:t>Blended cement types</a:t>
            </a:r>
          </a:p>
        </p:txBody>
      </p:sp>
      <p:sp>
        <p:nvSpPr>
          <p:cNvPr id="27665" name="Content Placeholder 2">
            <a:extLst>
              <a:ext uri="{FF2B5EF4-FFF2-40B4-BE49-F238E27FC236}">
                <a16:creationId xmlns:a16="http://schemas.microsoft.com/office/drawing/2014/main" id="{BCC0458A-409C-4FA1-8A7C-B4C05A1D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53" y="1715023"/>
            <a:ext cx="3024893" cy="16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2117" b="1" dirty="0">
                <a:solidFill>
                  <a:srgbClr val="002060"/>
                </a:solidFill>
              </a:rPr>
              <a:t>Type IS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2117" b="1" dirty="0">
                <a:solidFill>
                  <a:srgbClr val="002060"/>
                </a:solidFill>
              </a:rPr>
              <a:t>Type IP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2117" b="1" dirty="0">
                <a:solidFill>
                  <a:srgbClr val="002060"/>
                </a:solidFill>
              </a:rPr>
              <a:t>Type IL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2117" b="1" dirty="0">
                <a:solidFill>
                  <a:srgbClr val="002060"/>
                </a:solidFill>
              </a:rPr>
              <a:t>Type IT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27F66FE6-F3F4-4E86-888A-3574A4FA1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436" y="1704245"/>
            <a:ext cx="4737598" cy="1562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–"/>
              <a:defRPr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»"/>
              <a:defRPr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211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Portland blast-furnace slag cement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211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Portland-pozzolan cement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211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Portland-limestone cement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211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Ternary blended cement</a:t>
            </a:r>
          </a:p>
        </p:txBody>
      </p:sp>
      <p:sp>
        <p:nvSpPr>
          <p:cNvPr id="27667" name="Content Placeholder 2">
            <a:extLst>
              <a:ext uri="{FF2B5EF4-FFF2-40B4-BE49-F238E27FC236}">
                <a16:creationId xmlns:a16="http://schemas.microsoft.com/office/drawing/2014/main" id="{1D8719EB-8359-4D51-9A9D-C78D004CF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87" y="3942872"/>
            <a:ext cx="5815918" cy="63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Wingdings" panose="05000000000000000000" pitchFamily="2" charset="2"/>
              <a:buChar char="Ø"/>
            </a:pPr>
            <a:r>
              <a:rPr lang="en-US" altLang="en-US" sz="2117" dirty="0">
                <a:solidFill>
                  <a:srgbClr val="002060"/>
                </a:solidFill>
              </a:rPr>
              <a:t>Each type indicates the cement composition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A9B44D8-38CA-47C9-A294-EAA6FE13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481" y="5934751"/>
            <a:ext cx="7241538" cy="3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1059" dirty="0">
                <a:solidFill>
                  <a:srgbClr val="002060"/>
                </a:solidFill>
              </a:rPr>
              <a:t>Source: Portland Cement Association’s 2021 Portland-Limestone Cement EPD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8C33111-FD42-4BAA-A0FD-5C5B1A15D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287" y="1144007"/>
            <a:ext cx="5075099" cy="4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2117" b="1" dirty="0">
                <a:solidFill>
                  <a:schemeClr val="tx1"/>
                </a:solidFill>
              </a:rPr>
              <a:t>Designations for special properties 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2091FEC-F772-40C7-B124-848013590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390" y="1725905"/>
            <a:ext cx="1176347" cy="19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(MS)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(HS)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(HE)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(MH)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(LH)</a:t>
            </a:r>
          </a:p>
          <a:p>
            <a:pPr lvl="1">
              <a:spcAft>
                <a:spcPts val="529"/>
              </a:spcAft>
              <a:buClr>
                <a:srgbClr val="BAD405"/>
              </a:buClr>
              <a:buNone/>
            </a:pPr>
            <a:r>
              <a:rPr lang="en-US" altLang="en-US" sz="1764" b="1" dirty="0">
                <a:solidFill>
                  <a:srgbClr val="002060"/>
                </a:solidFill>
              </a:rPr>
              <a:t>(A)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44ACF0C-7F7D-4854-A374-7F97AE5DD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082" y="1699489"/>
            <a:ext cx="3862340" cy="18471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–"/>
              <a:defRPr sz="2400"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–"/>
              <a:defRPr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D405"/>
              </a:buClr>
              <a:buFont typeface="Arial" panose="020B0604020202020204" pitchFamily="34" charset="0"/>
              <a:buChar char="»"/>
              <a:defRPr kern="1200">
                <a:solidFill>
                  <a:srgbClr val="030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17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Moderate sulfate resistance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17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sulfate resistance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17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early strength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17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Moderate heat of hydration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17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heat of hydration</a:t>
            </a:r>
          </a:p>
          <a:p>
            <a:pPr marL="403342" lvl="1" indent="0">
              <a:spcAft>
                <a:spcPts val="529"/>
              </a:spcAft>
              <a:buNone/>
              <a:defRPr/>
            </a:pPr>
            <a:r>
              <a:rPr lang="en-US" altLang="en-US" sz="17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 entraining is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A5E51A-C102-4DE7-8BC9-7BE4960FA8C5}"/>
              </a:ext>
            </a:extLst>
          </p:cNvPr>
          <p:cNvSpPr txBox="1"/>
          <p:nvPr/>
        </p:nvSpPr>
        <p:spPr>
          <a:xfrm>
            <a:off x="10218818" y="4939172"/>
            <a:ext cx="172530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Type IL Cement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4" grpId="0" animBg="1"/>
      <p:bldP spid="35" grpId="0" animBg="1"/>
      <p:bldP spid="38" grpId="0" animBg="1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74D6DA-4D18-44D5-A6DF-43E1C17998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07351" y="0"/>
            <a:ext cx="10018713" cy="1263089"/>
          </a:xfrm>
          <a:solidFill>
            <a:srgbClr val="C5DB5D"/>
          </a:solidFill>
        </p:spPr>
        <p:txBody>
          <a:bodyPr/>
          <a:lstStyle/>
          <a:p>
            <a:pPr eaLnBrk="1" hangingPunct="1"/>
            <a:r>
              <a:rPr lang="en-US" altLang="en-US" sz="3529"/>
              <a:t>Blended Hydraulic Cement – Naming Practice</a:t>
            </a:r>
            <a:endParaRPr lang="es-ES" altLang="en-US" sz="3529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13BE314-E65A-43E3-8101-DFBB84CFB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76" y="1483126"/>
            <a:ext cx="5450409" cy="69880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  <a:defRPr/>
            </a:pPr>
            <a:r>
              <a:rPr lang="en-US" altLang="en-US" sz="3529" b="1" dirty="0">
                <a:solidFill>
                  <a:srgbClr val="002060"/>
                </a:solidFill>
              </a:rPr>
              <a:t>Type IT(L10)(S40)(HS)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0D4C4DCB-8B2B-495F-AA4D-D39AAEAD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64" y="5499511"/>
            <a:ext cx="9055074" cy="4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BAD405"/>
              </a:buClr>
              <a:buFont typeface="Arial" panose="020B0604020202020204" pitchFamily="34" charset="0"/>
              <a:buNone/>
            </a:pPr>
            <a:r>
              <a:rPr lang="en-US" altLang="en-US" sz="2117" b="1">
                <a:solidFill>
                  <a:schemeClr val="tx1"/>
                </a:solidFill>
              </a:rPr>
              <a:t>In ternary blends component designations are listed alphabetically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8993DE1-CDAC-49BB-AE64-790A4B30A895}"/>
              </a:ext>
            </a:extLst>
          </p:cNvPr>
          <p:cNvSpPr txBox="1">
            <a:spLocks/>
          </p:cNvSpPr>
          <p:nvPr/>
        </p:nvSpPr>
        <p:spPr bwMode="auto">
          <a:xfrm>
            <a:off x="849806" y="4034345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Portland Cement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272780A-AEA9-4841-AE97-6B1F5DC9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184" y="1469121"/>
            <a:ext cx="4268460" cy="70440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  <a:defRPr/>
            </a:pPr>
            <a:r>
              <a:rPr lang="en-US" altLang="en-US" sz="3529" b="1" dirty="0">
                <a:solidFill>
                  <a:srgbClr val="002060"/>
                </a:solidFill>
              </a:rPr>
              <a:t>Type IS(60)(LH)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77F5B5-237B-4193-A29B-7997D55E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77" y="1481725"/>
            <a:ext cx="4269860" cy="71001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  <a:defRPr/>
            </a:pPr>
            <a:r>
              <a:rPr lang="en-US" altLang="en-US" sz="3529" b="1" dirty="0">
                <a:solidFill>
                  <a:srgbClr val="002060"/>
                </a:solidFill>
              </a:rPr>
              <a:t>Type IL(12)(MS)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766ED33-2F1C-46DE-A374-7688EE6D08DE}"/>
              </a:ext>
            </a:extLst>
          </p:cNvPr>
          <p:cNvSpPr txBox="1">
            <a:spLocks/>
          </p:cNvSpPr>
          <p:nvPr/>
        </p:nvSpPr>
        <p:spPr bwMode="auto">
          <a:xfrm>
            <a:off x="2756131" y="4057304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Blended With Limestone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4D051B-5D99-4823-9249-F297882C9715}"/>
              </a:ext>
            </a:extLst>
          </p:cNvPr>
          <p:cNvSpPr txBox="1">
            <a:spLocks/>
          </p:cNvSpPr>
          <p:nvPr/>
        </p:nvSpPr>
        <p:spPr bwMode="auto">
          <a:xfrm>
            <a:off x="4625993" y="4048845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10% Limestone Target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E1170D-58F9-4FE5-A81F-FAA59ED48DB3}"/>
              </a:ext>
            </a:extLst>
          </p:cNvPr>
          <p:cNvSpPr txBox="1">
            <a:spLocks/>
          </p:cNvSpPr>
          <p:nvPr/>
        </p:nvSpPr>
        <p:spPr bwMode="auto">
          <a:xfrm>
            <a:off x="6519061" y="4029367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Moderate Sulfate Resistance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53BA88-5C87-434A-BB02-B2941D01D014}"/>
              </a:ext>
            </a:extLst>
          </p:cNvPr>
          <p:cNvSpPr txBox="1">
            <a:spLocks/>
          </p:cNvSpPr>
          <p:nvPr/>
        </p:nvSpPr>
        <p:spPr bwMode="auto">
          <a:xfrm>
            <a:off x="852670" y="4043566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Portland Cement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5B9C918-5501-4977-9A6D-B6651AFEF41F}"/>
              </a:ext>
            </a:extLst>
          </p:cNvPr>
          <p:cNvSpPr txBox="1">
            <a:spLocks/>
          </p:cNvSpPr>
          <p:nvPr/>
        </p:nvSpPr>
        <p:spPr bwMode="auto">
          <a:xfrm>
            <a:off x="852670" y="4034345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Portland Cement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71C92EE-08D1-45C6-B5EF-1F057F11B1AA}"/>
              </a:ext>
            </a:extLst>
          </p:cNvPr>
          <p:cNvSpPr txBox="1">
            <a:spLocks/>
          </p:cNvSpPr>
          <p:nvPr/>
        </p:nvSpPr>
        <p:spPr bwMode="auto">
          <a:xfrm>
            <a:off x="855566" y="4038315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Portland Cement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5A47086-93A4-4E9B-A1D2-0C6F9CA61DB4}"/>
              </a:ext>
            </a:extLst>
          </p:cNvPr>
          <p:cNvSpPr txBox="1">
            <a:spLocks/>
          </p:cNvSpPr>
          <p:nvPr/>
        </p:nvSpPr>
        <p:spPr bwMode="auto">
          <a:xfrm>
            <a:off x="2751209" y="4044363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Blended With Limestone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5C1D270-CADF-4077-89F5-5394914A24E8}"/>
              </a:ext>
            </a:extLst>
          </p:cNvPr>
          <p:cNvSpPr txBox="1">
            <a:spLocks/>
          </p:cNvSpPr>
          <p:nvPr/>
        </p:nvSpPr>
        <p:spPr bwMode="auto">
          <a:xfrm>
            <a:off x="2758124" y="4047498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Blended With Slag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053A91E-2260-4476-8324-D5B368DF7A91}"/>
              </a:ext>
            </a:extLst>
          </p:cNvPr>
          <p:cNvSpPr txBox="1">
            <a:spLocks/>
          </p:cNvSpPr>
          <p:nvPr/>
        </p:nvSpPr>
        <p:spPr bwMode="auto">
          <a:xfrm>
            <a:off x="4633608" y="4048970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12% Limestone Target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042AFC1-FEB4-4520-B886-B2BBDF385B67}"/>
              </a:ext>
            </a:extLst>
          </p:cNvPr>
          <p:cNvSpPr txBox="1">
            <a:spLocks/>
          </p:cNvSpPr>
          <p:nvPr/>
        </p:nvSpPr>
        <p:spPr bwMode="auto">
          <a:xfrm>
            <a:off x="4627986" y="4051333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60% Slag Target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2B712F3-D5C1-4A77-B943-969BB5008A28}"/>
              </a:ext>
            </a:extLst>
          </p:cNvPr>
          <p:cNvSpPr txBox="1">
            <a:spLocks/>
          </p:cNvSpPr>
          <p:nvPr/>
        </p:nvSpPr>
        <p:spPr bwMode="auto">
          <a:xfrm>
            <a:off x="2748619" y="4043566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Blended With Limestone &amp; Slag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45E3DBE-C1E2-4220-99B6-D6C8AA5BCE3B}"/>
              </a:ext>
            </a:extLst>
          </p:cNvPr>
          <p:cNvSpPr txBox="1">
            <a:spLocks/>
          </p:cNvSpPr>
          <p:nvPr/>
        </p:nvSpPr>
        <p:spPr bwMode="auto">
          <a:xfrm>
            <a:off x="6526684" y="4044363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Low Heat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D3907FE-8EA8-4735-B326-AE952D93BB7F}"/>
              </a:ext>
            </a:extLst>
          </p:cNvPr>
          <p:cNvSpPr txBox="1">
            <a:spLocks/>
          </p:cNvSpPr>
          <p:nvPr/>
        </p:nvSpPr>
        <p:spPr bwMode="auto">
          <a:xfrm>
            <a:off x="4629474" y="4048845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10% Limestone Target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35D30FB-2CD7-4C96-AD86-3E964AC46B85}"/>
              </a:ext>
            </a:extLst>
          </p:cNvPr>
          <p:cNvSpPr txBox="1">
            <a:spLocks/>
          </p:cNvSpPr>
          <p:nvPr/>
        </p:nvSpPr>
        <p:spPr bwMode="auto">
          <a:xfrm>
            <a:off x="6520937" y="4064219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40% Slag Target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C89F1B7-B5E6-400C-8B2C-B5210D881CB0}"/>
              </a:ext>
            </a:extLst>
          </p:cNvPr>
          <p:cNvSpPr txBox="1">
            <a:spLocks/>
          </p:cNvSpPr>
          <p:nvPr/>
        </p:nvSpPr>
        <p:spPr bwMode="auto">
          <a:xfrm>
            <a:off x="8417874" y="4064219"/>
            <a:ext cx="1715091" cy="92415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372" tIns="36186" rIns="72372" bIns="36186" anchor="ctr"/>
          <a:lstStyle>
            <a:lvl1pPr marL="0" indent="0" algn="ctr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rgbClr val="030F46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rgbClr val="030F46"/>
                </a:solidFill>
                <a:latin typeface="+mn-lt"/>
              </a:defRPr>
            </a:lvl2pPr>
            <a:lvl3pPr marL="914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030F46"/>
                </a:solidFill>
                <a:latin typeface="+mn-lt"/>
              </a:defRPr>
            </a:lvl3pPr>
            <a:lvl4pPr marL="1371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4pPr>
            <a:lvl5pPr marL="18288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5pPr>
            <a:lvl6pPr marL="22860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6pPr>
            <a:lvl7pPr marL="27432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7pPr>
            <a:lvl8pPr marL="32004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8pPr>
            <a:lvl9pPr marL="3657600" indent="0" algn="l" defTabSz="82073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030F4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764" b="1" kern="0" dirty="0">
                <a:solidFill>
                  <a:schemeClr val="tx1"/>
                </a:solidFill>
              </a:rPr>
              <a:t>High Sulfate Resistance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3F7925-9C20-458A-A48B-C79B51F7E730}"/>
              </a:ext>
            </a:extLst>
          </p:cNvPr>
          <p:cNvCxnSpPr>
            <a:cxnSpLocks/>
          </p:cNvCxnSpPr>
          <p:nvPr/>
        </p:nvCxnSpPr>
        <p:spPr>
          <a:xfrm flipH="1">
            <a:off x="1873754" y="2225345"/>
            <a:ext cx="1667893" cy="1715506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255EA8A-690F-4C58-A2D6-4AAA23690149}"/>
              </a:ext>
            </a:extLst>
          </p:cNvPr>
          <p:cNvCxnSpPr>
            <a:cxnSpLocks/>
          </p:cNvCxnSpPr>
          <p:nvPr/>
        </p:nvCxnSpPr>
        <p:spPr>
          <a:xfrm>
            <a:off x="4394498" y="2246350"/>
            <a:ext cx="929875" cy="1803733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CA866A-0F55-4E13-B58B-5A036C62378E}"/>
              </a:ext>
            </a:extLst>
          </p:cNvPr>
          <p:cNvCxnSpPr>
            <a:cxnSpLocks/>
          </p:cNvCxnSpPr>
          <p:nvPr/>
        </p:nvCxnSpPr>
        <p:spPr>
          <a:xfrm flipH="1">
            <a:off x="3690091" y="2215541"/>
            <a:ext cx="156846" cy="1749117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067A468-8F07-4C91-814E-4DCD2303CA27}"/>
              </a:ext>
            </a:extLst>
          </p:cNvPr>
          <p:cNvCxnSpPr>
            <a:cxnSpLocks/>
          </p:cNvCxnSpPr>
          <p:nvPr/>
        </p:nvCxnSpPr>
        <p:spPr>
          <a:xfrm flipH="1">
            <a:off x="1889159" y="2219744"/>
            <a:ext cx="1632882" cy="1728110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90D7829-081D-450D-8566-ACF660D2E38A}"/>
              </a:ext>
            </a:extLst>
          </p:cNvPr>
          <p:cNvCxnSpPr>
            <a:cxnSpLocks/>
          </p:cNvCxnSpPr>
          <p:nvPr/>
        </p:nvCxnSpPr>
        <p:spPr>
          <a:xfrm>
            <a:off x="4394498" y="2246351"/>
            <a:ext cx="918671" cy="1767322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151AB6C-AB0B-4CB3-A89B-AB63AD3248C0}"/>
              </a:ext>
            </a:extLst>
          </p:cNvPr>
          <p:cNvCxnSpPr>
            <a:cxnSpLocks/>
          </p:cNvCxnSpPr>
          <p:nvPr/>
        </p:nvCxnSpPr>
        <p:spPr>
          <a:xfrm flipH="1">
            <a:off x="3688690" y="2202938"/>
            <a:ext cx="148444" cy="1756119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488A273-DF8C-4F21-AE46-5FD89964C974}"/>
              </a:ext>
            </a:extLst>
          </p:cNvPr>
          <p:cNvCxnSpPr>
            <a:cxnSpLocks/>
          </p:cNvCxnSpPr>
          <p:nvPr/>
        </p:nvCxnSpPr>
        <p:spPr>
          <a:xfrm>
            <a:off x="5507827" y="2200138"/>
            <a:ext cx="1635683" cy="1771523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E49EAC-2B47-4213-85B1-B2FE5114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77" y="1473323"/>
            <a:ext cx="3454821" cy="72681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30F46"/>
                </a:solidFill>
                <a:latin typeface="Arial" panose="020B060402020202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30F4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30F4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30F46"/>
                </a:solidFill>
                <a:latin typeface="Arial" panose="020B0604020202020204" pitchFamily="34" charset="0"/>
              </a:defRPr>
            </a:lvl9pPr>
          </a:lstStyle>
          <a:p>
            <a:pPr lvl="1">
              <a:spcAft>
                <a:spcPts val="529"/>
              </a:spcAft>
              <a:buClr>
                <a:srgbClr val="BAD405"/>
              </a:buClr>
              <a:buNone/>
              <a:defRPr/>
            </a:pPr>
            <a:r>
              <a:rPr lang="en-US" altLang="en-US" sz="3529" b="1" dirty="0">
                <a:solidFill>
                  <a:srgbClr val="002060"/>
                </a:solidFill>
              </a:rPr>
              <a:t>Type IL(10)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DAAED62-E61C-45DE-8E7E-22F4546D8A7D}"/>
              </a:ext>
            </a:extLst>
          </p:cNvPr>
          <p:cNvCxnSpPr>
            <a:cxnSpLocks/>
          </p:cNvCxnSpPr>
          <p:nvPr/>
        </p:nvCxnSpPr>
        <p:spPr>
          <a:xfrm flipH="1">
            <a:off x="1883557" y="2215542"/>
            <a:ext cx="1658090" cy="1725309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75D42E-E72C-4A4B-BBE9-0963CDC6E664}"/>
              </a:ext>
            </a:extLst>
          </p:cNvPr>
          <p:cNvCxnSpPr>
            <a:cxnSpLocks/>
          </p:cNvCxnSpPr>
          <p:nvPr/>
        </p:nvCxnSpPr>
        <p:spPr>
          <a:xfrm>
            <a:off x="4398700" y="2249151"/>
            <a:ext cx="920071" cy="1782727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8D1AD63-2049-4AF6-BF0E-2739BB627DFF}"/>
              </a:ext>
            </a:extLst>
          </p:cNvPr>
          <p:cNvCxnSpPr>
            <a:cxnSpLocks/>
          </p:cNvCxnSpPr>
          <p:nvPr/>
        </p:nvCxnSpPr>
        <p:spPr>
          <a:xfrm flipH="1">
            <a:off x="3690091" y="2211341"/>
            <a:ext cx="155445" cy="1747716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26ADC6A-9CD2-4740-9A5B-F97735A817DB}"/>
              </a:ext>
            </a:extLst>
          </p:cNvPr>
          <p:cNvCxnSpPr>
            <a:cxnSpLocks/>
          </p:cNvCxnSpPr>
          <p:nvPr/>
        </p:nvCxnSpPr>
        <p:spPr>
          <a:xfrm>
            <a:off x="5506426" y="2197337"/>
            <a:ext cx="1631482" cy="1743514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4CD4857-BD03-49F8-9035-52E067AB96A3}"/>
              </a:ext>
            </a:extLst>
          </p:cNvPr>
          <p:cNvCxnSpPr>
            <a:cxnSpLocks/>
          </p:cNvCxnSpPr>
          <p:nvPr/>
        </p:nvCxnSpPr>
        <p:spPr>
          <a:xfrm flipH="1">
            <a:off x="1879356" y="2214142"/>
            <a:ext cx="1662291" cy="1726709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91423E4-A296-4F55-8118-C2BEF2F4A4C9}"/>
              </a:ext>
            </a:extLst>
          </p:cNvPr>
          <p:cNvCxnSpPr>
            <a:cxnSpLocks/>
          </p:cNvCxnSpPr>
          <p:nvPr/>
        </p:nvCxnSpPr>
        <p:spPr>
          <a:xfrm>
            <a:off x="4625566" y="2244951"/>
            <a:ext cx="687603" cy="1778525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347D77D-44E3-4BE6-AF86-FEDA06FF73A3}"/>
              </a:ext>
            </a:extLst>
          </p:cNvPr>
          <p:cNvCxnSpPr>
            <a:cxnSpLocks/>
          </p:cNvCxnSpPr>
          <p:nvPr/>
        </p:nvCxnSpPr>
        <p:spPr>
          <a:xfrm flipH="1">
            <a:off x="3680287" y="2205739"/>
            <a:ext cx="165249" cy="1765921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CFED70-6696-4AB9-AC72-ADC2CB6A3A9C}"/>
              </a:ext>
            </a:extLst>
          </p:cNvPr>
          <p:cNvCxnSpPr>
            <a:cxnSpLocks/>
          </p:cNvCxnSpPr>
          <p:nvPr/>
        </p:nvCxnSpPr>
        <p:spPr>
          <a:xfrm>
            <a:off x="5492422" y="2186134"/>
            <a:ext cx="1630081" cy="1761720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EF1D8BA-1DEE-45BE-8BB2-1830A99E19EC}"/>
              </a:ext>
            </a:extLst>
          </p:cNvPr>
          <p:cNvCxnSpPr>
            <a:cxnSpLocks/>
          </p:cNvCxnSpPr>
          <p:nvPr/>
        </p:nvCxnSpPr>
        <p:spPr>
          <a:xfrm>
            <a:off x="6780803" y="2225345"/>
            <a:ext cx="2173442" cy="1733712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867" grpId="0"/>
      <p:bldP spid="15" grpId="0" animBg="1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28139" y="142059"/>
            <a:ext cx="7621134" cy="9719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</a:rPr>
              <a:t>Identifying Risk for Sulfate Attack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575768D-756E-4EC5-A92C-25AD2CEE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225" y="2092470"/>
            <a:ext cx="8516850" cy="165215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803B8EBE-5995-4886-9021-9919B2E6D02F}"/>
              </a:ext>
            </a:extLst>
          </p:cNvPr>
          <p:cNvSpPr/>
          <p:nvPr/>
        </p:nvSpPr>
        <p:spPr>
          <a:xfrm>
            <a:off x="5067365" y="2112171"/>
            <a:ext cx="1638235" cy="16127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3FD15-4F68-43D9-BC94-6FC1C6B40073}"/>
              </a:ext>
            </a:extLst>
          </p:cNvPr>
          <p:cNvSpPr/>
          <p:nvPr/>
        </p:nvSpPr>
        <p:spPr>
          <a:xfrm>
            <a:off x="6915215" y="2112171"/>
            <a:ext cx="1638235" cy="16127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8CA5B8-4733-423F-AB4F-8D6AC1ECEFBF}"/>
              </a:ext>
            </a:extLst>
          </p:cNvPr>
          <p:cNvSpPr txBox="1">
            <a:spLocks/>
          </p:cNvSpPr>
          <p:nvPr/>
        </p:nvSpPr>
        <p:spPr>
          <a:xfrm>
            <a:off x="1801640" y="4135767"/>
            <a:ext cx="9557606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Understand vulnerabilities of concrete mixture to sulfate attack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90DFE0-491A-44D3-B894-D1FD9FE401CC}"/>
              </a:ext>
            </a:extLst>
          </p:cNvPr>
          <p:cNvSpPr txBox="1">
            <a:spLocks/>
          </p:cNvSpPr>
          <p:nvPr/>
        </p:nvSpPr>
        <p:spPr>
          <a:xfrm>
            <a:off x="1801640" y="4788724"/>
            <a:ext cx="9557606" cy="751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Utilize established guidelines and or laboratory evaluation of mix design and constituents</a:t>
            </a:r>
          </a:p>
        </p:txBody>
      </p:sp>
    </p:spTree>
    <p:extLst>
      <p:ext uri="{BB962C8B-B14F-4D97-AF65-F5344CB8AC3E}">
        <p14:creationId xmlns:p14="http://schemas.microsoft.com/office/powerpoint/2010/main" val="14077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28139" y="142059"/>
            <a:ext cx="10016186" cy="9719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</a:rPr>
              <a:t>Evaluating Cement and SCM’s – ASTM C1012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875E3D-4AC9-49D2-B407-2386DB39C78B}"/>
              </a:ext>
            </a:extLst>
          </p:cNvPr>
          <p:cNvSpPr txBox="1">
            <a:spLocks/>
          </p:cNvSpPr>
          <p:nvPr/>
        </p:nvSpPr>
        <p:spPr>
          <a:xfrm>
            <a:off x="2357004" y="1473306"/>
            <a:ext cx="2595996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+mj-lt"/>
                <a:cs typeface="Calibri" panose="020F0502020204030204" pitchFamily="34" charset="0"/>
              </a:rPr>
              <a:t>Test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844FD-8F49-4EE6-B410-AA7E26D54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133" y="4333382"/>
            <a:ext cx="2238217" cy="1750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5E22AD-E7BA-4D86-B3FF-BDF20987E008}"/>
              </a:ext>
            </a:extLst>
          </p:cNvPr>
          <p:cNvSpPr/>
          <p:nvPr/>
        </p:nvSpPr>
        <p:spPr>
          <a:xfrm>
            <a:off x="2357005" y="2107400"/>
            <a:ext cx="3338946" cy="11954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</a:rPr>
              <a:t>Used to evaluate sulfate exposures  (expansion) of combinations of Portland &amp; blended cement, pozzolan, and slag cement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A1D49B-494F-428C-AED1-C6B9F4644E16}"/>
              </a:ext>
            </a:extLst>
          </p:cNvPr>
          <p:cNvSpPr/>
          <p:nvPr/>
        </p:nvSpPr>
        <p:spPr>
          <a:xfrm>
            <a:off x="2357005" y="3538857"/>
            <a:ext cx="3338946" cy="11026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</a:rPr>
              <a:t>Mortar bar test with fixed W/C ratios</a:t>
            </a:r>
          </a:p>
          <a:p>
            <a:r>
              <a:rPr lang="en-US" sz="1600" dirty="0">
                <a:solidFill>
                  <a:srgbClr val="002060"/>
                </a:solidFill>
              </a:rPr>
              <a:t>Air entrained concrete: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0.460</a:t>
            </a:r>
          </a:p>
          <a:p>
            <a:r>
              <a:rPr lang="en-US" sz="1600" dirty="0">
                <a:solidFill>
                  <a:srgbClr val="002060"/>
                </a:solidFill>
              </a:rPr>
              <a:t>Non air entrained concrete: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0.485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1F80AB-43EB-4F66-92A1-094E12EE392B}"/>
              </a:ext>
            </a:extLst>
          </p:cNvPr>
          <p:cNvSpPr/>
          <p:nvPr/>
        </p:nvSpPr>
        <p:spPr>
          <a:xfrm>
            <a:off x="2357004" y="4858483"/>
            <a:ext cx="3338947" cy="11026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  <a:cs typeface="Calibri" panose="020F0502020204030204" pitchFamily="34" charset="0"/>
              </a:rPr>
              <a:t>Mortar bars stored in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b="1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b="1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cs typeface="Calibri" panose="020F0502020204030204" pitchFamily="34" charset="0"/>
              </a:rPr>
              <a:t>solution and measured for length change over time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 to 18 </a:t>
            </a:r>
            <a:r>
              <a:rPr lang="en-US" sz="1600" dirty="0">
                <a:solidFill>
                  <a:srgbClr val="002060"/>
                </a:solidFill>
                <a:cs typeface="Calibri" panose="020F0502020204030204" pitchFamily="34" charset="0"/>
              </a:rPr>
              <a:t>months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AF7FF-0522-41EF-A8C7-3B04B79D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309" y="2375325"/>
            <a:ext cx="3072039" cy="151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28139" y="142059"/>
            <a:ext cx="10016186" cy="9719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Interpreting C1012 Results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2F113DC-03BD-4746-A3F9-C89789A0C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21855"/>
              </p:ext>
            </p:extLst>
          </p:nvPr>
        </p:nvGraphicFramePr>
        <p:xfrm>
          <a:off x="3158324" y="1343856"/>
          <a:ext cx="6719101" cy="46634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11999">
                  <a:extLst>
                    <a:ext uri="{9D8B030D-6E8A-4147-A177-3AD203B41FA5}">
                      <a16:colId xmlns:a16="http://schemas.microsoft.com/office/drawing/2014/main" val="1030738621"/>
                    </a:ext>
                  </a:extLst>
                </a:gridCol>
                <a:gridCol w="744527">
                  <a:extLst>
                    <a:ext uri="{9D8B030D-6E8A-4147-A177-3AD203B41FA5}">
                      <a16:colId xmlns:a16="http://schemas.microsoft.com/office/drawing/2014/main" val="334499235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439638238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356652582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3623020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484209151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327832998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Exp. Class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w/cm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 f’</a:t>
                      </a:r>
                      <a:r>
                        <a:rPr lang="en-US" sz="2000" b="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psi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Cementing Materials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Requirements in ASTM C1012 (max %)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7436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75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Requirements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123134"/>
                  </a:ext>
                </a:extLst>
              </a:tr>
              <a:tr h="117733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test only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29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0.50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Type II or Type MS blended cements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040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restriction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3862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test only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3484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V or HS-designated cements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3893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II or Type MS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315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test only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634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V or HS designated cements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212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0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895474" y="240323"/>
            <a:ext cx="7963749" cy="97195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b="1" dirty="0">
                <a:solidFill>
                  <a:srgbClr val="002060"/>
                </a:solidFill>
              </a:rPr>
              <a:t>Managing The Risk of Sulfate Attack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652064-1E7A-4AB0-A8DA-E0A5D804B668}"/>
              </a:ext>
            </a:extLst>
          </p:cNvPr>
          <p:cNvSpPr/>
          <p:nvPr/>
        </p:nvSpPr>
        <p:spPr>
          <a:xfrm>
            <a:off x="2326204" y="2820122"/>
            <a:ext cx="2121971" cy="6857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Reduce cement  C</a:t>
            </a:r>
            <a:r>
              <a:rPr lang="en-US" sz="16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A content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567458-D1D3-44FD-BB25-6C573CA38218}"/>
              </a:ext>
            </a:extLst>
          </p:cNvPr>
          <p:cNvSpPr/>
          <p:nvPr/>
        </p:nvSpPr>
        <p:spPr>
          <a:xfrm>
            <a:off x="2326205" y="4022965"/>
            <a:ext cx="2121971" cy="768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Reduction of paste permeability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66C9C-239A-48F0-8CAF-F1BDF97BF189}"/>
              </a:ext>
            </a:extLst>
          </p:cNvPr>
          <p:cNvSpPr/>
          <p:nvPr/>
        </p:nvSpPr>
        <p:spPr>
          <a:xfrm>
            <a:off x="2326203" y="1647913"/>
            <a:ext cx="2121972" cy="7773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Preventative Measures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452C48-EEA3-4050-8F57-CA472A89F2B2}"/>
              </a:ext>
            </a:extLst>
          </p:cNvPr>
          <p:cNvSpPr/>
          <p:nvPr/>
        </p:nvSpPr>
        <p:spPr>
          <a:xfrm>
            <a:off x="2326204" y="5269075"/>
            <a:ext cx="2121971" cy="768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SCMs at suitable replacements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1C486A-D71E-4067-8EBE-63539F0CDA33}"/>
              </a:ext>
            </a:extLst>
          </p:cNvPr>
          <p:cNvSpPr/>
          <p:nvPr/>
        </p:nvSpPr>
        <p:spPr>
          <a:xfrm>
            <a:off x="6520847" y="2677036"/>
            <a:ext cx="4514850" cy="97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sz="1600" dirty="0">
                <a:solidFill>
                  <a:schemeClr val="tx1"/>
                </a:solidFill>
                <a:cs typeface="Calibri" panose="020F0502020204030204" pitchFamily="34" charset="0"/>
              </a:rPr>
              <a:t>Utilize Type</a:t>
            </a:r>
            <a:r>
              <a:rPr lang="en-US" sz="1600" b="1" dirty="0">
                <a:solidFill>
                  <a:schemeClr val="tx1"/>
                </a:solidFill>
                <a:cs typeface="Calibri" panose="020F0502020204030204" pitchFamily="34" charset="0"/>
              </a:rPr>
              <a:t> II &amp; V </a:t>
            </a:r>
            <a:r>
              <a:rPr lang="en-US" sz="1600" dirty="0">
                <a:solidFill>
                  <a:schemeClr val="tx1"/>
                </a:solidFill>
                <a:cs typeface="Calibri" panose="020F0502020204030204" pitchFamily="34" charset="0"/>
              </a:rPr>
              <a:t>cement or Type </a:t>
            </a:r>
            <a:r>
              <a:rPr lang="en-US" sz="1600" b="1" dirty="0">
                <a:solidFill>
                  <a:schemeClr val="tx1"/>
                </a:solidFill>
                <a:cs typeface="Calibri" panose="020F0502020204030204" pitchFamily="34" charset="0"/>
              </a:rPr>
              <a:t>MS &amp; HS </a:t>
            </a:r>
            <a:r>
              <a:rPr lang="en-US" sz="1600" dirty="0">
                <a:solidFill>
                  <a:schemeClr val="tx1"/>
                </a:solidFill>
                <a:cs typeface="Calibri" panose="020F0502020204030204" pitchFamily="34" charset="0"/>
              </a:rPr>
              <a:t>blended cement to reduce C3A available to attack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B58CDD-8FB1-4DAF-AAC0-04A38CD58539}"/>
              </a:ext>
            </a:extLst>
          </p:cNvPr>
          <p:cNvSpPr/>
          <p:nvPr/>
        </p:nvSpPr>
        <p:spPr>
          <a:xfrm>
            <a:off x="6520847" y="3921040"/>
            <a:ext cx="4514848" cy="97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sz="1600" dirty="0">
                <a:solidFill>
                  <a:schemeClr val="tx1"/>
                </a:solidFill>
                <a:cs typeface="Calibri" panose="020F0502020204030204" pitchFamily="34" charset="0"/>
              </a:rPr>
              <a:t>Lower W/Cm ratio, SCMs, adequate curing can greatly reduces ability of sulfates to penetrate into concrete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A4697-5AB8-44C5-813E-4A5B033B8E48}"/>
              </a:ext>
            </a:extLst>
          </p:cNvPr>
          <p:cNvSpPr/>
          <p:nvPr/>
        </p:nvSpPr>
        <p:spPr>
          <a:xfrm>
            <a:off x="6520847" y="5167150"/>
            <a:ext cx="4514848" cy="97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sz="1600" dirty="0">
                <a:solidFill>
                  <a:schemeClr val="tx1"/>
                </a:solidFill>
                <a:cs typeface="Calibri" panose="020F0502020204030204" pitchFamily="34" charset="0"/>
              </a:rPr>
              <a:t>SCMs like slag cement, Class F ash, silica fume contribute to reduction of overall C3A, permeability and utilize excess </a:t>
            </a:r>
            <a:r>
              <a:rPr lang="en-US" sz="1600" dirty="0" err="1">
                <a:solidFill>
                  <a:schemeClr val="tx1"/>
                </a:solidFill>
                <a:cs typeface="Calibri" panose="020F0502020204030204" pitchFamily="34" charset="0"/>
              </a:rPr>
              <a:t>CaOH</a:t>
            </a:r>
            <a:endParaRPr lang="en-US" sz="16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F54282-7A40-4B92-B3B5-332C1A3D59B7}"/>
              </a:ext>
            </a:extLst>
          </p:cNvPr>
          <p:cNvCxnSpPr>
            <a:cxnSpLocks/>
          </p:cNvCxnSpPr>
          <p:nvPr/>
        </p:nvCxnSpPr>
        <p:spPr>
          <a:xfrm flipV="1">
            <a:off x="4495800" y="3163015"/>
            <a:ext cx="2000248" cy="1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287132-CBA4-4BD8-8C46-A3F8FCEB2499}"/>
              </a:ext>
            </a:extLst>
          </p:cNvPr>
          <p:cNvCxnSpPr/>
          <p:nvPr/>
        </p:nvCxnSpPr>
        <p:spPr>
          <a:xfrm flipV="1">
            <a:off x="4505324" y="5653844"/>
            <a:ext cx="2000248" cy="1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EA84C4-2884-4978-A1E8-F13EBD66A85E}"/>
              </a:ext>
            </a:extLst>
          </p:cNvPr>
          <p:cNvCxnSpPr/>
          <p:nvPr/>
        </p:nvCxnSpPr>
        <p:spPr>
          <a:xfrm flipV="1">
            <a:off x="4505324" y="4386721"/>
            <a:ext cx="2000248" cy="1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895474" y="240323"/>
            <a:ext cx="9303663" cy="97195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002060"/>
                </a:solidFill>
              </a:rPr>
              <a:t>All SCMS Are Beneficial To Mitigate Sulfate Attack, Right?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66C9C-239A-48F0-8CAF-F1BDF97BF189}"/>
              </a:ext>
            </a:extLst>
          </p:cNvPr>
          <p:cNvSpPr/>
          <p:nvPr/>
        </p:nvSpPr>
        <p:spPr>
          <a:xfrm>
            <a:off x="1895474" y="1511480"/>
            <a:ext cx="1883847" cy="6190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Not So Fast!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8C2A97-59C1-432D-9D3F-3B6F24F6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938" y="2410160"/>
            <a:ext cx="6086475" cy="2810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F01B3C-D639-47C5-9018-AFF608E34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664" y="5519737"/>
            <a:ext cx="59150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937215" y="186002"/>
            <a:ext cx="8534401" cy="97195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b="1" dirty="0">
                <a:solidFill>
                  <a:srgbClr val="002060"/>
                </a:solidFill>
              </a:rPr>
              <a:t>W/C Ratio and Sulfate Attack Resistance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FD22D-0B5B-41D4-964A-AD936C39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351" y="2272417"/>
            <a:ext cx="3457498" cy="3224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837AC-D090-4A73-BA02-1B08C6D57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666" y="2272418"/>
            <a:ext cx="3406950" cy="32249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A9D85-67D8-4C47-A8F5-64E6C7730EFA}"/>
              </a:ext>
            </a:extLst>
          </p:cNvPr>
          <p:cNvSpPr txBox="1">
            <a:spLocks/>
          </p:cNvSpPr>
          <p:nvPr/>
        </p:nvSpPr>
        <p:spPr>
          <a:xfrm>
            <a:off x="3367889" y="5698615"/>
            <a:ext cx="6509442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W/Cm Ratio plays a big role in reduction of permeability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6BC80B-CE2C-4286-A3CB-5D43038D0DF7}"/>
              </a:ext>
            </a:extLst>
          </p:cNvPr>
          <p:cNvSpPr txBox="1">
            <a:spLocks/>
          </p:cNvSpPr>
          <p:nvPr/>
        </p:nvSpPr>
        <p:spPr>
          <a:xfrm>
            <a:off x="7976103" y="5423563"/>
            <a:ext cx="2495514" cy="334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Stark PCA, Sacramento Site 1990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DBAAA2-B11B-45F5-A33E-8838F439AF0D}"/>
              </a:ext>
            </a:extLst>
          </p:cNvPr>
          <p:cNvSpPr txBox="1">
            <a:spLocks/>
          </p:cNvSpPr>
          <p:nvPr/>
        </p:nvSpPr>
        <p:spPr>
          <a:xfrm>
            <a:off x="2805351" y="1488750"/>
            <a:ext cx="6509442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Samples after 12 years  </a:t>
            </a:r>
          </a:p>
        </p:txBody>
      </p:sp>
    </p:spTree>
    <p:extLst>
      <p:ext uri="{BB962C8B-B14F-4D97-AF65-F5344CB8AC3E}">
        <p14:creationId xmlns:p14="http://schemas.microsoft.com/office/powerpoint/2010/main" val="14167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937215" y="186002"/>
            <a:ext cx="8534401" cy="97195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002060"/>
                </a:solidFill>
              </a:rPr>
              <a:t>Delayed Ettringite Formation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B3881-1F0E-496A-9697-A7CE8C4D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628" y="2908766"/>
            <a:ext cx="3310823" cy="25573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AD95B6-5A10-4595-B884-AB4CC54AA834}"/>
              </a:ext>
            </a:extLst>
          </p:cNvPr>
          <p:cNvSpPr txBox="1">
            <a:spLocks/>
          </p:cNvSpPr>
          <p:nvPr/>
        </p:nvSpPr>
        <p:spPr>
          <a:xfrm>
            <a:off x="1937215" y="1412507"/>
            <a:ext cx="5414199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 special case of internal sulfate attack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B0CCE7-6393-40A3-84B9-988A8E631A11}"/>
              </a:ext>
            </a:extLst>
          </p:cNvPr>
          <p:cNvSpPr/>
          <p:nvPr/>
        </p:nvSpPr>
        <p:spPr>
          <a:xfrm>
            <a:off x="2410573" y="2203103"/>
            <a:ext cx="4823145" cy="1164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Formation of ettringite at 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late ages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due to elevated curing temperatures in excess of 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158 f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(70 c) at early ages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055974-A5DA-487D-A52E-620A0CB83236}"/>
              </a:ext>
            </a:extLst>
          </p:cNvPr>
          <p:cNvSpPr/>
          <p:nvPr/>
        </p:nvSpPr>
        <p:spPr>
          <a:xfrm>
            <a:off x="2410573" y="3529116"/>
            <a:ext cx="4823144" cy="97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Formation of late age ettringite can cause expansion and cracking and ultimately deterioration of concrete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7BCABC-766E-4A2F-B82A-406FFCCD6896}"/>
              </a:ext>
            </a:extLst>
          </p:cNvPr>
          <p:cNvSpPr/>
          <p:nvPr/>
        </p:nvSpPr>
        <p:spPr>
          <a:xfrm>
            <a:off x="2410573" y="5701948"/>
            <a:ext cx="4823144" cy="717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Occasionally associated with alkali silica reaction ASR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992279F-3530-43A8-9EA8-15F0DC70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042" y="5214069"/>
            <a:ext cx="129877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Ramlochan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2003</a:t>
            </a: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6F58EDD9-FD53-409F-B28D-751FFB9A4ABD}"/>
              </a:ext>
            </a:extLst>
          </p:cNvPr>
          <p:cNvSpPr/>
          <p:nvPr/>
        </p:nvSpPr>
        <p:spPr>
          <a:xfrm>
            <a:off x="262550" y="402088"/>
            <a:ext cx="389300" cy="457991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532DDB-884A-462B-A887-1587E9B66116}"/>
              </a:ext>
            </a:extLst>
          </p:cNvPr>
          <p:cNvCxnSpPr>
            <a:cxnSpLocks/>
          </p:cNvCxnSpPr>
          <p:nvPr/>
        </p:nvCxnSpPr>
        <p:spPr>
          <a:xfrm flipH="1">
            <a:off x="9039042" y="3729930"/>
            <a:ext cx="496254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D2020A-A810-4279-BBEE-0099FE0284BD}"/>
              </a:ext>
            </a:extLst>
          </p:cNvPr>
          <p:cNvCxnSpPr>
            <a:cxnSpLocks/>
          </p:cNvCxnSpPr>
          <p:nvPr/>
        </p:nvCxnSpPr>
        <p:spPr>
          <a:xfrm flipV="1">
            <a:off x="9853854" y="3184263"/>
            <a:ext cx="0" cy="33527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D5CAC9-E709-4085-AA5F-0F84BB82D098}"/>
              </a:ext>
            </a:extLst>
          </p:cNvPr>
          <p:cNvCxnSpPr>
            <a:cxnSpLocks/>
          </p:cNvCxnSpPr>
          <p:nvPr/>
        </p:nvCxnSpPr>
        <p:spPr>
          <a:xfrm flipH="1" flipV="1">
            <a:off x="9488720" y="4814963"/>
            <a:ext cx="335910" cy="29197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2A21BEF-02FD-48D2-946A-907ED21E3494}"/>
              </a:ext>
            </a:extLst>
          </p:cNvPr>
          <p:cNvSpPr/>
          <p:nvPr/>
        </p:nvSpPr>
        <p:spPr>
          <a:xfrm>
            <a:off x="2410573" y="4662297"/>
            <a:ext cx="4823144" cy="8784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If sufficient SCMs used, early age temperatures up to 185 f (85 c) are acceptable – ACI 201.2R-16 </a:t>
            </a:r>
          </a:p>
        </p:txBody>
      </p:sp>
    </p:spTree>
    <p:extLst>
      <p:ext uri="{BB962C8B-B14F-4D97-AF65-F5344CB8AC3E}">
        <p14:creationId xmlns:p14="http://schemas.microsoft.com/office/powerpoint/2010/main" val="21673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65CF-1DA1-45DC-97C8-4E3BB76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509" y="0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E96E1-7BE9-48F8-8A9C-1E358DA4B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508" y="1381125"/>
            <a:ext cx="10018713" cy="4575058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What is Sulfate Attack?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Identifying Concrete and Environmental Risk Factors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Managing The Risk of Sulfate Attack In Concrete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Properties of Slag Cement - Benefits in Mitigating Sulfate Attack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Example of a Concrete Field Exposure Site</a:t>
            </a:r>
          </a:p>
        </p:txBody>
      </p:sp>
    </p:spTree>
    <p:extLst>
      <p:ext uri="{BB962C8B-B14F-4D97-AF65-F5344CB8AC3E}">
        <p14:creationId xmlns:p14="http://schemas.microsoft.com/office/powerpoint/2010/main" val="213841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969445" y="112718"/>
            <a:ext cx="675957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Slag Cement?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67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11221" y="1143903"/>
            <a:ext cx="7438053" cy="3011002"/>
          </a:xfrm>
          <a:noFill/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sz="4600" dirty="0">
                <a:ea typeface="ＭＳ Ｐゴシック" charset="0"/>
              </a:rPr>
              <a:t>A fine white powder that can be used as a SCM to enhance the properties of concrete</a:t>
            </a:r>
          </a:p>
          <a:p>
            <a:pPr>
              <a:lnSpc>
                <a:spcPct val="120000"/>
              </a:lnSpc>
            </a:pPr>
            <a:r>
              <a:rPr lang="en-US" altLang="ja-JP" sz="4600" dirty="0">
                <a:ea typeface="ＭＳ Ｐゴシック" charset="0"/>
              </a:rPr>
              <a:t>In the presence of moisture exhibits hydraulic properties similar to </a:t>
            </a:r>
            <a:r>
              <a:rPr lang="en-US" altLang="ja-JP" sz="4600" dirty="0" err="1">
                <a:ea typeface="ＭＳ Ｐゴシック" charset="0"/>
              </a:rPr>
              <a:t>portland</a:t>
            </a:r>
            <a:r>
              <a:rPr lang="en-US" altLang="ja-JP" sz="4600" dirty="0">
                <a:ea typeface="ＭＳ Ｐゴシック" charset="0"/>
              </a:rPr>
              <a:t> cement</a:t>
            </a:r>
          </a:p>
          <a:p>
            <a:pPr marL="0" indent="0">
              <a:lnSpc>
                <a:spcPct val="80000"/>
              </a:lnSpc>
              <a:buNone/>
            </a:pPr>
            <a:endParaRPr lang="en-US" sz="3400" b="1" kern="0" dirty="0"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4400" b="1" kern="0" dirty="0">
                <a:ea typeface="ＭＳ Ｐゴシック" charset="0"/>
                <a:cs typeface="ＭＳ Ｐゴシック" charset="0"/>
              </a:rPr>
              <a:t>Where does it come from?</a:t>
            </a:r>
          </a:p>
          <a:p>
            <a:pPr>
              <a:lnSpc>
                <a:spcPct val="120000"/>
              </a:lnSpc>
            </a:pPr>
            <a:r>
              <a:rPr lang="en-US" sz="4500" dirty="0">
                <a:ea typeface="ＭＳ Ｐゴシック" charset="0"/>
                <a:cs typeface="ＭＳ Ｐゴシック" charset="0"/>
              </a:rPr>
              <a:t>Non-metallic molten material (slag) is diverted from the waste stream of iron ore </a:t>
            </a:r>
            <a:r>
              <a:rPr lang="en-US" sz="4500" b="1" dirty="0">
                <a:ea typeface="ＭＳ Ｐゴシック" charset="0"/>
                <a:cs typeface="ＭＳ Ｐゴシック" charset="0"/>
              </a:rPr>
              <a:t>blast furnace</a:t>
            </a:r>
          </a:p>
          <a:p>
            <a:pPr>
              <a:lnSpc>
                <a:spcPct val="80000"/>
              </a:lnSpc>
            </a:pPr>
            <a:r>
              <a:rPr lang="en-US" sz="4500" dirty="0">
                <a:ea typeface="ＭＳ Ｐゴシック" charset="0"/>
                <a:cs typeface="ＭＳ Ｐゴシック" charset="0"/>
              </a:rPr>
              <a:t>Rapidly quenched to produce  a glassy </a:t>
            </a:r>
            <a:r>
              <a:rPr lang="en-US" sz="4500" b="1" dirty="0">
                <a:ea typeface="ＭＳ Ｐゴシック" charset="0"/>
                <a:cs typeface="ＭＳ Ｐゴシック" charset="0"/>
              </a:rPr>
              <a:t>granulated</a:t>
            </a:r>
            <a:r>
              <a:rPr lang="en-US" sz="4500" dirty="0">
                <a:ea typeface="ＭＳ Ｐゴシック" charset="0"/>
                <a:cs typeface="ＭＳ Ｐゴシック" charset="0"/>
              </a:rPr>
              <a:t> product</a:t>
            </a:r>
          </a:p>
          <a:p>
            <a:pPr marL="0" indent="0">
              <a:lnSpc>
                <a:spcPct val="80000"/>
              </a:lnSpc>
              <a:buNone/>
            </a:pPr>
            <a:endParaRPr lang="en-US" sz="2600" b="1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867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0697" y="4154905"/>
            <a:ext cx="4173391" cy="250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Molten Slag1"/>
          <p:cNvPicPr>
            <a:picLocks noChangeAspect="1" noChangeArrowheads="1"/>
          </p:cNvPicPr>
          <p:nvPr/>
        </p:nvPicPr>
        <p:blipFill>
          <a:blip r:embed="rId4"/>
          <a:srcRect l="7813" r="15886"/>
          <a:stretch>
            <a:fillRect/>
          </a:stretch>
        </p:blipFill>
        <p:spPr bwMode="auto">
          <a:xfrm>
            <a:off x="8693811" y="4019767"/>
            <a:ext cx="2876314" cy="246147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>
            <a:off x="8781743" y="5538443"/>
            <a:ext cx="1135062" cy="672525"/>
          </a:xfrm>
          <a:prstGeom prst="rightArrow">
            <a:avLst/>
          </a:prstGeom>
          <a:solidFill>
            <a:srgbClr val="305E1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Franklin Gothic Medium" pitchFamily="34" charset="0"/>
              </a:rPr>
              <a:t>Slag</a:t>
            </a:r>
          </a:p>
        </p:txBody>
      </p:sp>
      <p:pic>
        <p:nvPicPr>
          <p:cNvPr id="9" name="Picture 8" descr="Cementitious Materials (PCA photo).JPG">
            <a:extLst>
              <a:ext uri="{FF2B5EF4-FFF2-40B4-BE49-F238E27FC236}">
                <a16:creationId xmlns:a16="http://schemas.microsoft.com/office/drawing/2014/main" id="{C15C8DFB-8287-4AB1-8D52-5855A4D71D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942" y="1679899"/>
            <a:ext cx="2598128" cy="15885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55793A-9C47-42B7-8948-1C81420AEACC}"/>
              </a:ext>
            </a:extLst>
          </p:cNvPr>
          <p:cNvGrpSpPr/>
          <p:nvPr/>
        </p:nvGrpSpPr>
        <p:grpSpPr>
          <a:xfrm>
            <a:off x="8976049" y="1239030"/>
            <a:ext cx="1219782" cy="724674"/>
            <a:chOff x="172703" y="3702176"/>
            <a:chExt cx="1503696" cy="662533"/>
          </a:xfrm>
          <a:noFill/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C3323C-D112-487D-BC42-9764F4B2E9B4}"/>
                </a:ext>
              </a:extLst>
            </p:cNvPr>
            <p:cNvSpPr txBox="1"/>
            <p:nvPr/>
          </p:nvSpPr>
          <p:spPr>
            <a:xfrm>
              <a:off x="253751" y="3702176"/>
              <a:ext cx="1343921" cy="6625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Slag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Cement</a:t>
              </a:r>
            </a:p>
          </p:txBody>
        </p:sp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A02FABC6-8341-4F7A-8855-4A4C8B09E576}"/>
                </a:ext>
              </a:extLst>
            </p:cNvPr>
            <p:cNvSpPr/>
            <p:nvPr/>
          </p:nvSpPr>
          <p:spPr bwMode="auto">
            <a:xfrm flipH="1">
              <a:off x="172703" y="3713016"/>
              <a:ext cx="1503696" cy="525433"/>
            </a:xfrm>
            <a:prstGeom prst="wedgeEllipseCallout">
              <a:avLst>
                <a:gd name="adj1" fmla="val -37896"/>
                <a:gd name="adj2" fmla="val 73971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chemeClr val="accent1"/>
                </a:solidFill>
                <a:latin typeface="Franklin Gothic Medium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3869B4-C403-4FF2-9B13-90C1CFDD2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35" y="171042"/>
            <a:ext cx="2213142" cy="10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0" y="-117473"/>
            <a:ext cx="10018713" cy="1752599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What Is Slag Cement?</a:t>
            </a:r>
          </a:p>
        </p:txBody>
      </p:sp>
      <p:pic>
        <p:nvPicPr>
          <p:cNvPr id="8" name="Picture 7" descr="Granules 1 cr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901" y="3264655"/>
            <a:ext cx="3465513" cy="2324100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1054100" y="3836156"/>
            <a:ext cx="1676400" cy="672525"/>
          </a:xfrm>
          <a:prstGeom prst="rightArrow">
            <a:avLst/>
          </a:prstGeom>
          <a:solidFill>
            <a:srgbClr val="305E1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Franklin Gothic Medium" pitchFamily="34" charset="0"/>
              </a:rPr>
              <a:t>Slag Granules</a:t>
            </a:r>
          </a:p>
        </p:txBody>
      </p:sp>
      <p:sp>
        <p:nvSpPr>
          <p:cNvPr id="4" name="AutoShape 2" descr="Holcim Cement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87500" y="-13652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407" y="3235862"/>
            <a:ext cx="3213972" cy="241047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A8B6D83-5E5B-4891-AB88-FE554CEDE6EC}"/>
              </a:ext>
            </a:extLst>
          </p:cNvPr>
          <p:cNvSpPr txBox="1">
            <a:spLocks noChangeArrowheads="1"/>
          </p:cNvSpPr>
          <p:nvPr/>
        </p:nvSpPr>
        <p:spPr>
          <a:xfrm>
            <a:off x="1892300" y="1008872"/>
            <a:ext cx="9283959" cy="23955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200" dirty="0">
                <a:ea typeface="ＭＳ Ｐゴシック" charset="0"/>
              </a:rPr>
              <a:t>Granules are ground to a suitable fineness</a:t>
            </a:r>
          </a:p>
          <a:p>
            <a:pPr>
              <a:lnSpc>
                <a:spcPct val="120000"/>
              </a:lnSpc>
            </a:pPr>
            <a:r>
              <a:rPr lang="en-US" altLang="ja-JP" sz="2200" dirty="0">
                <a:ea typeface="ＭＳ Ｐゴシック" charset="0"/>
              </a:rPr>
              <a:t>Typically finer than </a:t>
            </a:r>
            <a:r>
              <a:rPr lang="en-US" altLang="ja-JP" sz="2200" dirty="0" err="1">
                <a:ea typeface="ＭＳ Ｐゴシック" charset="0"/>
              </a:rPr>
              <a:t>portland</a:t>
            </a:r>
            <a:r>
              <a:rPr lang="en-US" altLang="ja-JP" sz="2200" dirty="0">
                <a:ea typeface="ＭＳ Ｐゴシック" charset="0"/>
              </a:rPr>
              <a:t> cement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ea typeface="ＭＳ Ｐゴシック" charset="0"/>
              </a:rPr>
              <a:t>Can be used in concrete mixtures to enhance durability and sustainability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en-US" sz="2200" b="1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83AB1B-0320-4B50-8BFD-CCC7D6368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380" y="3220029"/>
            <a:ext cx="3632627" cy="2381686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493089F-55A1-4903-BA1C-AC1A589DC901}"/>
              </a:ext>
            </a:extLst>
          </p:cNvPr>
          <p:cNvSpPr txBox="1">
            <a:spLocks noChangeArrowheads="1"/>
          </p:cNvSpPr>
          <p:nvPr/>
        </p:nvSpPr>
        <p:spPr>
          <a:xfrm>
            <a:off x="5539340" y="5588755"/>
            <a:ext cx="2688450" cy="9983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dirty="0"/>
              <a:t>Microscopic View Of Slag Cement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19B8A7-B0A7-4EF6-B66C-A4E85C1473A2}"/>
              </a:ext>
            </a:extLst>
          </p:cNvPr>
          <p:cNvSpPr txBox="1">
            <a:spLocks noChangeArrowheads="1"/>
          </p:cNvSpPr>
          <p:nvPr/>
        </p:nvSpPr>
        <p:spPr>
          <a:xfrm>
            <a:off x="9184637" y="5588755"/>
            <a:ext cx="2688450" cy="9983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dirty="0"/>
              <a:t>Slag Cement Grinding Facility</a:t>
            </a:r>
          </a:p>
        </p:txBody>
      </p:sp>
    </p:spTree>
    <p:extLst>
      <p:ext uri="{BB962C8B-B14F-4D97-AF65-F5344CB8AC3E}">
        <p14:creationId xmlns:p14="http://schemas.microsoft.com/office/powerpoint/2010/main" val="2790194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317" y="92077"/>
            <a:ext cx="10018713" cy="140023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cs typeface="Arial" panose="020B0604020202020204" pitchFamily="34" charset="0"/>
              </a:rPr>
              <a:t>Slag Cement Reaction</a:t>
            </a:r>
          </a:p>
        </p:txBody>
      </p:sp>
      <p:sp>
        <p:nvSpPr>
          <p:cNvPr id="793738" name="Text Box 138"/>
          <p:cNvSpPr txBox="1">
            <a:spLocks noChangeArrowheads="1"/>
          </p:cNvSpPr>
          <p:nvPr/>
        </p:nvSpPr>
        <p:spPr bwMode="auto">
          <a:xfrm>
            <a:off x="2362200" y="5646004"/>
            <a:ext cx="24898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cs typeface="Arial" panose="020B0604020202020204" pitchFamily="34" charset="0"/>
              </a:rPr>
              <a:t>Portland Cement </a:t>
            </a:r>
          </a:p>
          <a:p>
            <a:pPr>
              <a:defRPr/>
            </a:pPr>
            <a:r>
              <a:rPr lang="en-US" sz="2400" b="1" dirty="0">
                <a:cs typeface="Arial" panose="020B0604020202020204" pitchFamily="34" charset="0"/>
              </a:rPr>
              <a:t>Concrete System</a:t>
            </a:r>
          </a:p>
        </p:txBody>
      </p:sp>
      <p:sp>
        <p:nvSpPr>
          <p:cNvPr id="793739" name="Text Box 139"/>
          <p:cNvSpPr txBox="1">
            <a:spLocks noChangeArrowheads="1"/>
          </p:cNvSpPr>
          <p:nvPr/>
        </p:nvSpPr>
        <p:spPr bwMode="auto">
          <a:xfrm>
            <a:off x="6668621" y="5646004"/>
            <a:ext cx="31759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  <a:cs typeface="Arial" panose="020B0604020202020204" pitchFamily="34" charset="0"/>
              </a:rPr>
              <a:t>Portland-Slag Cement </a:t>
            </a:r>
          </a:p>
          <a:p>
            <a:pPr algn="ctr">
              <a:defRPr/>
            </a:pPr>
            <a:r>
              <a:rPr lang="en-US" sz="2400" b="1" dirty="0">
                <a:latin typeface="+mj-lt"/>
                <a:cs typeface="Arial" panose="020B0604020202020204" pitchFamily="34" charset="0"/>
              </a:rPr>
              <a:t>Concrete System</a:t>
            </a:r>
          </a:p>
        </p:txBody>
      </p:sp>
      <p:sp>
        <p:nvSpPr>
          <p:cNvPr id="793735" name="Text Box 135"/>
          <p:cNvSpPr txBox="1">
            <a:spLocks noChangeArrowheads="1"/>
          </p:cNvSpPr>
          <p:nvPr/>
        </p:nvSpPr>
        <p:spPr bwMode="auto">
          <a:xfrm>
            <a:off x="3276601" y="5102225"/>
            <a:ext cx="1973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Portland Cement</a:t>
            </a:r>
          </a:p>
        </p:txBody>
      </p:sp>
      <p:sp>
        <p:nvSpPr>
          <p:cNvPr id="793736" name="Text Box 136"/>
          <p:cNvSpPr txBox="1">
            <a:spLocks noChangeArrowheads="1"/>
          </p:cNvSpPr>
          <p:nvPr/>
        </p:nvSpPr>
        <p:spPr bwMode="auto">
          <a:xfrm>
            <a:off x="5334000" y="5257800"/>
            <a:ext cx="15247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Book Antiqua" panose="02040602050305030304" pitchFamily="18" charset="0"/>
              </a:rPr>
              <a:t>Slag Cement</a:t>
            </a:r>
          </a:p>
        </p:txBody>
      </p:sp>
      <p:sp>
        <p:nvSpPr>
          <p:cNvPr id="793744" name="Text Box 144"/>
          <p:cNvSpPr txBox="1">
            <a:spLocks noChangeArrowheads="1"/>
          </p:cNvSpPr>
          <p:nvPr/>
        </p:nvSpPr>
        <p:spPr bwMode="auto">
          <a:xfrm>
            <a:off x="5588486" y="2209801"/>
            <a:ext cx="8515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Voids</a:t>
            </a: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and</a:t>
            </a:r>
          </a:p>
          <a:p>
            <a:pPr algn="ctr">
              <a:defRPr/>
            </a:pPr>
            <a:r>
              <a:rPr lang="en-US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CaOH</a:t>
            </a:r>
            <a:endParaRPr lang="en-US" b="1" baseline="-25000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93747" name="Text Box 147"/>
          <p:cNvSpPr txBox="1">
            <a:spLocks noChangeArrowheads="1"/>
          </p:cNvSpPr>
          <p:nvPr/>
        </p:nvSpPr>
        <p:spPr bwMode="auto">
          <a:xfrm>
            <a:off x="5610722" y="1454210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CSH</a:t>
            </a:r>
          </a:p>
        </p:txBody>
      </p:sp>
      <p:grpSp>
        <p:nvGrpSpPr>
          <p:cNvPr id="131" name="Group 132">
            <a:extLst>
              <a:ext uri="{FF2B5EF4-FFF2-40B4-BE49-F238E27FC236}">
                <a16:creationId xmlns:a16="http://schemas.microsoft.com/office/drawing/2014/main" id="{41D03861-0489-4C92-9A31-73A84313BCD5}"/>
              </a:ext>
            </a:extLst>
          </p:cNvPr>
          <p:cNvGrpSpPr>
            <a:grpSpLocks/>
          </p:cNvGrpSpPr>
          <p:nvPr/>
        </p:nvGrpSpPr>
        <p:grpSpPr bwMode="auto">
          <a:xfrm>
            <a:off x="1614572" y="1696502"/>
            <a:ext cx="4173537" cy="3673475"/>
            <a:chOff x="111" y="1190"/>
            <a:chExt cx="2629" cy="2314"/>
          </a:xfrm>
        </p:grpSpPr>
        <p:sp>
          <p:nvSpPr>
            <p:cNvPr id="132" name="Freeform 4">
              <a:extLst>
                <a:ext uri="{FF2B5EF4-FFF2-40B4-BE49-F238E27FC236}">
                  <a16:creationId xmlns:a16="http://schemas.microsoft.com/office/drawing/2014/main" id="{6510261F-E480-4DF6-96AE-89FF0AE0A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1190"/>
              <a:ext cx="1735" cy="1315"/>
            </a:xfrm>
            <a:custGeom>
              <a:avLst/>
              <a:gdLst>
                <a:gd name="T0" fmla="*/ 545 w 1735"/>
                <a:gd name="T1" fmla="*/ 226 h 1315"/>
                <a:gd name="T2" fmla="*/ 293 w 1735"/>
                <a:gd name="T3" fmla="*/ 250 h 1315"/>
                <a:gd name="T4" fmla="*/ 149 w 1735"/>
                <a:gd name="T5" fmla="*/ 298 h 1315"/>
                <a:gd name="T6" fmla="*/ 89 w 1735"/>
                <a:gd name="T7" fmla="*/ 418 h 1315"/>
                <a:gd name="T8" fmla="*/ 5 w 1735"/>
                <a:gd name="T9" fmla="*/ 838 h 1315"/>
                <a:gd name="T10" fmla="*/ 29 w 1735"/>
                <a:gd name="T11" fmla="*/ 1018 h 1315"/>
                <a:gd name="T12" fmla="*/ 305 w 1735"/>
                <a:gd name="T13" fmla="*/ 1246 h 1315"/>
                <a:gd name="T14" fmla="*/ 557 w 1735"/>
                <a:gd name="T15" fmla="*/ 1270 h 1315"/>
                <a:gd name="T16" fmla="*/ 1049 w 1735"/>
                <a:gd name="T17" fmla="*/ 1258 h 1315"/>
                <a:gd name="T18" fmla="*/ 1109 w 1735"/>
                <a:gd name="T19" fmla="*/ 1210 h 1315"/>
                <a:gd name="T20" fmla="*/ 1205 w 1735"/>
                <a:gd name="T21" fmla="*/ 1162 h 1315"/>
                <a:gd name="T22" fmla="*/ 1337 w 1735"/>
                <a:gd name="T23" fmla="*/ 1114 h 1315"/>
                <a:gd name="T24" fmla="*/ 1637 w 1735"/>
                <a:gd name="T25" fmla="*/ 1018 h 1315"/>
                <a:gd name="T26" fmla="*/ 1625 w 1735"/>
                <a:gd name="T27" fmla="*/ 850 h 1315"/>
                <a:gd name="T28" fmla="*/ 1565 w 1735"/>
                <a:gd name="T29" fmla="*/ 358 h 1315"/>
                <a:gd name="T30" fmla="*/ 1481 w 1735"/>
                <a:gd name="T31" fmla="*/ 166 h 1315"/>
                <a:gd name="T32" fmla="*/ 1445 w 1735"/>
                <a:gd name="T33" fmla="*/ 106 h 1315"/>
                <a:gd name="T34" fmla="*/ 1337 w 1735"/>
                <a:gd name="T35" fmla="*/ 70 h 1315"/>
                <a:gd name="T36" fmla="*/ 1241 w 1735"/>
                <a:gd name="T37" fmla="*/ 46 h 1315"/>
                <a:gd name="T38" fmla="*/ 545 w 1735"/>
                <a:gd name="T39" fmla="*/ 166 h 1315"/>
                <a:gd name="T40" fmla="*/ 533 w 1735"/>
                <a:gd name="T41" fmla="*/ 202 h 1315"/>
                <a:gd name="T42" fmla="*/ 545 w 1735"/>
                <a:gd name="T43" fmla="*/ 2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35" h="1315">
                  <a:moveTo>
                    <a:pt x="545" y="226"/>
                  </a:moveTo>
                  <a:cubicBezTo>
                    <a:pt x="461" y="234"/>
                    <a:pt x="376" y="237"/>
                    <a:pt x="293" y="250"/>
                  </a:cubicBezTo>
                  <a:cubicBezTo>
                    <a:pt x="250" y="257"/>
                    <a:pt x="194" y="287"/>
                    <a:pt x="149" y="298"/>
                  </a:cubicBezTo>
                  <a:cubicBezTo>
                    <a:pt x="131" y="339"/>
                    <a:pt x="105" y="376"/>
                    <a:pt x="89" y="418"/>
                  </a:cubicBezTo>
                  <a:cubicBezTo>
                    <a:pt x="39" y="551"/>
                    <a:pt x="50" y="702"/>
                    <a:pt x="5" y="838"/>
                  </a:cubicBezTo>
                  <a:cubicBezTo>
                    <a:pt x="10" y="898"/>
                    <a:pt x="0" y="965"/>
                    <a:pt x="29" y="1018"/>
                  </a:cubicBezTo>
                  <a:cubicBezTo>
                    <a:pt x="87" y="1122"/>
                    <a:pt x="193" y="1209"/>
                    <a:pt x="305" y="1246"/>
                  </a:cubicBezTo>
                  <a:cubicBezTo>
                    <a:pt x="367" y="1267"/>
                    <a:pt x="535" y="1269"/>
                    <a:pt x="557" y="1270"/>
                  </a:cubicBezTo>
                  <a:cubicBezTo>
                    <a:pt x="758" y="1315"/>
                    <a:pt x="845" y="1306"/>
                    <a:pt x="1049" y="1258"/>
                  </a:cubicBezTo>
                  <a:cubicBezTo>
                    <a:pt x="1103" y="1177"/>
                    <a:pt x="1039" y="1256"/>
                    <a:pt x="1109" y="1210"/>
                  </a:cubicBezTo>
                  <a:cubicBezTo>
                    <a:pt x="1195" y="1152"/>
                    <a:pt x="1085" y="1186"/>
                    <a:pt x="1205" y="1162"/>
                  </a:cubicBezTo>
                  <a:cubicBezTo>
                    <a:pt x="1268" y="1120"/>
                    <a:pt x="1227" y="1141"/>
                    <a:pt x="1337" y="1114"/>
                  </a:cubicBezTo>
                  <a:cubicBezTo>
                    <a:pt x="1440" y="1088"/>
                    <a:pt x="1533" y="1039"/>
                    <a:pt x="1637" y="1018"/>
                  </a:cubicBezTo>
                  <a:cubicBezTo>
                    <a:pt x="1633" y="962"/>
                    <a:pt x="1627" y="906"/>
                    <a:pt x="1625" y="850"/>
                  </a:cubicBezTo>
                  <a:cubicBezTo>
                    <a:pt x="1607" y="370"/>
                    <a:pt x="1735" y="486"/>
                    <a:pt x="1565" y="358"/>
                  </a:cubicBezTo>
                  <a:cubicBezTo>
                    <a:pt x="1551" y="262"/>
                    <a:pt x="1533" y="244"/>
                    <a:pt x="1481" y="166"/>
                  </a:cubicBezTo>
                  <a:cubicBezTo>
                    <a:pt x="1468" y="147"/>
                    <a:pt x="1464" y="119"/>
                    <a:pt x="1445" y="106"/>
                  </a:cubicBezTo>
                  <a:cubicBezTo>
                    <a:pt x="1413" y="85"/>
                    <a:pt x="1373" y="81"/>
                    <a:pt x="1337" y="70"/>
                  </a:cubicBezTo>
                  <a:cubicBezTo>
                    <a:pt x="1305" y="61"/>
                    <a:pt x="1241" y="46"/>
                    <a:pt x="1241" y="46"/>
                  </a:cubicBezTo>
                  <a:cubicBezTo>
                    <a:pt x="776" y="57"/>
                    <a:pt x="821" y="0"/>
                    <a:pt x="545" y="166"/>
                  </a:cubicBezTo>
                  <a:cubicBezTo>
                    <a:pt x="541" y="178"/>
                    <a:pt x="539" y="191"/>
                    <a:pt x="533" y="202"/>
                  </a:cubicBezTo>
                  <a:cubicBezTo>
                    <a:pt x="511" y="245"/>
                    <a:pt x="487" y="245"/>
                    <a:pt x="545" y="226"/>
                  </a:cubicBezTo>
                  <a:close/>
                </a:path>
              </a:pathLst>
            </a:custGeom>
            <a:solidFill>
              <a:srgbClr val="996600"/>
            </a:solidFill>
            <a:ln w="28575" cap="flat" cmpd="sng">
              <a:solidFill>
                <a:srgbClr val="99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3" name="Freeform 5">
              <a:extLst>
                <a:ext uri="{FF2B5EF4-FFF2-40B4-BE49-F238E27FC236}">
                  <a16:creationId xmlns:a16="http://schemas.microsoft.com/office/drawing/2014/main" id="{ED3F4D05-06A9-436B-999D-7549E141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2736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C51050DB-83D9-4001-9590-C0A9F84B3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2976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DA672114-02DE-48D2-8157-3BFF62AC0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2496"/>
              <a:ext cx="273" cy="192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6" name="Freeform 10">
              <a:extLst>
                <a:ext uri="{FF2B5EF4-FFF2-40B4-BE49-F238E27FC236}">
                  <a16:creationId xmlns:a16="http://schemas.microsoft.com/office/drawing/2014/main" id="{35C5FE27-BBC3-4A58-A5BC-086094093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" y="2448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C250BAE9-FBE2-4264-8737-FADC62FD2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2592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9882ED05-8F76-4FE1-ABF9-B4657E1E7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2352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7F582919-A6AC-4A36-A33F-1DD3D2A2D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" y="2736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0" name="Freeform 17">
              <a:extLst>
                <a:ext uri="{FF2B5EF4-FFF2-40B4-BE49-F238E27FC236}">
                  <a16:creationId xmlns:a16="http://schemas.microsoft.com/office/drawing/2014/main" id="{C8446A13-6683-4B91-A261-68AED3C1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448"/>
              <a:ext cx="361" cy="352"/>
            </a:xfrm>
            <a:custGeom>
              <a:avLst/>
              <a:gdLst>
                <a:gd name="T0" fmla="*/ 32 w 361"/>
                <a:gd name="T1" fmla="*/ 240 h 352"/>
                <a:gd name="T2" fmla="*/ 128 w 361"/>
                <a:gd name="T3" fmla="*/ 348 h 352"/>
                <a:gd name="T4" fmla="*/ 236 w 361"/>
                <a:gd name="T5" fmla="*/ 336 h 352"/>
                <a:gd name="T6" fmla="*/ 260 w 361"/>
                <a:gd name="T7" fmla="*/ 300 h 352"/>
                <a:gd name="T8" fmla="*/ 344 w 361"/>
                <a:gd name="T9" fmla="*/ 144 h 352"/>
                <a:gd name="T10" fmla="*/ 356 w 361"/>
                <a:gd name="T11" fmla="*/ 96 h 352"/>
                <a:gd name="T12" fmla="*/ 320 w 361"/>
                <a:gd name="T13" fmla="*/ 60 h 352"/>
                <a:gd name="T14" fmla="*/ 248 w 361"/>
                <a:gd name="T15" fmla="*/ 36 h 352"/>
                <a:gd name="T16" fmla="*/ 176 w 361"/>
                <a:gd name="T17" fmla="*/ 0 h 352"/>
                <a:gd name="T18" fmla="*/ 80 w 361"/>
                <a:gd name="T19" fmla="*/ 84 h 352"/>
                <a:gd name="T20" fmla="*/ 56 w 361"/>
                <a:gd name="T21" fmla="*/ 180 h 352"/>
                <a:gd name="T22" fmla="*/ 32 w 361"/>
                <a:gd name="T23" fmla="*/ 24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" h="352">
                  <a:moveTo>
                    <a:pt x="32" y="240"/>
                  </a:moveTo>
                  <a:cubicBezTo>
                    <a:pt x="48" y="352"/>
                    <a:pt x="31" y="324"/>
                    <a:pt x="128" y="348"/>
                  </a:cubicBezTo>
                  <a:cubicBezTo>
                    <a:pt x="164" y="344"/>
                    <a:pt x="202" y="348"/>
                    <a:pt x="236" y="336"/>
                  </a:cubicBezTo>
                  <a:cubicBezTo>
                    <a:pt x="250" y="331"/>
                    <a:pt x="254" y="313"/>
                    <a:pt x="260" y="300"/>
                  </a:cubicBezTo>
                  <a:cubicBezTo>
                    <a:pt x="290" y="233"/>
                    <a:pt x="290" y="198"/>
                    <a:pt x="344" y="144"/>
                  </a:cubicBezTo>
                  <a:cubicBezTo>
                    <a:pt x="348" y="128"/>
                    <a:pt x="361" y="112"/>
                    <a:pt x="356" y="96"/>
                  </a:cubicBezTo>
                  <a:cubicBezTo>
                    <a:pt x="351" y="80"/>
                    <a:pt x="335" y="68"/>
                    <a:pt x="320" y="60"/>
                  </a:cubicBezTo>
                  <a:cubicBezTo>
                    <a:pt x="298" y="48"/>
                    <a:pt x="269" y="50"/>
                    <a:pt x="248" y="36"/>
                  </a:cubicBezTo>
                  <a:cubicBezTo>
                    <a:pt x="201" y="5"/>
                    <a:pt x="226" y="17"/>
                    <a:pt x="176" y="0"/>
                  </a:cubicBezTo>
                  <a:cubicBezTo>
                    <a:pt x="127" y="16"/>
                    <a:pt x="108" y="42"/>
                    <a:pt x="80" y="84"/>
                  </a:cubicBezTo>
                  <a:cubicBezTo>
                    <a:pt x="72" y="116"/>
                    <a:pt x="64" y="148"/>
                    <a:pt x="56" y="180"/>
                  </a:cubicBezTo>
                  <a:cubicBezTo>
                    <a:pt x="38" y="254"/>
                    <a:pt x="0" y="208"/>
                    <a:pt x="32" y="24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1" name="Freeform 18">
              <a:extLst>
                <a:ext uri="{FF2B5EF4-FFF2-40B4-BE49-F238E27FC236}">
                  <a16:creationId xmlns:a16="http://schemas.microsoft.com/office/drawing/2014/main" id="{0AA95054-704E-4BBF-9987-C1DBE2270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2784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2" name="Freeform 19">
              <a:extLst>
                <a:ext uri="{FF2B5EF4-FFF2-40B4-BE49-F238E27FC236}">
                  <a16:creationId xmlns:a16="http://schemas.microsoft.com/office/drawing/2014/main" id="{2B31B7AD-B062-47AA-8B7F-27A3FE23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2232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" name="Freeform 20">
              <a:extLst>
                <a:ext uri="{FF2B5EF4-FFF2-40B4-BE49-F238E27FC236}">
                  <a16:creationId xmlns:a16="http://schemas.microsoft.com/office/drawing/2014/main" id="{31DCB2E5-5500-49BC-86E4-C4F2E3A7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84"/>
              <a:ext cx="361" cy="352"/>
            </a:xfrm>
            <a:custGeom>
              <a:avLst/>
              <a:gdLst>
                <a:gd name="T0" fmla="*/ 32 w 361"/>
                <a:gd name="T1" fmla="*/ 240 h 352"/>
                <a:gd name="T2" fmla="*/ 128 w 361"/>
                <a:gd name="T3" fmla="*/ 348 h 352"/>
                <a:gd name="T4" fmla="*/ 236 w 361"/>
                <a:gd name="T5" fmla="*/ 336 h 352"/>
                <a:gd name="T6" fmla="*/ 260 w 361"/>
                <a:gd name="T7" fmla="*/ 300 h 352"/>
                <a:gd name="T8" fmla="*/ 344 w 361"/>
                <a:gd name="T9" fmla="*/ 144 h 352"/>
                <a:gd name="T10" fmla="*/ 356 w 361"/>
                <a:gd name="T11" fmla="*/ 96 h 352"/>
                <a:gd name="T12" fmla="*/ 320 w 361"/>
                <a:gd name="T13" fmla="*/ 60 h 352"/>
                <a:gd name="T14" fmla="*/ 248 w 361"/>
                <a:gd name="T15" fmla="*/ 36 h 352"/>
                <a:gd name="T16" fmla="*/ 176 w 361"/>
                <a:gd name="T17" fmla="*/ 0 h 352"/>
                <a:gd name="T18" fmla="*/ 80 w 361"/>
                <a:gd name="T19" fmla="*/ 84 h 352"/>
                <a:gd name="T20" fmla="*/ 56 w 361"/>
                <a:gd name="T21" fmla="*/ 180 h 352"/>
                <a:gd name="T22" fmla="*/ 32 w 361"/>
                <a:gd name="T23" fmla="*/ 24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" h="352">
                  <a:moveTo>
                    <a:pt x="32" y="240"/>
                  </a:moveTo>
                  <a:cubicBezTo>
                    <a:pt x="48" y="352"/>
                    <a:pt x="31" y="324"/>
                    <a:pt x="128" y="348"/>
                  </a:cubicBezTo>
                  <a:cubicBezTo>
                    <a:pt x="164" y="344"/>
                    <a:pt x="202" y="348"/>
                    <a:pt x="236" y="336"/>
                  </a:cubicBezTo>
                  <a:cubicBezTo>
                    <a:pt x="250" y="331"/>
                    <a:pt x="254" y="313"/>
                    <a:pt x="260" y="300"/>
                  </a:cubicBezTo>
                  <a:cubicBezTo>
                    <a:pt x="290" y="233"/>
                    <a:pt x="290" y="198"/>
                    <a:pt x="344" y="144"/>
                  </a:cubicBezTo>
                  <a:cubicBezTo>
                    <a:pt x="348" y="128"/>
                    <a:pt x="361" y="112"/>
                    <a:pt x="356" y="96"/>
                  </a:cubicBezTo>
                  <a:cubicBezTo>
                    <a:pt x="351" y="80"/>
                    <a:pt x="335" y="68"/>
                    <a:pt x="320" y="60"/>
                  </a:cubicBezTo>
                  <a:cubicBezTo>
                    <a:pt x="298" y="48"/>
                    <a:pt x="269" y="50"/>
                    <a:pt x="248" y="36"/>
                  </a:cubicBezTo>
                  <a:cubicBezTo>
                    <a:pt x="201" y="5"/>
                    <a:pt x="226" y="17"/>
                    <a:pt x="176" y="0"/>
                  </a:cubicBezTo>
                  <a:cubicBezTo>
                    <a:pt x="127" y="16"/>
                    <a:pt x="108" y="42"/>
                    <a:pt x="80" y="84"/>
                  </a:cubicBezTo>
                  <a:cubicBezTo>
                    <a:pt x="72" y="116"/>
                    <a:pt x="64" y="148"/>
                    <a:pt x="56" y="180"/>
                  </a:cubicBezTo>
                  <a:cubicBezTo>
                    <a:pt x="38" y="254"/>
                    <a:pt x="0" y="208"/>
                    <a:pt x="32" y="24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" name="Freeform 21">
              <a:extLst>
                <a:ext uri="{FF2B5EF4-FFF2-40B4-BE49-F238E27FC236}">
                  <a16:creationId xmlns:a16="http://schemas.microsoft.com/office/drawing/2014/main" id="{2D4B2C00-4839-4456-8417-138E41D8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880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" name="Freeform 22">
              <a:extLst>
                <a:ext uri="{FF2B5EF4-FFF2-40B4-BE49-F238E27FC236}">
                  <a16:creationId xmlns:a16="http://schemas.microsoft.com/office/drawing/2014/main" id="{F7F893B4-F8A9-4881-9294-0C75FFBB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2928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" name="Freeform 23">
              <a:extLst>
                <a:ext uri="{FF2B5EF4-FFF2-40B4-BE49-F238E27FC236}">
                  <a16:creationId xmlns:a16="http://schemas.microsoft.com/office/drawing/2014/main" id="{8D22E003-6224-47A3-A92B-32A6556C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2352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" name="Freeform 24">
              <a:extLst>
                <a:ext uri="{FF2B5EF4-FFF2-40B4-BE49-F238E27FC236}">
                  <a16:creationId xmlns:a16="http://schemas.microsoft.com/office/drawing/2014/main" id="{F3453525-78E3-4F36-8DAA-D731962E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2640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6598A46F-E00A-4818-AD46-6470650F3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" y="1908"/>
              <a:ext cx="361" cy="352"/>
            </a:xfrm>
            <a:custGeom>
              <a:avLst/>
              <a:gdLst>
                <a:gd name="T0" fmla="*/ 32 w 361"/>
                <a:gd name="T1" fmla="*/ 240 h 352"/>
                <a:gd name="T2" fmla="*/ 128 w 361"/>
                <a:gd name="T3" fmla="*/ 348 h 352"/>
                <a:gd name="T4" fmla="*/ 236 w 361"/>
                <a:gd name="T5" fmla="*/ 336 h 352"/>
                <a:gd name="T6" fmla="*/ 260 w 361"/>
                <a:gd name="T7" fmla="*/ 300 h 352"/>
                <a:gd name="T8" fmla="*/ 344 w 361"/>
                <a:gd name="T9" fmla="*/ 144 h 352"/>
                <a:gd name="T10" fmla="*/ 356 w 361"/>
                <a:gd name="T11" fmla="*/ 96 h 352"/>
                <a:gd name="T12" fmla="*/ 320 w 361"/>
                <a:gd name="T13" fmla="*/ 60 h 352"/>
                <a:gd name="T14" fmla="*/ 248 w 361"/>
                <a:gd name="T15" fmla="*/ 36 h 352"/>
                <a:gd name="T16" fmla="*/ 176 w 361"/>
                <a:gd name="T17" fmla="*/ 0 h 352"/>
                <a:gd name="T18" fmla="*/ 80 w 361"/>
                <a:gd name="T19" fmla="*/ 84 h 352"/>
                <a:gd name="T20" fmla="*/ 56 w 361"/>
                <a:gd name="T21" fmla="*/ 180 h 352"/>
                <a:gd name="T22" fmla="*/ 32 w 361"/>
                <a:gd name="T23" fmla="*/ 24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" h="352">
                  <a:moveTo>
                    <a:pt x="32" y="240"/>
                  </a:moveTo>
                  <a:cubicBezTo>
                    <a:pt x="48" y="352"/>
                    <a:pt x="31" y="324"/>
                    <a:pt x="128" y="348"/>
                  </a:cubicBezTo>
                  <a:cubicBezTo>
                    <a:pt x="164" y="344"/>
                    <a:pt x="202" y="348"/>
                    <a:pt x="236" y="336"/>
                  </a:cubicBezTo>
                  <a:cubicBezTo>
                    <a:pt x="250" y="331"/>
                    <a:pt x="254" y="313"/>
                    <a:pt x="260" y="300"/>
                  </a:cubicBezTo>
                  <a:cubicBezTo>
                    <a:pt x="290" y="233"/>
                    <a:pt x="290" y="198"/>
                    <a:pt x="344" y="144"/>
                  </a:cubicBezTo>
                  <a:cubicBezTo>
                    <a:pt x="348" y="128"/>
                    <a:pt x="361" y="112"/>
                    <a:pt x="356" y="96"/>
                  </a:cubicBezTo>
                  <a:cubicBezTo>
                    <a:pt x="351" y="80"/>
                    <a:pt x="335" y="68"/>
                    <a:pt x="320" y="60"/>
                  </a:cubicBezTo>
                  <a:cubicBezTo>
                    <a:pt x="298" y="48"/>
                    <a:pt x="269" y="50"/>
                    <a:pt x="248" y="36"/>
                  </a:cubicBezTo>
                  <a:cubicBezTo>
                    <a:pt x="201" y="5"/>
                    <a:pt x="226" y="17"/>
                    <a:pt x="176" y="0"/>
                  </a:cubicBezTo>
                  <a:cubicBezTo>
                    <a:pt x="127" y="16"/>
                    <a:pt x="108" y="42"/>
                    <a:pt x="80" y="84"/>
                  </a:cubicBezTo>
                  <a:cubicBezTo>
                    <a:pt x="72" y="116"/>
                    <a:pt x="64" y="148"/>
                    <a:pt x="56" y="180"/>
                  </a:cubicBezTo>
                  <a:cubicBezTo>
                    <a:pt x="38" y="254"/>
                    <a:pt x="0" y="208"/>
                    <a:pt x="32" y="24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" name="Freeform 26">
              <a:extLst>
                <a:ext uri="{FF2B5EF4-FFF2-40B4-BE49-F238E27FC236}">
                  <a16:creationId xmlns:a16="http://schemas.microsoft.com/office/drawing/2014/main" id="{57D735C7-B4E5-4347-A33A-54C26B0F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" y="2040"/>
              <a:ext cx="361" cy="352"/>
            </a:xfrm>
            <a:custGeom>
              <a:avLst/>
              <a:gdLst>
                <a:gd name="T0" fmla="*/ 32 w 361"/>
                <a:gd name="T1" fmla="*/ 240 h 352"/>
                <a:gd name="T2" fmla="*/ 128 w 361"/>
                <a:gd name="T3" fmla="*/ 348 h 352"/>
                <a:gd name="T4" fmla="*/ 236 w 361"/>
                <a:gd name="T5" fmla="*/ 336 h 352"/>
                <a:gd name="T6" fmla="*/ 260 w 361"/>
                <a:gd name="T7" fmla="*/ 300 h 352"/>
                <a:gd name="T8" fmla="*/ 344 w 361"/>
                <a:gd name="T9" fmla="*/ 144 h 352"/>
                <a:gd name="T10" fmla="*/ 356 w 361"/>
                <a:gd name="T11" fmla="*/ 96 h 352"/>
                <a:gd name="T12" fmla="*/ 320 w 361"/>
                <a:gd name="T13" fmla="*/ 60 h 352"/>
                <a:gd name="T14" fmla="*/ 248 w 361"/>
                <a:gd name="T15" fmla="*/ 36 h 352"/>
                <a:gd name="T16" fmla="*/ 176 w 361"/>
                <a:gd name="T17" fmla="*/ 0 h 352"/>
                <a:gd name="T18" fmla="*/ 80 w 361"/>
                <a:gd name="T19" fmla="*/ 84 h 352"/>
                <a:gd name="T20" fmla="*/ 56 w 361"/>
                <a:gd name="T21" fmla="*/ 180 h 352"/>
                <a:gd name="T22" fmla="*/ 32 w 361"/>
                <a:gd name="T23" fmla="*/ 24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" h="352">
                  <a:moveTo>
                    <a:pt x="32" y="240"/>
                  </a:moveTo>
                  <a:cubicBezTo>
                    <a:pt x="48" y="352"/>
                    <a:pt x="31" y="324"/>
                    <a:pt x="128" y="348"/>
                  </a:cubicBezTo>
                  <a:cubicBezTo>
                    <a:pt x="164" y="344"/>
                    <a:pt x="202" y="348"/>
                    <a:pt x="236" y="336"/>
                  </a:cubicBezTo>
                  <a:cubicBezTo>
                    <a:pt x="250" y="331"/>
                    <a:pt x="254" y="313"/>
                    <a:pt x="260" y="300"/>
                  </a:cubicBezTo>
                  <a:cubicBezTo>
                    <a:pt x="290" y="233"/>
                    <a:pt x="290" y="198"/>
                    <a:pt x="344" y="144"/>
                  </a:cubicBezTo>
                  <a:cubicBezTo>
                    <a:pt x="348" y="128"/>
                    <a:pt x="361" y="112"/>
                    <a:pt x="356" y="96"/>
                  </a:cubicBezTo>
                  <a:cubicBezTo>
                    <a:pt x="351" y="80"/>
                    <a:pt x="335" y="68"/>
                    <a:pt x="320" y="60"/>
                  </a:cubicBezTo>
                  <a:cubicBezTo>
                    <a:pt x="298" y="48"/>
                    <a:pt x="269" y="50"/>
                    <a:pt x="248" y="36"/>
                  </a:cubicBezTo>
                  <a:cubicBezTo>
                    <a:pt x="201" y="5"/>
                    <a:pt x="226" y="17"/>
                    <a:pt x="176" y="0"/>
                  </a:cubicBezTo>
                  <a:cubicBezTo>
                    <a:pt x="127" y="16"/>
                    <a:pt x="108" y="42"/>
                    <a:pt x="80" y="84"/>
                  </a:cubicBezTo>
                  <a:cubicBezTo>
                    <a:pt x="72" y="116"/>
                    <a:pt x="64" y="148"/>
                    <a:pt x="56" y="180"/>
                  </a:cubicBezTo>
                  <a:cubicBezTo>
                    <a:pt x="38" y="254"/>
                    <a:pt x="0" y="208"/>
                    <a:pt x="32" y="24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" name="Freeform 27">
              <a:extLst>
                <a:ext uri="{FF2B5EF4-FFF2-40B4-BE49-F238E27FC236}">
                  <a16:creationId xmlns:a16="http://schemas.microsoft.com/office/drawing/2014/main" id="{8D7E7EFF-F4DC-450C-926B-E0EA3B3A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728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" name="Freeform 28">
              <a:extLst>
                <a:ext uri="{FF2B5EF4-FFF2-40B4-BE49-F238E27FC236}">
                  <a16:creationId xmlns:a16="http://schemas.microsoft.com/office/drawing/2014/main" id="{AC0C651B-2862-4BB3-873D-AF7CA9D7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632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0F38CCFD-AFF2-410C-8BAB-4A5B0AD7E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2256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" name="Freeform 30">
              <a:extLst>
                <a:ext uri="{FF2B5EF4-FFF2-40B4-BE49-F238E27FC236}">
                  <a16:creationId xmlns:a16="http://schemas.microsoft.com/office/drawing/2014/main" id="{ED42048D-A271-49D9-8143-D916995A8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" y="2532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C13C53B2-C275-4114-895E-4A86487D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3024"/>
              <a:ext cx="484" cy="48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5" name="Text Box 134">
            <a:extLst>
              <a:ext uri="{FF2B5EF4-FFF2-40B4-BE49-F238E27FC236}">
                <a16:creationId xmlns:a16="http://schemas.microsoft.com/office/drawing/2014/main" id="{7860E6DE-3A78-455A-8508-A5B3A3D09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474913"/>
            <a:ext cx="13805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EEEEDE"/>
                </a:solidFill>
                <a:latin typeface="Book Antiqua" panose="02040602050305030304" pitchFamily="18" charset="0"/>
                <a:ea typeface="ＭＳ Ｐゴシック" charset="0"/>
              </a:rPr>
              <a:t>Aggregate</a:t>
            </a:r>
          </a:p>
        </p:txBody>
      </p:sp>
      <p:grpSp>
        <p:nvGrpSpPr>
          <p:cNvPr id="156" name="Group 133">
            <a:extLst>
              <a:ext uri="{FF2B5EF4-FFF2-40B4-BE49-F238E27FC236}">
                <a16:creationId xmlns:a16="http://schemas.microsoft.com/office/drawing/2014/main" id="{83709B80-625A-491C-963E-C525EEAF5EE8}"/>
              </a:ext>
            </a:extLst>
          </p:cNvPr>
          <p:cNvGrpSpPr>
            <a:grpSpLocks/>
          </p:cNvGrpSpPr>
          <p:nvPr/>
        </p:nvGrpSpPr>
        <p:grpSpPr bwMode="auto">
          <a:xfrm>
            <a:off x="6550109" y="1566863"/>
            <a:ext cx="4173538" cy="3771900"/>
            <a:chOff x="3024" y="1200"/>
            <a:chExt cx="2629" cy="2376"/>
          </a:xfrm>
        </p:grpSpPr>
        <p:sp>
          <p:nvSpPr>
            <p:cNvPr id="157" name="Freeform 32">
              <a:extLst>
                <a:ext uri="{FF2B5EF4-FFF2-40B4-BE49-F238E27FC236}">
                  <a16:creationId xmlns:a16="http://schemas.microsoft.com/office/drawing/2014/main" id="{C74B7739-B2D5-4A35-B193-AC56F8EEC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1200"/>
              <a:ext cx="1735" cy="1315"/>
            </a:xfrm>
            <a:custGeom>
              <a:avLst/>
              <a:gdLst>
                <a:gd name="T0" fmla="*/ 545 w 1735"/>
                <a:gd name="T1" fmla="*/ 226 h 1315"/>
                <a:gd name="T2" fmla="*/ 293 w 1735"/>
                <a:gd name="T3" fmla="*/ 250 h 1315"/>
                <a:gd name="T4" fmla="*/ 149 w 1735"/>
                <a:gd name="T5" fmla="*/ 298 h 1315"/>
                <a:gd name="T6" fmla="*/ 89 w 1735"/>
                <a:gd name="T7" fmla="*/ 418 h 1315"/>
                <a:gd name="T8" fmla="*/ 5 w 1735"/>
                <a:gd name="T9" fmla="*/ 838 h 1315"/>
                <a:gd name="T10" fmla="*/ 29 w 1735"/>
                <a:gd name="T11" fmla="*/ 1018 h 1315"/>
                <a:gd name="T12" fmla="*/ 305 w 1735"/>
                <a:gd name="T13" fmla="*/ 1246 h 1315"/>
                <a:gd name="T14" fmla="*/ 557 w 1735"/>
                <a:gd name="T15" fmla="*/ 1270 h 1315"/>
                <a:gd name="T16" fmla="*/ 1049 w 1735"/>
                <a:gd name="T17" fmla="*/ 1258 h 1315"/>
                <a:gd name="T18" fmla="*/ 1109 w 1735"/>
                <a:gd name="T19" fmla="*/ 1210 h 1315"/>
                <a:gd name="T20" fmla="*/ 1205 w 1735"/>
                <a:gd name="T21" fmla="*/ 1162 h 1315"/>
                <a:gd name="T22" fmla="*/ 1337 w 1735"/>
                <a:gd name="T23" fmla="*/ 1114 h 1315"/>
                <a:gd name="T24" fmla="*/ 1637 w 1735"/>
                <a:gd name="T25" fmla="*/ 1018 h 1315"/>
                <a:gd name="T26" fmla="*/ 1625 w 1735"/>
                <a:gd name="T27" fmla="*/ 850 h 1315"/>
                <a:gd name="T28" fmla="*/ 1565 w 1735"/>
                <a:gd name="T29" fmla="*/ 358 h 1315"/>
                <a:gd name="T30" fmla="*/ 1481 w 1735"/>
                <a:gd name="T31" fmla="*/ 166 h 1315"/>
                <a:gd name="T32" fmla="*/ 1445 w 1735"/>
                <a:gd name="T33" fmla="*/ 106 h 1315"/>
                <a:gd name="T34" fmla="*/ 1337 w 1735"/>
                <a:gd name="T35" fmla="*/ 70 h 1315"/>
                <a:gd name="T36" fmla="*/ 1241 w 1735"/>
                <a:gd name="T37" fmla="*/ 46 h 1315"/>
                <a:gd name="T38" fmla="*/ 545 w 1735"/>
                <a:gd name="T39" fmla="*/ 166 h 1315"/>
                <a:gd name="T40" fmla="*/ 533 w 1735"/>
                <a:gd name="T41" fmla="*/ 202 h 1315"/>
                <a:gd name="T42" fmla="*/ 545 w 1735"/>
                <a:gd name="T43" fmla="*/ 2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35" h="1315">
                  <a:moveTo>
                    <a:pt x="545" y="226"/>
                  </a:moveTo>
                  <a:cubicBezTo>
                    <a:pt x="461" y="234"/>
                    <a:pt x="376" y="237"/>
                    <a:pt x="293" y="250"/>
                  </a:cubicBezTo>
                  <a:cubicBezTo>
                    <a:pt x="250" y="257"/>
                    <a:pt x="194" y="287"/>
                    <a:pt x="149" y="298"/>
                  </a:cubicBezTo>
                  <a:cubicBezTo>
                    <a:pt x="131" y="339"/>
                    <a:pt x="105" y="376"/>
                    <a:pt x="89" y="418"/>
                  </a:cubicBezTo>
                  <a:cubicBezTo>
                    <a:pt x="39" y="551"/>
                    <a:pt x="50" y="702"/>
                    <a:pt x="5" y="838"/>
                  </a:cubicBezTo>
                  <a:cubicBezTo>
                    <a:pt x="10" y="898"/>
                    <a:pt x="0" y="965"/>
                    <a:pt x="29" y="1018"/>
                  </a:cubicBezTo>
                  <a:cubicBezTo>
                    <a:pt x="87" y="1122"/>
                    <a:pt x="193" y="1209"/>
                    <a:pt x="305" y="1246"/>
                  </a:cubicBezTo>
                  <a:cubicBezTo>
                    <a:pt x="367" y="1267"/>
                    <a:pt x="535" y="1269"/>
                    <a:pt x="557" y="1270"/>
                  </a:cubicBezTo>
                  <a:cubicBezTo>
                    <a:pt x="758" y="1315"/>
                    <a:pt x="845" y="1306"/>
                    <a:pt x="1049" y="1258"/>
                  </a:cubicBezTo>
                  <a:cubicBezTo>
                    <a:pt x="1103" y="1177"/>
                    <a:pt x="1039" y="1256"/>
                    <a:pt x="1109" y="1210"/>
                  </a:cubicBezTo>
                  <a:cubicBezTo>
                    <a:pt x="1195" y="1152"/>
                    <a:pt x="1085" y="1186"/>
                    <a:pt x="1205" y="1162"/>
                  </a:cubicBezTo>
                  <a:cubicBezTo>
                    <a:pt x="1268" y="1120"/>
                    <a:pt x="1227" y="1141"/>
                    <a:pt x="1337" y="1114"/>
                  </a:cubicBezTo>
                  <a:cubicBezTo>
                    <a:pt x="1440" y="1088"/>
                    <a:pt x="1533" y="1039"/>
                    <a:pt x="1637" y="1018"/>
                  </a:cubicBezTo>
                  <a:cubicBezTo>
                    <a:pt x="1633" y="962"/>
                    <a:pt x="1627" y="906"/>
                    <a:pt x="1625" y="850"/>
                  </a:cubicBezTo>
                  <a:cubicBezTo>
                    <a:pt x="1607" y="370"/>
                    <a:pt x="1735" y="486"/>
                    <a:pt x="1565" y="358"/>
                  </a:cubicBezTo>
                  <a:cubicBezTo>
                    <a:pt x="1551" y="262"/>
                    <a:pt x="1533" y="244"/>
                    <a:pt x="1481" y="166"/>
                  </a:cubicBezTo>
                  <a:cubicBezTo>
                    <a:pt x="1468" y="147"/>
                    <a:pt x="1464" y="119"/>
                    <a:pt x="1445" y="106"/>
                  </a:cubicBezTo>
                  <a:cubicBezTo>
                    <a:pt x="1413" y="85"/>
                    <a:pt x="1373" y="81"/>
                    <a:pt x="1337" y="70"/>
                  </a:cubicBezTo>
                  <a:cubicBezTo>
                    <a:pt x="1305" y="61"/>
                    <a:pt x="1241" y="46"/>
                    <a:pt x="1241" y="46"/>
                  </a:cubicBezTo>
                  <a:cubicBezTo>
                    <a:pt x="776" y="57"/>
                    <a:pt x="821" y="0"/>
                    <a:pt x="545" y="166"/>
                  </a:cubicBezTo>
                  <a:cubicBezTo>
                    <a:pt x="541" y="178"/>
                    <a:pt x="539" y="191"/>
                    <a:pt x="533" y="202"/>
                  </a:cubicBezTo>
                  <a:cubicBezTo>
                    <a:pt x="511" y="245"/>
                    <a:pt x="487" y="245"/>
                    <a:pt x="545" y="226"/>
                  </a:cubicBezTo>
                  <a:close/>
                </a:path>
              </a:pathLst>
            </a:custGeom>
            <a:solidFill>
              <a:srgbClr val="996600"/>
            </a:solidFill>
            <a:ln w="28575" cap="flat" cmpd="sng">
              <a:solidFill>
                <a:srgbClr val="99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8" name="Freeform 34">
              <a:extLst>
                <a:ext uri="{FF2B5EF4-FFF2-40B4-BE49-F238E27FC236}">
                  <a16:creationId xmlns:a16="http://schemas.microsoft.com/office/drawing/2014/main" id="{56EFCB66-DF4E-442B-9324-B35B33478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" y="3024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9" name="Freeform 35">
              <a:extLst>
                <a:ext uri="{FF2B5EF4-FFF2-40B4-BE49-F238E27FC236}">
                  <a16:creationId xmlns:a16="http://schemas.microsoft.com/office/drawing/2014/main" id="{2D8F6935-F19E-4214-A51F-FD2C0A47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2544"/>
              <a:ext cx="273" cy="192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0" name="Freeform 38">
              <a:extLst>
                <a:ext uri="{FF2B5EF4-FFF2-40B4-BE49-F238E27FC236}">
                  <a16:creationId xmlns:a16="http://schemas.microsoft.com/office/drawing/2014/main" id="{7D9C2BD3-7105-4E6B-B291-71491A20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" y="2400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1" name="Freeform 39">
              <a:extLst>
                <a:ext uri="{FF2B5EF4-FFF2-40B4-BE49-F238E27FC236}">
                  <a16:creationId xmlns:a16="http://schemas.microsoft.com/office/drawing/2014/main" id="{B2388421-2326-440D-8073-DEB82C320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" y="2784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" name="Freeform 41">
              <a:extLst>
                <a:ext uri="{FF2B5EF4-FFF2-40B4-BE49-F238E27FC236}">
                  <a16:creationId xmlns:a16="http://schemas.microsoft.com/office/drawing/2014/main" id="{34AE576E-26C8-410C-91DF-8DF60BD21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" y="2832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" name="Freeform 44">
              <a:extLst>
                <a:ext uri="{FF2B5EF4-FFF2-40B4-BE49-F238E27FC236}">
                  <a16:creationId xmlns:a16="http://schemas.microsoft.com/office/drawing/2014/main" id="{33AE04F3-BBEF-4F53-9871-03E7ECA74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" y="2928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" name="Freeform 45">
              <a:extLst>
                <a:ext uri="{FF2B5EF4-FFF2-40B4-BE49-F238E27FC236}">
                  <a16:creationId xmlns:a16="http://schemas.microsoft.com/office/drawing/2014/main" id="{FCA5F2B5-DB39-4E5F-991B-744EB469D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976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5" name="Freeform 46">
              <a:extLst>
                <a:ext uri="{FF2B5EF4-FFF2-40B4-BE49-F238E27FC236}">
                  <a16:creationId xmlns:a16="http://schemas.microsoft.com/office/drawing/2014/main" id="{A84954A8-CEB0-4CCE-960A-CF06E4DC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400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6" name="Freeform 48">
              <a:extLst>
                <a:ext uri="{FF2B5EF4-FFF2-40B4-BE49-F238E27FC236}">
                  <a16:creationId xmlns:a16="http://schemas.microsoft.com/office/drawing/2014/main" id="{AC9E7C90-AC0F-4EAC-9F57-186670BF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1956"/>
              <a:ext cx="361" cy="352"/>
            </a:xfrm>
            <a:custGeom>
              <a:avLst/>
              <a:gdLst>
                <a:gd name="T0" fmla="*/ 32 w 361"/>
                <a:gd name="T1" fmla="*/ 240 h 352"/>
                <a:gd name="T2" fmla="*/ 128 w 361"/>
                <a:gd name="T3" fmla="*/ 348 h 352"/>
                <a:gd name="T4" fmla="*/ 236 w 361"/>
                <a:gd name="T5" fmla="*/ 336 h 352"/>
                <a:gd name="T6" fmla="*/ 260 w 361"/>
                <a:gd name="T7" fmla="*/ 300 h 352"/>
                <a:gd name="T8" fmla="*/ 344 w 361"/>
                <a:gd name="T9" fmla="*/ 144 h 352"/>
                <a:gd name="T10" fmla="*/ 356 w 361"/>
                <a:gd name="T11" fmla="*/ 96 h 352"/>
                <a:gd name="T12" fmla="*/ 320 w 361"/>
                <a:gd name="T13" fmla="*/ 60 h 352"/>
                <a:gd name="T14" fmla="*/ 248 w 361"/>
                <a:gd name="T15" fmla="*/ 36 h 352"/>
                <a:gd name="T16" fmla="*/ 176 w 361"/>
                <a:gd name="T17" fmla="*/ 0 h 352"/>
                <a:gd name="T18" fmla="*/ 80 w 361"/>
                <a:gd name="T19" fmla="*/ 84 h 352"/>
                <a:gd name="T20" fmla="*/ 56 w 361"/>
                <a:gd name="T21" fmla="*/ 180 h 352"/>
                <a:gd name="T22" fmla="*/ 32 w 361"/>
                <a:gd name="T23" fmla="*/ 24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" h="352">
                  <a:moveTo>
                    <a:pt x="32" y="240"/>
                  </a:moveTo>
                  <a:cubicBezTo>
                    <a:pt x="48" y="352"/>
                    <a:pt x="31" y="324"/>
                    <a:pt x="128" y="348"/>
                  </a:cubicBezTo>
                  <a:cubicBezTo>
                    <a:pt x="164" y="344"/>
                    <a:pt x="202" y="348"/>
                    <a:pt x="236" y="336"/>
                  </a:cubicBezTo>
                  <a:cubicBezTo>
                    <a:pt x="250" y="331"/>
                    <a:pt x="254" y="313"/>
                    <a:pt x="260" y="300"/>
                  </a:cubicBezTo>
                  <a:cubicBezTo>
                    <a:pt x="290" y="233"/>
                    <a:pt x="290" y="198"/>
                    <a:pt x="344" y="144"/>
                  </a:cubicBezTo>
                  <a:cubicBezTo>
                    <a:pt x="348" y="128"/>
                    <a:pt x="361" y="112"/>
                    <a:pt x="356" y="96"/>
                  </a:cubicBezTo>
                  <a:cubicBezTo>
                    <a:pt x="351" y="80"/>
                    <a:pt x="335" y="68"/>
                    <a:pt x="320" y="60"/>
                  </a:cubicBezTo>
                  <a:cubicBezTo>
                    <a:pt x="298" y="48"/>
                    <a:pt x="269" y="50"/>
                    <a:pt x="248" y="36"/>
                  </a:cubicBezTo>
                  <a:cubicBezTo>
                    <a:pt x="201" y="5"/>
                    <a:pt x="226" y="17"/>
                    <a:pt x="176" y="0"/>
                  </a:cubicBezTo>
                  <a:cubicBezTo>
                    <a:pt x="127" y="16"/>
                    <a:pt x="108" y="42"/>
                    <a:pt x="80" y="84"/>
                  </a:cubicBezTo>
                  <a:cubicBezTo>
                    <a:pt x="72" y="116"/>
                    <a:pt x="64" y="148"/>
                    <a:pt x="56" y="180"/>
                  </a:cubicBezTo>
                  <a:cubicBezTo>
                    <a:pt x="38" y="254"/>
                    <a:pt x="0" y="208"/>
                    <a:pt x="32" y="24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7" name="Freeform 50">
              <a:extLst>
                <a:ext uri="{FF2B5EF4-FFF2-40B4-BE49-F238E27FC236}">
                  <a16:creationId xmlns:a16="http://schemas.microsoft.com/office/drawing/2014/main" id="{C0E8F334-0154-438A-8C4E-B943AE3C2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1776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8" name="Freeform 52">
              <a:extLst>
                <a:ext uri="{FF2B5EF4-FFF2-40B4-BE49-F238E27FC236}">
                  <a16:creationId xmlns:a16="http://schemas.microsoft.com/office/drawing/2014/main" id="{AE6F2257-7FD2-4496-9D67-274D59B4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" y="2304"/>
              <a:ext cx="436" cy="30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9" name="Freeform 53">
              <a:extLst>
                <a:ext uri="{FF2B5EF4-FFF2-40B4-BE49-F238E27FC236}">
                  <a16:creationId xmlns:a16="http://schemas.microsoft.com/office/drawing/2014/main" id="{098935D6-5C00-466A-ABA1-68E58527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2580"/>
              <a:ext cx="321" cy="276"/>
            </a:xfrm>
            <a:custGeom>
              <a:avLst/>
              <a:gdLst>
                <a:gd name="T0" fmla="*/ 207 w 321"/>
                <a:gd name="T1" fmla="*/ 0 h 276"/>
                <a:gd name="T2" fmla="*/ 63 w 321"/>
                <a:gd name="T3" fmla="*/ 252 h 276"/>
                <a:gd name="T4" fmla="*/ 111 w 321"/>
                <a:gd name="T5" fmla="*/ 276 h 276"/>
                <a:gd name="T6" fmla="*/ 303 w 321"/>
                <a:gd name="T7" fmla="*/ 204 h 276"/>
                <a:gd name="T8" fmla="*/ 315 w 321"/>
                <a:gd name="T9" fmla="*/ 120 h 276"/>
                <a:gd name="T10" fmla="*/ 207 w 321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276">
                  <a:moveTo>
                    <a:pt x="207" y="0"/>
                  </a:moveTo>
                  <a:cubicBezTo>
                    <a:pt x="60" y="61"/>
                    <a:pt x="0" y="64"/>
                    <a:pt x="63" y="252"/>
                  </a:cubicBezTo>
                  <a:cubicBezTo>
                    <a:pt x="69" y="269"/>
                    <a:pt x="95" y="268"/>
                    <a:pt x="111" y="276"/>
                  </a:cubicBezTo>
                  <a:cubicBezTo>
                    <a:pt x="236" y="262"/>
                    <a:pt x="213" y="264"/>
                    <a:pt x="303" y="204"/>
                  </a:cubicBezTo>
                  <a:cubicBezTo>
                    <a:pt x="307" y="176"/>
                    <a:pt x="321" y="148"/>
                    <a:pt x="315" y="120"/>
                  </a:cubicBezTo>
                  <a:cubicBezTo>
                    <a:pt x="301" y="59"/>
                    <a:pt x="246" y="39"/>
                    <a:pt x="207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0" name="Freeform 54">
              <a:extLst>
                <a:ext uri="{FF2B5EF4-FFF2-40B4-BE49-F238E27FC236}">
                  <a16:creationId xmlns:a16="http://schemas.microsoft.com/office/drawing/2014/main" id="{1183EB88-039E-4975-86CC-16ABCD1D5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" y="3072"/>
              <a:ext cx="484" cy="480"/>
            </a:xfrm>
            <a:custGeom>
              <a:avLst/>
              <a:gdLst>
                <a:gd name="T0" fmla="*/ 216 w 436"/>
                <a:gd name="T1" fmla="*/ 0 h 300"/>
                <a:gd name="T2" fmla="*/ 24 w 436"/>
                <a:gd name="T3" fmla="*/ 96 h 300"/>
                <a:gd name="T4" fmla="*/ 0 w 436"/>
                <a:gd name="T5" fmla="*/ 180 h 300"/>
                <a:gd name="T6" fmla="*/ 120 w 436"/>
                <a:gd name="T7" fmla="*/ 300 h 300"/>
                <a:gd name="T8" fmla="*/ 300 w 436"/>
                <a:gd name="T9" fmla="*/ 240 h 300"/>
                <a:gd name="T10" fmla="*/ 372 w 436"/>
                <a:gd name="T11" fmla="*/ 168 h 300"/>
                <a:gd name="T12" fmla="*/ 216 w 436"/>
                <a:gd name="T1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6" h="300">
                  <a:moveTo>
                    <a:pt x="216" y="0"/>
                  </a:moveTo>
                  <a:cubicBezTo>
                    <a:pt x="156" y="40"/>
                    <a:pt x="78" y="49"/>
                    <a:pt x="24" y="96"/>
                  </a:cubicBezTo>
                  <a:cubicBezTo>
                    <a:pt x="2" y="115"/>
                    <a:pt x="8" y="152"/>
                    <a:pt x="0" y="180"/>
                  </a:cubicBezTo>
                  <a:cubicBezTo>
                    <a:pt x="28" y="263"/>
                    <a:pt x="37" y="272"/>
                    <a:pt x="120" y="300"/>
                  </a:cubicBezTo>
                  <a:cubicBezTo>
                    <a:pt x="182" y="284"/>
                    <a:pt x="241" y="264"/>
                    <a:pt x="300" y="240"/>
                  </a:cubicBezTo>
                  <a:cubicBezTo>
                    <a:pt x="324" y="216"/>
                    <a:pt x="356" y="198"/>
                    <a:pt x="372" y="168"/>
                  </a:cubicBezTo>
                  <a:cubicBezTo>
                    <a:pt x="436" y="49"/>
                    <a:pt x="305" y="0"/>
                    <a:pt x="216" y="0"/>
                  </a:cubicBezTo>
                  <a:close/>
                </a:path>
              </a:pathLst>
            </a:custGeom>
            <a:solidFill>
              <a:srgbClr val="969696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1" name="Freeform 56">
              <a:extLst>
                <a:ext uri="{FF2B5EF4-FFF2-40B4-BE49-F238E27FC236}">
                  <a16:creationId xmlns:a16="http://schemas.microsoft.com/office/drawing/2014/main" id="{5C655996-ADCA-4527-872F-7B19E88F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832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2" name="Freeform 57">
              <a:extLst>
                <a:ext uri="{FF2B5EF4-FFF2-40B4-BE49-F238E27FC236}">
                  <a16:creationId xmlns:a16="http://schemas.microsoft.com/office/drawing/2014/main" id="{574CEA60-66AA-4BDB-B5CF-4D54F411F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736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3" name="Freeform 58">
              <a:extLst>
                <a:ext uri="{FF2B5EF4-FFF2-40B4-BE49-F238E27FC236}">
                  <a16:creationId xmlns:a16="http://schemas.microsoft.com/office/drawing/2014/main" id="{39F7B432-A268-498F-A9C8-649602653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2784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4" name="Freeform 59">
              <a:extLst>
                <a:ext uri="{FF2B5EF4-FFF2-40B4-BE49-F238E27FC236}">
                  <a16:creationId xmlns:a16="http://schemas.microsoft.com/office/drawing/2014/main" id="{E10FA5E9-BFDD-4949-9447-D6C177FA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640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5" name="Freeform 60">
              <a:extLst>
                <a:ext uri="{FF2B5EF4-FFF2-40B4-BE49-F238E27FC236}">
                  <a16:creationId xmlns:a16="http://schemas.microsoft.com/office/drawing/2014/main" id="{83D7D93F-9B8F-4738-AA2A-22BA42D0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448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6" name="Freeform 61">
              <a:extLst>
                <a:ext uri="{FF2B5EF4-FFF2-40B4-BE49-F238E27FC236}">
                  <a16:creationId xmlns:a16="http://schemas.microsoft.com/office/drawing/2014/main" id="{BF4AE80D-CA0B-4DB9-B4E2-B9EE1D4B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2304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" name="Freeform 62">
              <a:extLst>
                <a:ext uri="{FF2B5EF4-FFF2-40B4-BE49-F238E27FC236}">
                  <a16:creationId xmlns:a16="http://schemas.microsoft.com/office/drawing/2014/main" id="{AFFE0357-7D90-47D0-80FD-9964F9D53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2040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" name="Freeform 63">
              <a:extLst>
                <a:ext uri="{FF2B5EF4-FFF2-40B4-BE49-F238E27FC236}">
                  <a16:creationId xmlns:a16="http://schemas.microsoft.com/office/drawing/2014/main" id="{E6F7FB85-2D21-487E-814E-C95FE00FD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132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9" name="Freeform 64">
              <a:extLst>
                <a:ext uri="{FF2B5EF4-FFF2-40B4-BE49-F238E27FC236}">
                  <a16:creationId xmlns:a16="http://schemas.microsoft.com/office/drawing/2014/main" id="{B9E1D0A8-6EAD-4B0B-A8A6-E891E63EC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" y="2676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0" name="Freeform 65">
              <a:extLst>
                <a:ext uri="{FF2B5EF4-FFF2-40B4-BE49-F238E27FC236}">
                  <a16:creationId xmlns:a16="http://schemas.microsoft.com/office/drawing/2014/main" id="{2CBBF512-16C3-4B4F-B557-6672BB38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1" name="Freeform 66">
              <a:extLst>
                <a:ext uri="{FF2B5EF4-FFF2-40B4-BE49-F238E27FC236}">
                  <a16:creationId xmlns:a16="http://schemas.microsoft.com/office/drawing/2014/main" id="{1D620ED0-315C-4CC5-B361-115F19032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448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2" name="Freeform 67">
              <a:extLst>
                <a:ext uri="{FF2B5EF4-FFF2-40B4-BE49-F238E27FC236}">
                  <a16:creationId xmlns:a16="http://schemas.microsoft.com/office/drawing/2014/main" id="{3229EB58-AF3C-4B51-AF85-6E28EAFDD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472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3" name="Freeform 68">
              <a:extLst>
                <a:ext uri="{FF2B5EF4-FFF2-40B4-BE49-F238E27FC236}">
                  <a16:creationId xmlns:a16="http://schemas.microsoft.com/office/drawing/2014/main" id="{84DA27CB-59CC-40D7-8610-F5654F451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592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4" name="Freeform 69">
              <a:extLst>
                <a:ext uri="{FF2B5EF4-FFF2-40B4-BE49-F238E27FC236}">
                  <a16:creationId xmlns:a16="http://schemas.microsoft.com/office/drawing/2014/main" id="{D84B101F-29AD-4A4A-91AE-6601A7AA3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2664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5" name="Freeform 70">
              <a:extLst>
                <a:ext uri="{FF2B5EF4-FFF2-40B4-BE49-F238E27FC236}">
                  <a16:creationId xmlns:a16="http://schemas.microsoft.com/office/drawing/2014/main" id="{E3C127D9-0B1B-4CF3-ACFA-DEBE76166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028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" name="Freeform 71">
              <a:extLst>
                <a:ext uri="{FF2B5EF4-FFF2-40B4-BE49-F238E27FC236}">
                  <a16:creationId xmlns:a16="http://schemas.microsoft.com/office/drawing/2014/main" id="{3C960B61-7B5B-40C2-9B17-C34F16B77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" y="2100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7" name="Freeform 72">
              <a:extLst>
                <a:ext uri="{FF2B5EF4-FFF2-40B4-BE49-F238E27FC236}">
                  <a16:creationId xmlns:a16="http://schemas.microsoft.com/office/drawing/2014/main" id="{F8FEDF03-3ACC-4E73-8E93-5FA21ADC7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3336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8" name="Freeform 73">
              <a:extLst>
                <a:ext uri="{FF2B5EF4-FFF2-40B4-BE49-F238E27FC236}">
                  <a16:creationId xmlns:a16="http://schemas.microsoft.com/office/drawing/2014/main" id="{DDD6B3BE-5468-4B18-9A50-4C88A2A86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3240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9" name="Freeform 74">
              <a:extLst>
                <a:ext uri="{FF2B5EF4-FFF2-40B4-BE49-F238E27FC236}">
                  <a16:creationId xmlns:a16="http://schemas.microsoft.com/office/drawing/2014/main" id="{5AABEAF7-5D1D-4B81-8E5D-8404B4189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2220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0" name="Freeform 75">
              <a:extLst>
                <a:ext uri="{FF2B5EF4-FFF2-40B4-BE49-F238E27FC236}">
                  <a16:creationId xmlns:a16="http://schemas.microsoft.com/office/drawing/2014/main" id="{9E58A1BE-51E5-419B-AA1B-E712DC5C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2448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1" name="Freeform 76">
              <a:extLst>
                <a:ext uri="{FF2B5EF4-FFF2-40B4-BE49-F238E27FC236}">
                  <a16:creationId xmlns:a16="http://schemas.microsoft.com/office/drawing/2014/main" id="{EC0B7C60-0459-4CFB-9D32-18537E657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2712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2" name="Freeform 77">
              <a:extLst>
                <a:ext uri="{FF2B5EF4-FFF2-40B4-BE49-F238E27FC236}">
                  <a16:creationId xmlns:a16="http://schemas.microsoft.com/office/drawing/2014/main" id="{0E3ED4E6-0F02-4561-A848-3EC584081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3048"/>
              <a:ext cx="168" cy="240"/>
            </a:xfrm>
            <a:custGeom>
              <a:avLst/>
              <a:gdLst>
                <a:gd name="T0" fmla="*/ 113 w 245"/>
                <a:gd name="T1" fmla="*/ 264 h 302"/>
                <a:gd name="T2" fmla="*/ 77 w 245"/>
                <a:gd name="T3" fmla="*/ 192 h 302"/>
                <a:gd name="T4" fmla="*/ 17 w 245"/>
                <a:gd name="T5" fmla="*/ 120 h 302"/>
                <a:gd name="T6" fmla="*/ 89 w 245"/>
                <a:gd name="T7" fmla="*/ 0 h 302"/>
                <a:gd name="T8" fmla="*/ 197 w 245"/>
                <a:gd name="T9" fmla="*/ 48 h 302"/>
                <a:gd name="T10" fmla="*/ 221 w 245"/>
                <a:gd name="T11" fmla="*/ 192 h 302"/>
                <a:gd name="T12" fmla="*/ 125 w 245"/>
                <a:gd name="T13" fmla="*/ 300 h 302"/>
                <a:gd name="T14" fmla="*/ 113 w 245"/>
                <a:gd name="T15" fmla="*/ 26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302">
                  <a:moveTo>
                    <a:pt x="113" y="264"/>
                  </a:moveTo>
                  <a:cubicBezTo>
                    <a:pt x="101" y="240"/>
                    <a:pt x="95" y="212"/>
                    <a:pt x="77" y="192"/>
                  </a:cubicBezTo>
                  <a:cubicBezTo>
                    <a:pt x="0" y="104"/>
                    <a:pt x="46" y="237"/>
                    <a:pt x="17" y="120"/>
                  </a:cubicBezTo>
                  <a:cubicBezTo>
                    <a:pt x="28" y="54"/>
                    <a:pt x="24" y="22"/>
                    <a:pt x="89" y="0"/>
                  </a:cubicBezTo>
                  <a:cubicBezTo>
                    <a:pt x="175" y="29"/>
                    <a:pt x="140" y="10"/>
                    <a:pt x="197" y="48"/>
                  </a:cubicBezTo>
                  <a:cubicBezTo>
                    <a:pt x="231" y="99"/>
                    <a:pt x="245" y="127"/>
                    <a:pt x="221" y="192"/>
                  </a:cubicBezTo>
                  <a:cubicBezTo>
                    <a:pt x="210" y="223"/>
                    <a:pt x="161" y="294"/>
                    <a:pt x="125" y="300"/>
                  </a:cubicBezTo>
                  <a:cubicBezTo>
                    <a:pt x="113" y="302"/>
                    <a:pt x="117" y="276"/>
                    <a:pt x="113" y="264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3" name="Freeform 78">
              <a:extLst>
                <a:ext uri="{FF2B5EF4-FFF2-40B4-BE49-F238E27FC236}">
                  <a16:creationId xmlns:a16="http://schemas.microsoft.com/office/drawing/2014/main" id="{CEC06DFD-7D5B-4AB6-A38E-C55DEA5A4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2580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" name="Freeform 79">
              <a:extLst>
                <a:ext uri="{FF2B5EF4-FFF2-40B4-BE49-F238E27FC236}">
                  <a16:creationId xmlns:a16="http://schemas.microsoft.com/office/drawing/2014/main" id="{631DDA07-25AB-4000-AA64-73458F609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2472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5" name="Freeform 80">
              <a:extLst>
                <a:ext uri="{FF2B5EF4-FFF2-40B4-BE49-F238E27FC236}">
                  <a16:creationId xmlns:a16="http://schemas.microsoft.com/office/drawing/2014/main" id="{8F04B738-38BA-469E-89E6-95D0248DB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388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" name="Freeform 81">
              <a:extLst>
                <a:ext uri="{FF2B5EF4-FFF2-40B4-BE49-F238E27FC236}">
                  <a16:creationId xmlns:a16="http://schemas.microsoft.com/office/drawing/2014/main" id="{E2147112-E01C-4BFB-911C-AEC815EE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" y="2628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7" name="Freeform 82">
              <a:extLst>
                <a:ext uri="{FF2B5EF4-FFF2-40B4-BE49-F238E27FC236}">
                  <a16:creationId xmlns:a16="http://schemas.microsoft.com/office/drawing/2014/main" id="{ED5195B7-CD20-4980-99F2-0D7641CC6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244"/>
              <a:ext cx="189" cy="213"/>
            </a:xfrm>
            <a:custGeom>
              <a:avLst/>
              <a:gdLst>
                <a:gd name="T0" fmla="*/ 96 w 189"/>
                <a:gd name="T1" fmla="*/ 0 h 213"/>
                <a:gd name="T2" fmla="*/ 0 w 189"/>
                <a:gd name="T3" fmla="*/ 96 h 213"/>
                <a:gd name="T4" fmla="*/ 120 w 189"/>
                <a:gd name="T5" fmla="*/ 180 h 213"/>
                <a:gd name="T6" fmla="*/ 156 w 189"/>
                <a:gd name="T7" fmla="*/ 156 h 213"/>
                <a:gd name="T8" fmla="*/ 120 w 189"/>
                <a:gd name="T9" fmla="*/ 48 h 213"/>
                <a:gd name="T10" fmla="*/ 96 w 189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3">
                  <a:moveTo>
                    <a:pt x="96" y="0"/>
                  </a:moveTo>
                  <a:cubicBezTo>
                    <a:pt x="32" y="32"/>
                    <a:pt x="18" y="25"/>
                    <a:pt x="0" y="96"/>
                  </a:cubicBezTo>
                  <a:cubicBezTo>
                    <a:pt x="17" y="213"/>
                    <a:pt x="7" y="199"/>
                    <a:pt x="120" y="180"/>
                  </a:cubicBezTo>
                  <a:cubicBezTo>
                    <a:pt x="132" y="172"/>
                    <a:pt x="148" y="168"/>
                    <a:pt x="156" y="156"/>
                  </a:cubicBezTo>
                  <a:cubicBezTo>
                    <a:pt x="189" y="106"/>
                    <a:pt x="158" y="73"/>
                    <a:pt x="120" y="48"/>
                  </a:cubicBezTo>
                  <a:cubicBezTo>
                    <a:pt x="94" y="9"/>
                    <a:pt x="96" y="26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8" name="Freeform 83">
              <a:extLst>
                <a:ext uri="{FF2B5EF4-FFF2-40B4-BE49-F238E27FC236}">
                  <a16:creationId xmlns:a16="http://schemas.microsoft.com/office/drawing/2014/main" id="{A655A522-400B-42E7-BB54-834D05EC3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2820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9" name="Freeform 84">
              <a:extLst>
                <a:ext uri="{FF2B5EF4-FFF2-40B4-BE49-F238E27FC236}">
                  <a16:creationId xmlns:a16="http://schemas.microsoft.com/office/drawing/2014/main" id="{4626A5B2-E083-46A5-9AC4-EB321193F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" y="3216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0" name="Freeform 85">
              <a:extLst>
                <a:ext uri="{FF2B5EF4-FFF2-40B4-BE49-F238E27FC236}">
                  <a16:creationId xmlns:a16="http://schemas.microsoft.com/office/drawing/2014/main" id="{19ECD082-547E-47D4-9E08-774D0ED2E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172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1" name="Freeform 86">
              <a:extLst>
                <a:ext uri="{FF2B5EF4-FFF2-40B4-BE49-F238E27FC236}">
                  <a16:creationId xmlns:a16="http://schemas.microsoft.com/office/drawing/2014/main" id="{FC93F4D1-433D-4F9D-9EE2-53E241E0A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2748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2" name="Freeform 87">
              <a:extLst>
                <a:ext uri="{FF2B5EF4-FFF2-40B4-BE49-F238E27FC236}">
                  <a16:creationId xmlns:a16="http://schemas.microsoft.com/office/drawing/2014/main" id="{4626A8F7-7092-4C36-AD20-E8EDCDF05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2664"/>
              <a:ext cx="182" cy="228"/>
            </a:xfrm>
            <a:custGeom>
              <a:avLst/>
              <a:gdLst>
                <a:gd name="T0" fmla="*/ 218 w 275"/>
                <a:gd name="T1" fmla="*/ 12 h 240"/>
                <a:gd name="T2" fmla="*/ 74 w 275"/>
                <a:gd name="T3" fmla="*/ 24 h 240"/>
                <a:gd name="T4" fmla="*/ 38 w 275"/>
                <a:gd name="T5" fmla="*/ 36 h 240"/>
                <a:gd name="T6" fmla="*/ 26 w 275"/>
                <a:gd name="T7" fmla="*/ 84 h 240"/>
                <a:gd name="T8" fmla="*/ 2 w 275"/>
                <a:gd name="T9" fmla="*/ 132 h 240"/>
                <a:gd name="T10" fmla="*/ 14 w 275"/>
                <a:gd name="T11" fmla="*/ 192 h 240"/>
                <a:gd name="T12" fmla="*/ 110 w 275"/>
                <a:gd name="T13" fmla="*/ 240 h 240"/>
                <a:gd name="T14" fmla="*/ 194 w 275"/>
                <a:gd name="T15" fmla="*/ 216 h 240"/>
                <a:gd name="T16" fmla="*/ 254 w 275"/>
                <a:gd name="T17" fmla="*/ 132 h 240"/>
                <a:gd name="T18" fmla="*/ 266 w 275"/>
                <a:gd name="T19" fmla="*/ 84 h 240"/>
                <a:gd name="T20" fmla="*/ 218 w 275"/>
                <a:gd name="T21" fmla="*/ 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240">
                  <a:moveTo>
                    <a:pt x="218" y="12"/>
                  </a:moveTo>
                  <a:cubicBezTo>
                    <a:pt x="170" y="16"/>
                    <a:pt x="122" y="18"/>
                    <a:pt x="74" y="24"/>
                  </a:cubicBezTo>
                  <a:cubicBezTo>
                    <a:pt x="61" y="26"/>
                    <a:pt x="46" y="26"/>
                    <a:pt x="38" y="36"/>
                  </a:cubicBezTo>
                  <a:cubicBezTo>
                    <a:pt x="28" y="49"/>
                    <a:pt x="32" y="69"/>
                    <a:pt x="26" y="84"/>
                  </a:cubicBezTo>
                  <a:cubicBezTo>
                    <a:pt x="20" y="101"/>
                    <a:pt x="10" y="116"/>
                    <a:pt x="2" y="132"/>
                  </a:cubicBezTo>
                  <a:cubicBezTo>
                    <a:pt x="6" y="152"/>
                    <a:pt x="0" y="178"/>
                    <a:pt x="14" y="192"/>
                  </a:cubicBezTo>
                  <a:cubicBezTo>
                    <a:pt x="39" y="217"/>
                    <a:pt x="110" y="240"/>
                    <a:pt x="110" y="240"/>
                  </a:cubicBezTo>
                  <a:cubicBezTo>
                    <a:pt x="113" y="239"/>
                    <a:pt x="187" y="222"/>
                    <a:pt x="194" y="216"/>
                  </a:cubicBezTo>
                  <a:cubicBezTo>
                    <a:pt x="205" y="207"/>
                    <a:pt x="243" y="148"/>
                    <a:pt x="254" y="132"/>
                  </a:cubicBezTo>
                  <a:cubicBezTo>
                    <a:pt x="258" y="116"/>
                    <a:pt x="275" y="98"/>
                    <a:pt x="266" y="84"/>
                  </a:cubicBezTo>
                  <a:cubicBezTo>
                    <a:pt x="214" y="0"/>
                    <a:pt x="162" y="68"/>
                    <a:pt x="218" y="12"/>
                  </a:cubicBez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3" name="Freeform 88">
              <a:extLst>
                <a:ext uri="{FF2B5EF4-FFF2-40B4-BE49-F238E27FC236}">
                  <a16:creationId xmlns:a16="http://schemas.microsoft.com/office/drawing/2014/main" id="{3C51BB49-D85F-451F-997E-0C019C9F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264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4" name="Freeform 89">
              <a:extLst>
                <a:ext uri="{FF2B5EF4-FFF2-40B4-BE49-F238E27FC236}">
                  <a16:creationId xmlns:a16="http://schemas.microsoft.com/office/drawing/2014/main" id="{F258E17C-529B-446D-8F52-AAC90FB66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2592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5" name="Freeform 90">
              <a:extLst>
                <a:ext uri="{FF2B5EF4-FFF2-40B4-BE49-F238E27FC236}">
                  <a16:creationId xmlns:a16="http://schemas.microsoft.com/office/drawing/2014/main" id="{C949EE2F-AFB2-4B14-A973-476BE97CC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" y="2688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6" name="Freeform 91">
              <a:extLst>
                <a:ext uri="{FF2B5EF4-FFF2-40B4-BE49-F238E27FC236}">
                  <a16:creationId xmlns:a16="http://schemas.microsoft.com/office/drawing/2014/main" id="{4F2DB63E-1F42-4655-A029-B42F7620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2832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" name="Freeform 92">
              <a:extLst>
                <a:ext uri="{FF2B5EF4-FFF2-40B4-BE49-F238E27FC236}">
                  <a16:creationId xmlns:a16="http://schemas.microsoft.com/office/drawing/2014/main" id="{0B083DA7-A952-4626-A34E-6FEA39473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2352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8" name="Freeform 93">
              <a:extLst>
                <a:ext uri="{FF2B5EF4-FFF2-40B4-BE49-F238E27FC236}">
                  <a16:creationId xmlns:a16="http://schemas.microsoft.com/office/drawing/2014/main" id="{57CECA80-E788-46A7-8F8C-23BBA9398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2256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9" name="Freeform 94">
              <a:extLst>
                <a:ext uri="{FF2B5EF4-FFF2-40B4-BE49-F238E27FC236}">
                  <a16:creationId xmlns:a16="http://schemas.microsoft.com/office/drawing/2014/main" id="{3502F422-EFB7-4A15-B9FC-C5A3D0297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04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0" name="Freeform 95">
              <a:extLst>
                <a:ext uri="{FF2B5EF4-FFF2-40B4-BE49-F238E27FC236}">
                  <a16:creationId xmlns:a16="http://schemas.microsoft.com/office/drawing/2014/main" id="{D98C3651-075E-4102-8C70-9A3C0FAF8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0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1" name="Freeform 96">
              <a:extLst>
                <a:ext uri="{FF2B5EF4-FFF2-40B4-BE49-F238E27FC236}">
                  <a16:creationId xmlns:a16="http://schemas.microsoft.com/office/drawing/2014/main" id="{0F40C4CD-6B80-49BD-AA4A-189AD1076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" y="2304"/>
              <a:ext cx="192" cy="151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2" name="Freeform 97">
              <a:extLst>
                <a:ext uri="{FF2B5EF4-FFF2-40B4-BE49-F238E27FC236}">
                  <a16:creationId xmlns:a16="http://schemas.microsoft.com/office/drawing/2014/main" id="{5E7B4EAD-3579-4C15-9E47-BF4F3E0D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" y="2256"/>
              <a:ext cx="189" cy="47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3" name="Freeform 98">
              <a:extLst>
                <a:ext uri="{FF2B5EF4-FFF2-40B4-BE49-F238E27FC236}">
                  <a16:creationId xmlns:a16="http://schemas.microsoft.com/office/drawing/2014/main" id="{D073F72E-7289-459F-9008-BB35C4C87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" y="2208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4" name="Freeform 99">
              <a:extLst>
                <a:ext uri="{FF2B5EF4-FFF2-40B4-BE49-F238E27FC236}">
                  <a16:creationId xmlns:a16="http://schemas.microsoft.com/office/drawing/2014/main" id="{3AA6F577-6133-4AE4-BDCF-2C2854D3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" y="2208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" name="Freeform 100">
              <a:extLst>
                <a:ext uri="{FF2B5EF4-FFF2-40B4-BE49-F238E27FC236}">
                  <a16:creationId xmlns:a16="http://schemas.microsoft.com/office/drawing/2014/main" id="{A2C2C26B-166B-4C6A-B03A-9F6790080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" y="2304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6" name="Freeform 101">
              <a:extLst>
                <a:ext uri="{FF2B5EF4-FFF2-40B4-BE49-F238E27FC236}">
                  <a16:creationId xmlns:a16="http://schemas.microsoft.com/office/drawing/2014/main" id="{45AE3AB5-1AE1-4A49-9AA1-0E4983EFE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" y="2304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7" name="Freeform 102">
              <a:extLst>
                <a:ext uri="{FF2B5EF4-FFF2-40B4-BE49-F238E27FC236}">
                  <a16:creationId xmlns:a16="http://schemas.microsoft.com/office/drawing/2014/main" id="{076C9D62-2750-4CDA-A2C9-1D51FCE4A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6"/>
              <a:ext cx="185" cy="171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8" name="Freeform 103">
              <a:extLst>
                <a:ext uri="{FF2B5EF4-FFF2-40B4-BE49-F238E27FC236}">
                  <a16:creationId xmlns:a16="http://schemas.microsoft.com/office/drawing/2014/main" id="{5C2CDBE6-7F44-42D3-87E8-A37306A2E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288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9" name="Freeform 104">
              <a:extLst>
                <a:ext uri="{FF2B5EF4-FFF2-40B4-BE49-F238E27FC236}">
                  <a16:creationId xmlns:a16="http://schemas.microsoft.com/office/drawing/2014/main" id="{EC1E5287-739C-48AB-8DAF-6D7F21CDF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" y="2928"/>
              <a:ext cx="47" cy="107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0" name="Freeform 105">
              <a:extLst>
                <a:ext uri="{FF2B5EF4-FFF2-40B4-BE49-F238E27FC236}">
                  <a16:creationId xmlns:a16="http://schemas.microsoft.com/office/drawing/2014/main" id="{63A3A6BD-93A6-4EA6-8144-190495B62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2772"/>
              <a:ext cx="97" cy="211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" name="Freeform 106">
              <a:extLst>
                <a:ext uri="{FF2B5EF4-FFF2-40B4-BE49-F238E27FC236}">
                  <a16:creationId xmlns:a16="http://schemas.microsoft.com/office/drawing/2014/main" id="{059EED6C-DDF8-4ACC-9E27-865C6B43B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" y="2592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2" name="Freeform 107">
              <a:extLst>
                <a:ext uri="{FF2B5EF4-FFF2-40B4-BE49-F238E27FC236}">
                  <a16:creationId xmlns:a16="http://schemas.microsoft.com/office/drawing/2014/main" id="{9E08BE66-A884-4C9B-A0DA-3CF9BBAC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" y="264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" name="Freeform 108">
              <a:extLst>
                <a:ext uri="{FF2B5EF4-FFF2-40B4-BE49-F238E27FC236}">
                  <a16:creationId xmlns:a16="http://schemas.microsoft.com/office/drawing/2014/main" id="{2AE3E400-DEF8-4564-90D8-70DD26058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264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" name="Freeform 109">
              <a:extLst>
                <a:ext uri="{FF2B5EF4-FFF2-40B4-BE49-F238E27FC236}">
                  <a16:creationId xmlns:a16="http://schemas.microsoft.com/office/drawing/2014/main" id="{7FF64295-1AB4-4623-B1B2-3F0456BBB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736"/>
              <a:ext cx="144" cy="96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5" name="Freeform 110">
              <a:extLst>
                <a:ext uri="{FF2B5EF4-FFF2-40B4-BE49-F238E27FC236}">
                  <a16:creationId xmlns:a16="http://schemas.microsoft.com/office/drawing/2014/main" id="{23A749D5-2C41-4498-A92C-3E9063485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" y="2688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" name="Freeform 111">
              <a:extLst>
                <a:ext uri="{FF2B5EF4-FFF2-40B4-BE49-F238E27FC236}">
                  <a16:creationId xmlns:a16="http://schemas.microsoft.com/office/drawing/2014/main" id="{946EA43E-34E5-4B04-89A5-DD9C20387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288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7" name="Freeform 112">
              <a:extLst>
                <a:ext uri="{FF2B5EF4-FFF2-40B4-BE49-F238E27FC236}">
                  <a16:creationId xmlns:a16="http://schemas.microsoft.com/office/drawing/2014/main" id="{2B7E9E69-BD7C-49C8-AE47-BAF539D87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88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" name="Freeform 113">
              <a:extLst>
                <a:ext uri="{FF2B5EF4-FFF2-40B4-BE49-F238E27FC236}">
                  <a16:creationId xmlns:a16="http://schemas.microsoft.com/office/drawing/2014/main" id="{DDF7AB90-AA3D-4FA9-8E50-C309C4CEC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2640"/>
              <a:ext cx="192" cy="144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9" name="Freeform 114">
              <a:extLst>
                <a:ext uri="{FF2B5EF4-FFF2-40B4-BE49-F238E27FC236}">
                  <a16:creationId xmlns:a16="http://schemas.microsoft.com/office/drawing/2014/main" id="{6F0C57C0-D157-4653-B507-E33BDDFE4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544"/>
              <a:ext cx="96" cy="192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0" name="Freeform 115">
              <a:extLst>
                <a:ext uri="{FF2B5EF4-FFF2-40B4-BE49-F238E27FC236}">
                  <a16:creationId xmlns:a16="http://schemas.microsoft.com/office/drawing/2014/main" id="{8F2A4533-D124-44E5-8AD3-DBF9D7031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640"/>
              <a:ext cx="153" cy="207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1" name="Freeform 116">
              <a:extLst>
                <a:ext uri="{FF2B5EF4-FFF2-40B4-BE49-F238E27FC236}">
                  <a16:creationId xmlns:a16="http://schemas.microsoft.com/office/drawing/2014/main" id="{40D24C1B-F763-4059-87C1-16C33C0BE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2840"/>
              <a:ext cx="137" cy="191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2" name="Freeform 117">
              <a:extLst>
                <a:ext uri="{FF2B5EF4-FFF2-40B4-BE49-F238E27FC236}">
                  <a16:creationId xmlns:a16="http://schemas.microsoft.com/office/drawing/2014/main" id="{0919CB37-37AB-4570-9CB0-1C24CA7574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65" y="2400"/>
              <a:ext cx="47" cy="103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3" name="Freeform 118">
              <a:extLst>
                <a:ext uri="{FF2B5EF4-FFF2-40B4-BE49-F238E27FC236}">
                  <a16:creationId xmlns:a16="http://schemas.microsoft.com/office/drawing/2014/main" id="{CDC3F9EA-4698-4AD1-BB71-061A9305F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2208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4" name="Freeform 119">
              <a:extLst>
                <a:ext uri="{FF2B5EF4-FFF2-40B4-BE49-F238E27FC236}">
                  <a16:creationId xmlns:a16="http://schemas.microsoft.com/office/drawing/2014/main" id="{831F8A2E-135E-400B-A04B-544B0B83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2352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" name="Freeform 120">
              <a:extLst>
                <a:ext uri="{FF2B5EF4-FFF2-40B4-BE49-F238E27FC236}">
                  <a16:creationId xmlns:a16="http://schemas.microsoft.com/office/drawing/2014/main" id="{157753D5-509B-418B-9B9F-660639E4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" y="2592"/>
              <a:ext cx="141" cy="119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6" name="Freeform 121">
              <a:extLst>
                <a:ext uri="{FF2B5EF4-FFF2-40B4-BE49-F238E27FC236}">
                  <a16:creationId xmlns:a16="http://schemas.microsoft.com/office/drawing/2014/main" id="{48958563-CEE3-4A67-969F-76E70E517D9D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65" y="2444"/>
              <a:ext cx="55" cy="144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7" name="Freeform 122">
              <a:extLst>
                <a:ext uri="{FF2B5EF4-FFF2-40B4-BE49-F238E27FC236}">
                  <a16:creationId xmlns:a16="http://schemas.microsoft.com/office/drawing/2014/main" id="{A2DA03E9-42E4-4A47-849E-C5F6DC66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364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" name="Freeform 126">
              <a:extLst>
                <a:ext uri="{FF2B5EF4-FFF2-40B4-BE49-F238E27FC236}">
                  <a16:creationId xmlns:a16="http://schemas.microsoft.com/office/drawing/2014/main" id="{EEA94BF0-DE86-4208-8C51-1D95ADF24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2400"/>
              <a:ext cx="41" cy="55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9" name="Freeform 127">
              <a:extLst>
                <a:ext uri="{FF2B5EF4-FFF2-40B4-BE49-F238E27FC236}">
                  <a16:creationId xmlns:a16="http://schemas.microsoft.com/office/drawing/2014/main" id="{5F4D2623-FC93-4E27-A31F-4845B044B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" y="2472"/>
              <a:ext cx="205" cy="79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" name="Freeform 128">
              <a:extLst>
                <a:ext uri="{FF2B5EF4-FFF2-40B4-BE49-F238E27FC236}">
                  <a16:creationId xmlns:a16="http://schemas.microsoft.com/office/drawing/2014/main" id="{32C20D66-DFF3-4B7A-A021-9222D73BB309}"/>
                </a:ext>
              </a:extLst>
            </p:cNvPr>
            <p:cNvSpPr>
              <a:spLocks/>
            </p:cNvSpPr>
            <p:nvPr/>
          </p:nvSpPr>
          <p:spPr bwMode="auto">
            <a:xfrm rot="-10368309">
              <a:off x="4884" y="2312"/>
              <a:ext cx="89" cy="67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" name="Freeform 129">
              <a:extLst>
                <a:ext uri="{FF2B5EF4-FFF2-40B4-BE49-F238E27FC236}">
                  <a16:creationId xmlns:a16="http://schemas.microsoft.com/office/drawing/2014/main" id="{CE4EF7E9-58E0-4B4E-A14E-91277F717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" y="2420"/>
              <a:ext cx="273" cy="211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" name="Freeform 130">
              <a:extLst>
                <a:ext uri="{FF2B5EF4-FFF2-40B4-BE49-F238E27FC236}">
                  <a16:creationId xmlns:a16="http://schemas.microsoft.com/office/drawing/2014/main" id="{154A4B1D-63E0-42DC-AC65-F52AA8D68C77}"/>
                </a:ext>
              </a:extLst>
            </p:cNvPr>
            <p:cNvSpPr>
              <a:spLocks/>
            </p:cNvSpPr>
            <p:nvPr/>
          </p:nvSpPr>
          <p:spPr bwMode="auto">
            <a:xfrm rot="-10368309">
              <a:off x="3522" y="2323"/>
              <a:ext cx="87" cy="150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" name="Freeform 131">
              <a:extLst>
                <a:ext uri="{FF2B5EF4-FFF2-40B4-BE49-F238E27FC236}">
                  <a16:creationId xmlns:a16="http://schemas.microsoft.com/office/drawing/2014/main" id="{BDEC99C6-14E2-4D06-A992-C5E2A2CA3E3A}"/>
                </a:ext>
              </a:extLst>
            </p:cNvPr>
            <p:cNvSpPr>
              <a:spLocks/>
            </p:cNvSpPr>
            <p:nvPr/>
          </p:nvSpPr>
          <p:spPr bwMode="auto">
            <a:xfrm rot="-10368309">
              <a:off x="4700" y="2360"/>
              <a:ext cx="89" cy="67"/>
            </a:xfrm>
            <a:custGeom>
              <a:avLst/>
              <a:gdLst>
                <a:gd name="T0" fmla="*/ 29 w 41"/>
                <a:gd name="T1" fmla="*/ 35 h 55"/>
                <a:gd name="T2" fmla="*/ 5 w 41"/>
                <a:gd name="T3" fmla="*/ 35 h 55"/>
                <a:gd name="T4" fmla="*/ 21 w 41"/>
                <a:gd name="T5" fmla="*/ 55 h 55"/>
                <a:gd name="T6" fmla="*/ 29 w 41"/>
                <a:gd name="T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5">
                  <a:moveTo>
                    <a:pt x="29" y="35"/>
                  </a:moveTo>
                  <a:cubicBezTo>
                    <a:pt x="26" y="21"/>
                    <a:pt x="25" y="0"/>
                    <a:pt x="5" y="35"/>
                  </a:cubicBezTo>
                  <a:cubicBezTo>
                    <a:pt x="0" y="44"/>
                    <a:pt x="18" y="53"/>
                    <a:pt x="21" y="55"/>
                  </a:cubicBezTo>
                  <a:cubicBezTo>
                    <a:pt x="41" y="48"/>
                    <a:pt x="29" y="51"/>
                    <a:pt x="29" y="35"/>
                  </a:cubicBezTo>
                  <a:close/>
                </a:path>
              </a:pathLst>
            </a:custGeom>
            <a:solidFill>
              <a:srgbClr val="FFCC00"/>
            </a:solidFill>
            <a:ln w="635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4" name="Text Box 140">
            <a:extLst>
              <a:ext uri="{FF2B5EF4-FFF2-40B4-BE49-F238E27FC236}">
                <a16:creationId xmlns:a16="http://schemas.microsoft.com/office/drawing/2014/main" id="{810E7147-902B-49CD-A6BD-4F6C28B0F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363" y="2438400"/>
            <a:ext cx="13805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EEEEDE"/>
                </a:solidFill>
                <a:latin typeface="Book Antiqua" panose="02040602050305030304" pitchFamily="18" charset="0"/>
                <a:ea typeface="ＭＳ Ｐゴシック" charset="0"/>
              </a:rPr>
              <a:t>Aggregate</a:t>
            </a:r>
          </a:p>
        </p:txBody>
      </p:sp>
      <p:sp>
        <p:nvSpPr>
          <p:cNvPr id="793745" name="Line 145"/>
          <p:cNvSpPr>
            <a:spLocks noChangeShapeType="1"/>
          </p:cNvSpPr>
          <p:nvPr/>
        </p:nvSpPr>
        <p:spPr bwMode="auto">
          <a:xfrm flipH="1">
            <a:off x="5010150" y="2724151"/>
            <a:ext cx="692150" cy="156626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46" name="Line 146"/>
          <p:cNvSpPr>
            <a:spLocks noChangeShapeType="1"/>
          </p:cNvSpPr>
          <p:nvPr/>
        </p:nvSpPr>
        <p:spPr bwMode="auto">
          <a:xfrm>
            <a:off x="6400800" y="2743200"/>
            <a:ext cx="647700" cy="2095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48" name="Line 148"/>
          <p:cNvSpPr>
            <a:spLocks noChangeShapeType="1"/>
          </p:cNvSpPr>
          <p:nvPr/>
        </p:nvSpPr>
        <p:spPr bwMode="auto">
          <a:xfrm flipH="1">
            <a:off x="5374812" y="1786117"/>
            <a:ext cx="602125" cy="70044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49" name="Line 149"/>
          <p:cNvSpPr>
            <a:spLocks noChangeShapeType="1"/>
          </p:cNvSpPr>
          <p:nvPr/>
        </p:nvSpPr>
        <p:spPr bwMode="auto">
          <a:xfrm>
            <a:off x="5976938" y="1754247"/>
            <a:ext cx="946234" cy="793691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41" name="Line 141"/>
          <p:cNvSpPr>
            <a:spLocks noChangeShapeType="1"/>
          </p:cNvSpPr>
          <p:nvPr/>
        </p:nvSpPr>
        <p:spPr bwMode="auto">
          <a:xfrm>
            <a:off x="4953000" y="4038600"/>
            <a:ext cx="76200" cy="99060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42" name="Line 142"/>
          <p:cNvSpPr>
            <a:spLocks noChangeShapeType="1"/>
          </p:cNvSpPr>
          <p:nvPr/>
        </p:nvSpPr>
        <p:spPr bwMode="auto">
          <a:xfrm flipH="1">
            <a:off x="5029198" y="4021654"/>
            <a:ext cx="1716172" cy="1007545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43" name="Line 143"/>
          <p:cNvSpPr>
            <a:spLocks noChangeShapeType="1"/>
          </p:cNvSpPr>
          <p:nvPr/>
        </p:nvSpPr>
        <p:spPr bwMode="auto">
          <a:xfrm flipH="1">
            <a:off x="6096000" y="4360326"/>
            <a:ext cx="781134" cy="87860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93750" name="Line 150"/>
          <p:cNvSpPr>
            <a:spLocks noChangeShapeType="1"/>
          </p:cNvSpPr>
          <p:nvPr/>
        </p:nvSpPr>
        <p:spPr bwMode="auto">
          <a:xfrm flipH="1">
            <a:off x="6095999" y="4969927"/>
            <a:ext cx="1174834" cy="269001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55710" y="139485"/>
            <a:ext cx="8147179" cy="90431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3600" b="1" dirty="0">
                <a:latin typeface="+mn-lt"/>
                <a:ea typeface="ＭＳ Ｐゴシック" charset="0"/>
                <a:cs typeface="Arial" panose="020B0604020202020204" pitchFamily="34" charset="0"/>
              </a:rPr>
              <a:t>Reduced Permeability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51518" y="1069383"/>
            <a:ext cx="413968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800" kern="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What is permeability?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47800" y="1678983"/>
            <a:ext cx="6074228" cy="169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Measure of how easy it is for water, air and other substances such as chloride ions to enter concrete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Commonly measured by ASTM C1202 Test Method for Rapid Chloride Permeability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26" y="1421969"/>
            <a:ext cx="4047547" cy="2266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742860" y="4749449"/>
            <a:ext cx="830580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800" kern="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How does slag cement affect permeability?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967164" y="5268536"/>
            <a:ext cx="8686800" cy="17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Slag cement reacts with calcium hydroxide </a:t>
            </a:r>
            <a:r>
              <a:rPr lang="en-US" sz="2200" dirty="0" err="1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CaOH</a:t>
            </a: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 to create calcium silicate hydrate CSH reducing permeability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Low permeability can be achieved in binary and ternary systems with 25 to 65% replacement rates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651518" y="3417213"/>
            <a:ext cx="533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800" kern="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Why is it important?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447800" y="3974184"/>
            <a:ext cx="690412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Low permeability concrete can reduce corrosion potential of  embedded reinforcing steel</a:t>
            </a:r>
          </a:p>
        </p:txBody>
      </p:sp>
    </p:spTree>
    <p:extLst>
      <p:ext uri="{BB962C8B-B14F-4D97-AF65-F5344CB8AC3E}">
        <p14:creationId xmlns:p14="http://schemas.microsoft.com/office/powerpoint/2010/main" val="7534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012" y="381243"/>
            <a:ext cx="6226175" cy="1143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Effect of Slag Cement on Sulfate Resistance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404821" y="1660902"/>
          <a:ext cx="8610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3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008" y="299762"/>
            <a:ext cx="8700380" cy="1143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Slag 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Cement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and Delayed Ettringite 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76A0B-4A07-48B9-891A-258058CCD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061" y="2482424"/>
            <a:ext cx="5095404" cy="3689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FD378CE-49EC-4F08-9418-363D43A49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1506" y="6296628"/>
            <a:ext cx="129877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Ramlochan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2003</a:t>
            </a: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747DE3D7-E627-4D1D-8251-5196826B2BC1}"/>
              </a:ext>
            </a:extLst>
          </p:cNvPr>
          <p:cNvSpPr/>
          <p:nvPr/>
        </p:nvSpPr>
        <p:spPr>
          <a:xfrm>
            <a:off x="289710" y="299762"/>
            <a:ext cx="389300" cy="457991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547DCF-5C5F-4E5D-BE1E-8FDAE70D18C3}"/>
              </a:ext>
            </a:extLst>
          </p:cNvPr>
          <p:cNvSpPr/>
          <p:nvPr/>
        </p:nvSpPr>
        <p:spPr>
          <a:xfrm>
            <a:off x="1844729" y="4455172"/>
            <a:ext cx="3976641" cy="5702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Deleterious expansion &gt; 0.10%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990156-8636-4907-BC21-D1B6F480CFD1}"/>
              </a:ext>
            </a:extLst>
          </p:cNvPr>
          <p:cNvSpPr/>
          <p:nvPr/>
        </p:nvSpPr>
        <p:spPr>
          <a:xfrm>
            <a:off x="1844729" y="5224617"/>
            <a:ext cx="3976641" cy="770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As little as 25% slag cement completely eliminated DEF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A70E7E-D858-429C-A653-05A8E42E7C10}"/>
              </a:ext>
            </a:extLst>
          </p:cNvPr>
          <p:cNvSpPr/>
          <p:nvPr/>
        </p:nvSpPr>
        <p:spPr>
          <a:xfrm>
            <a:off x="1844729" y="3206272"/>
            <a:ext cx="3976641" cy="10496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Samples cured at </a:t>
            </a:r>
            <a:r>
              <a:rPr lang="en-US" b="1" dirty="0">
                <a:solidFill>
                  <a:schemeClr val="tx1"/>
                </a:solidFill>
                <a:cs typeface="Calibri" panose="020F0502020204030204" pitchFamily="34" charset="0"/>
              </a:rPr>
              <a:t>203 f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(95 c) initially then stored in water for 2.5 years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1F62BC-4AC4-4FA0-A03B-626C0A0CFFA3}"/>
              </a:ext>
            </a:extLst>
          </p:cNvPr>
          <p:cNvSpPr/>
          <p:nvPr/>
        </p:nvSpPr>
        <p:spPr>
          <a:xfrm>
            <a:off x="1844729" y="1957578"/>
            <a:ext cx="3976641" cy="10496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Type III with 0-50% slag cement replacement cured at </a:t>
            </a:r>
            <a:r>
              <a:rPr lang="en-US" b="1" dirty="0">
                <a:solidFill>
                  <a:schemeClr val="tx1"/>
                </a:solidFill>
                <a:cs typeface="Calibri" panose="020F0502020204030204" pitchFamily="34" charset="0"/>
              </a:rPr>
              <a:t>203 f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(95 c) </a:t>
            </a:r>
          </a:p>
        </p:txBody>
      </p:sp>
    </p:spTree>
    <p:extLst>
      <p:ext uri="{BB962C8B-B14F-4D97-AF65-F5344CB8AC3E}">
        <p14:creationId xmlns:p14="http://schemas.microsoft.com/office/powerpoint/2010/main" val="10104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30160" y="65601"/>
            <a:ext cx="9202118" cy="99810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3600" b="1" dirty="0">
                <a:latin typeface="+mn-lt"/>
                <a:ea typeface="ＭＳ Ｐゴシック" charset="0"/>
                <a:cs typeface="Arial" panose="020B0604020202020204" pitchFamily="34" charset="0"/>
              </a:rPr>
              <a:t>ACI 233R-17 </a:t>
            </a:r>
            <a:br>
              <a:rPr lang="en-US" sz="3600" b="1" dirty="0">
                <a:latin typeface="+mn-lt"/>
                <a:ea typeface="ＭＳ Ｐゴシック" charset="0"/>
                <a:cs typeface="Arial" panose="020B0604020202020204" pitchFamily="34" charset="0"/>
              </a:rPr>
            </a:br>
            <a:r>
              <a:rPr lang="en-US" sz="2800" b="1" dirty="0">
                <a:latin typeface="+mn-lt"/>
                <a:ea typeface="ＭＳ Ｐゴシック" charset="0"/>
                <a:cs typeface="Arial" panose="020B0604020202020204" pitchFamily="34" charset="0"/>
              </a:rPr>
              <a:t>Guide to the Use of Slag Cement in Concrete and Mortar</a:t>
            </a:r>
            <a:endParaRPr lang="en-US" sz="3600" b="1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45189-1872-4374-A066-1ABD943F7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75"/>
          <a:stretch/>
        </p:blipFill>
        <p:spPr>
          <a:xfrm>
            <a:off x="1991133" y="2115387"/>
            <a:ext cx="4536415" cy="395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4D7B6-9567-4636-8007-7E07C5ED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91" y="6145722"/>
            <a:ext cx="3500067" cy="551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84F37-97F0-4B72-A700-24BF83E1C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183" y="2115387"/>
            <a:ext cx="4486313" cy="3953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FE290-5F1C-40BC-B7A0-DD8C833C7E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047"/>
          <a:stretch/>
        </p:blipFill>
        <p:spPr>
          <a:xfrm>
            <a:off x="7086773" y="6145722"/>
            <a:ext cx="3732055" cy="4589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38D80-FA37-4BFB-934B-5C77B9347402}"/>
              </a:ext>
            </a:extLst>
          </p:cNvPr>
          <p:cNvCxnSpPr>
            <a:cxnSpLocks/>
          </p:cNvCxnSpPr>
          <p:nvPr/>
        </p:nvCxnSpPr>
        <p:spPr>
          <a:xfrm>
            <a:off x="7513566" y="3807695"/>
            <a:ext cx="2650399" cy="0"/>
          </a:xfrm>
          <a:prstGeom prst="line">
            <a:avLst/>
          </a:prstGeom>
          <a:ln w="28575">
            <a:solidFill>
              <a:srgbClr val="C0000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78613A-4215-4E0C-BF8F-251230558330}"/>
              </a:ext>
            </a:extLst>
          </p:cNvPr>
          <p:cNvCxnSpPr>
            <a:cxnSpLocks/>
          </p:cNvCxnSpPr>
          <p:nvPr/>
        </p:nvCxnSpPr>
        <p:spPr>
          <a:xfrm flipV="1">
            <a:off x="10163965" y="3807696"/>
            <a:ext cx="0" cy="1262245"/>
          </a:xfrm>
          <a:prstGeom prst="line">
            <a:avLst/>
          </a:prstGeom>
          <a:ln w="28575">
            <a:solidFill>
              <a:srgbClr val="C0000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B9801E-C0EB-4910-8EB6-6EFF7B67ED3D}"/>
              </a:ext>
            </a:extLst>
          </p:cNvPr>
          <p:cNvSpPr txBox="1"/>
          <p:nvPr/>
        </p:nvSpPr>
        <p:spPr>
          <a:xfrm>
            <a:off x="2379651" y="1530612"/>
            <a:ext cx="364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Type I Cement (C3A = 11.8%) and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various slag cement replacement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56D12-13AA-4EF6-A020-E60F1AC7B7EB}"/>
              </a:ext>
            </a:extLst>
          </p:cNvPr>
          <p:cNvSpPr txBox="1"/>
          <p:nvPr/>
        </p:nvSpPr>
        <p:spPr>
          <a:xfrm>
            <a:off x="7502414" y="1529105"/>
            <a:ext cx="364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Type II Cement and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various slag cement replacement</a:t>
            </a: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6659CAFC-85CB-44AB-8B5D-D66AEB24A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4803" y="3590925"/>
            <a:ext cx="234025" cy="339500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CAA698B9-82C7-48A6-8C05-996467BCF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0640" y="3752850"/>
            <a:ext cx="234025" cy="339500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BF5D3144-0E21-4568-9590-D30168556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47950" y="2314574"/>
            <a:ext cx="305817" cy="305817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962FC2E3-5E9F-4731-B8E8-9D95794B46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2278" y="2113880"/>
            <a:ext cx="305817" cy="3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ACA4A-3F01-4931-8081-93FEA4E780E3}"/>
              </a:ext>
            </a:extLst>
          </p:cNvPr>
          <p:cNvSpPr txBox="1">
            <a:spLocks noChangeArrowheads="1"/>
          </p:cNvSpPr>
          <p:nvPr/>
        </p:nvSpPr>
        <p:spPr>
          <a:xfrm>
            <a:off x="2349285" y="0"/>
            <a:ext cx="9202118" cy="9981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3600" b="1" dirty="0">
                <a:latin typeface="+mn-lt"/>
                <a:ea typeface="ＭＳ Ｐゴシック" charset="0"/>
                <a:cs typeface="Arial" panose="020B0604020202020204" pitchFamily="34" charset="0"/>
              </a:rPr>
              <a:t>ACI 233R-17 </a:t>
            </a:r>
            <a:br>
              <a:rPr lang="en-US" sz="3600" b="1" dirty="0">
                <a:latin typeface="+mn-lt"/>
                <a:ea typeface="ＭＳ Ｐゴシック" charset="0"/>
                <a:cs typeface="Arial" panose="020B0604020202020204" pitchFamily="34" charset="0"/>
              </a:rPr>
            </a:br>
            <a:r>
              <a:rPr lang="en-US" sz="2800" b="1" dirty="0">
                <a:latin typeface="+mn-lt"/>
                <a:ea typeface="ＭＳ Ｐゴシック" charset="0"/>
                <a:cs typeface="Arial" panose="020B0604020202020204" pitchFamily="34" charset="0"/>
              </a:rPr>
              <a:t>Guide to the Use of Slag Cement in Concrete and Mortar</a:t>
            </a:r>
            <a:endParaRPr lang="en-US" sz="3600" b="1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D6269-ED95-46C8-95F2-F8CF25219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472" y="3023857"/>
            <a:ext cx="6757000" cy="29416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7E26D9-F13C-4FC7-BBAD-D03E2C8F3C46}"/>
              </a:ext>
            </a:extLst>
          </p:cNvPr>
          <p:cNvSpPr txBox="1">
            <a:spLocks/>
          </p:cNvSpPr>
          <p:nvPr/>
        </p:nvSpPr>
        <p:spPr>
          <a:xfrm>
            <a:off x="2462543" y="1724819"/>
            <a:ext cx="8501203" cy="70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Require high sulfate resistance but limited on low C3A cement?</a:t>
            </a:r>
          </a:p>
        </p:txBody>
      </p:sp>
    </p:spTree>
    <p:extLst>
      <p:ext uri="{BB962C8B-B14F-4D97-AF65-F5344CB8AC3E}">
        <p14:creationId xmlns:p14="http://schemas.microsoft.com/office/powerpoint/2010/main" val="22035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847606" y="766028"/>
            <a:ext cx="9202118" cy="59561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Toronto: Concrete Field Sulfate Exposure site</a:t>
            </a:r>
            <a:endParaRPr lang="en-US" sz="3600" b="1" dirty="0">
              <a:solidFill>
                <a:srgbClr val="002060"/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BD68E01-D4BE-4FB3-8894-832014BCA0E1}"/>
              </a:ext>
            </a:extLst>
          </p:cNvPr>
          <p:cNvSpPr txBox="1">
            <a:spLocks noChangeArrowheads="1"/>
          </p:cNvSpPr>
          <p:nvPr/>
        </p:nvSpPr>
        <p:spPr>
          <a:xfrm>
            <a:off x="1847606" y="-92392"/>
            <a:ext cx="9202118" cy="9981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3200" b="1" dirty="0">
                <a:latin typeface="+mn-lt"/>
                <a:ea typeface="ＭＳ Ｐゴシック" charset="0"/>
                <a:cs typeface="Arial" panose="020B0604020202020204" pitchFamily="34" charset="0"/>
              </a:rPr>
              <a:t>Slag Cement mitigating Sulfate Attack in the Field</a:t>
            </a:r>
            <a:endParaRPr lang="en-US" b="1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A8681F2-905B-4864-B200-D8AD0A1D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33" y="1505406"/>
            <a:ext cx="1664516" cy="160281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D1B50249-EE43-43C0-A64B-F16C0A55CE16}"/>
              </a:ext>
            </a:extLst>
          </p:cNvPr>
          <p:cNvSpPr txBox="1">
            <a:spLocks noChangeArrowheads="1"/>
          </p:cNvSpPr>
          <p:nvPr/>
        </p:nvSpPr>
        <p:spPr>
          <a:xfrm>
            <a:off x="1847606" y="1697188"/>
            <a:ext cx="7548064" cy="19416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2010: trench 8 ft deep prepared for exposure site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Variable annual temperature of 37-61</a:t>
            </a:r>
            <a:r>
              <a:rPr lang="en-US" sz="2000" baseline="30000" dirty="0">
                <a:latin typeface="+mn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degrees</a:t>
            </a:r>
            <a:r>
              <a:rPr lang="en-US" sz="2000" baseline="30000" dirty="0">
                <a:latin typeface="+mn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f.</a:t>
            </a:r>
            <a:endParaRPr lang="en-US" sz="2000" baseline="30000" dirty="0">
              <a:cs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Test Specimens were concrete prisms 3x </a:t>
            </a:r>
            <a:r>
              <a:rPr lang="en-US" sz="2000" dirty="0" err="1">
                <a:latin typeface="+mn-lt"/>
                <a:ea typeface="ＭＳ Ｐゴシック" charset="0"/>
                <a:cs typeface="Arial" panose="020B0604020202020204" pitchFamily="34" charset="0"/>
              </a:rPr>
              <a:t>3x</a:t>
            </a: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 11 in.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 Na</a:t>
            </a:r>
            <a:r>
              <a:rPr lang="en-US" sz="2400" baseline="-25000" dirty="0">
                <a:latin typeface="+mn-lt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SO</a:t>
            </a:r>
            <a:r>
              <a:rPr lang="en-US" sz="2400" baseline="-25000" dirty="0">
                <a:latin typeface="+mn-lt"/>
                <a:ea typeface="ＭＳ Ｐゴシック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 (sodium sulfate) concentration 15,000 ppm</a:t>
            </a:r>
            <a:endParaRPr lang="en-US" sz="2800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2F2E55DE-EF23-4FC4-998D-50F7A954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32" y="5202904"/>
            <a:ext cx="1659375" cy="1592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7996C3A6-FB7C-4E88-91B3-FE629B8E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32" y="3354080"/>
            <a:ext cx="1659375" cy="15856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7690C572-83C2-46EE-963E-8DD9FC6FD63D}"/>
              </a:ext>
            </a:extLst>
          </p:cNvPr>
          <p:cNvSpPr txBox="1">
            <a:spLocks noChangeArrowheads="1"/>
          </p:cNvSpPr>
          <p:nvPr/>
        </p:nvSpPr>
        <p:spPr>
          <a:xfrm>
            <a:off x="1847606" y="4016312"/>
            <a:ext cx="7548064" cy="19416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Numerous mixture combinations tested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ea typeface="ＭＳ Ｐゴシック" charset="0"/>
                <a:cs typeface="Arial" panose="020B0604020202020204" pitchFamily="34" charset="0"/>
              </a:rPr>
              <a:t>Type IL(10.5) blended cement with 40 &amp; 50% slag cement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Arial" panose="020B0604020202020204" pitchFamily="34" charset="0"/>
              </a:rPr>
              <a:t>Type IL C3A = 11%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+mn-lt"/>
                <a:ea typeface="ＭＳ Ｐゴシック" charset="0"/>
                <a:cs typeface="Arial" panose="020B0604020202020204" pitchFamily="34" charset="0"/>
              </a:rPr>
              <a:t>Type V (high sulfate resistance) without SCM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ea typeface="ＭＳ Ｐゴシック" charset="0"/>
                <a:cs typeface="Arial" panose="020B0604020202020204" pitchFamily="34" charset="0"/>
              </a:rPr>
              <a:t>0.40 Water to Cementitious Ratio</a:t>
            </a:r>
          </a:p>
          <a:p>
            <a:pPr lvl="1">
              <a:spcAft>
                <a:spcPts val="1200"/>
              </a:spcAft>
              <a:defRPr/>
            </a:pPr>
            <a:endParaRPr lang="en-US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1BD68E01-D4BE-4FB3-8894-832014BCA0E1}"/>
              </a:ext>
            </a:extLst>
          </p:cNvPr>
          <p:cNvSpPr txBox="1">
            <a:spLocks noChangeArrowheads="1"/>
          </p:cNvSpPr>
          <p:nvPr/>
        </p:nvSpPr>
        <p:spPr>
          <a:xfrm>
            <a:off x="1847606" y="29360"/>
            <a:ext cx="9202118" cy="7421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3200" b="1" dirty="0">
                <a:latin typeface="+mn-lt"/>
                <a:ea typeface="ＭＳ Ｐゴシック" charset="0"/>
                <a:cs typeface="Arial" panose="020B0604020202020204" pitchFamily="34" charset="0"/>
              </a:rPr>
              <a:t>Slag Cement mitigating Sulfate Attack in the Field</a:t>
            </a:r>
            <a:endParaRPr lang="en-US" b="1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1B50249-EE43-43C0-A64B-F16C0A55CE16}"/>
              </a:ext>
            </a:extLst>
          </p:cNvPr>
          <p:cNvSpPr txBox="1">
            <a:spLocks noChangeArrowheads="1"/>
          </p:cNvSpPr>
          <p:nvPr/>
        </p:nvSpPr>
        <p:spPr>
          <a:xfrm>
            <a:off x="1717227" y="1316458"/>
            <a:ext cx="3375857" cy="5228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latin typeface="+mn-lt"/>
                <a:ea typeface="ＭＳ Ｐゴシック" charset="0"/>
                <a:cs typeface="Arial" panose="020B0604020202020204" pitchFamily="34" charset="0"/>
              </a:rPr>
              <a:t>33 months later…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449CDE-1316-44B6-A401-E99730BBC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00" y="4066613"/>
            <a:ext cx="2225952" cy="18540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67BDE8B-45BE-4097-91C9-5F9939DFA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74" y="1467001"/>
            <a:ext cx="2211275" cy="18656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6B5B276-DDC0-4E45-8F26-4AC0B0744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93" y="4055950"/>
            <a:ext cx="2229951" cy="18647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9C18EF4D-CBBF-4EFE-8FD2-C334F35F3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59" y="1463371"/>
            <a:ext cx="2227285" cy="18540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46EBB5B9-D9E2-4D12-BEFF-BD52496BF3A8}"/>
              </a:ext>
            </a:extLst>
          </p:cNvPr>
          <p:cNvSpPr txBox="1">
            <a:spLocks noChangeArrowheads="1"/>
          </p:cNvSpPr>
          <p:nvPr/>
        </p:nvSpPr>
        <p:spPr>
          <a:xfrm>
            <a:off x="6320329" y="1174304"/>
            <a:ext cx="2309841" cy="3222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C595 Type IL(10.5) + 40% Slag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15C70B95-4619-46E0-A937-275A77F1CDF5}"/>
              </a:ext>
            </a:extLst>
          </p:cNvPr>
          <p:cNvSpPr txBox="1">
            <a:spLocks noChangeArrowheads="1"/>
          </p:cNvSpPr>
          <p:nvPr/>
        </p:nvSpPr>
        <p:spPr>
          <a:xfrm>
            <a:off x="9645048" y="1155328"/>
            <a:ext cx="1442906" cy="3222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400" b="1" dirty="0">
                <a:solidFill>
                  <a:schemeClr val="accent5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C150 Type V (2)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B6C2958D-E871-4E24-9C7F-9BD0028999EB}"/>
              </a:ext>
            </a:extLst>
          </p:cNvPr>
          <p:cNvSpPr txBox="1">
            <a:spLocks noChangeArrowheads="1"/>
          </p:cNvSpPr>
          <p:nvPr/>
        </p:nvSpPr>
        <p:spPr>
          <a:xfrm>
            <a:off x="6323831" y="3768873"/>
            <a:ext cx="2309841" cy="3222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C595 Type IL(10.5) + 50% Slag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FF4CB8B2-18EF-4A79-B3D6-91D436F8CA0F}"/>
              </a:ext>
            </a:extLst>
          </p:cNvPr>
          <p:cNvSpPr txBox="1">
            <a:spLocks noChangeArrowheads="1"/>
          </p:cNvSpPr>
          <p:nvPr/>
        </p:nvSpPr>
        <p:spPr>
          <a:xfrm>
            <a:off x="9660560" y="3754586"/>
            <a:ext cx="1442906" cy="3222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400" b="1" dirty="0">
                <a:solidFill>
                  <a:schemeClr val="accent5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C150 Type V 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6524C4-62C8-479C-8F66-5C027AF08C3C}"/>
              </a:ext>
            </a:extLst>
          </p:cNvPr>
          <p:cNvSpPr/>
          <p:nvPr/>
        </p:nvSpPr>
        <p:spPr>
          <a:xfrm>
            <a:off x="6023297" y="1155329"/>
            <a:ext cx="5914239" cy="52035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E8A28-43D2-4E1A-9245-9EF2EA4D5EBC}"/>
              </a:ext>
            </a:extLst>
          </p:cNvPr>
          <p:cNvCxnSpPr>
            <a:cxnSpLocks/>
          </p:cNvCxnSpPr>
          <p:nvPr/>
        </p:nvCxnSpPr>
        <p:spPr>
          <a:xfrm>
            <a:off x="6023297" y="3768873"/>
            <a:ext cx="5914239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2B812C-1FE2-4AE5-AE2D-F2A6DAF5E138}"/>
              </a:ext>
            </a:extLst>
          </p:cNvPr>
          <p:cNvCxnSpPr>
            <a:cxnSpLocks/>
            <a:stCxn id="2" idx="0"/>
            <a:endCxn id="2" idx="2"/>
          </p:cNvCxnSpPr>
          <p:nvPr/>
        </p:nvCxnSpPr>
        <p:spPr>
          <a:xfrm>
            <a:off x="8980417" y="1155329"/>
            <a:ext cx="0" cy="520352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">
            <a:extLst>
              <a:ext uri="{FF2B5EF4-FFF2-40B4-BE49-F238E27FC236}">
                <a16:creationId xmlns:a16="http://schemas.microsoft.com/office/drawing/2014/main" id="{476245DB-60E1-45CA-B474-4D8B6F062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839" y="3380403"/>
            <a:ext cx="181003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 damage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3312B313-A48F-4863-A09D-A0FE5DC3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507" y="5974763"/>
            <a:ext cx="181003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 damage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D90F0DAE-93BD-4487-B252-796369200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0150" y="3368097"/>
            <a:ext cx="181003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 damage</a:t>
            </a:r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CE0E57A8-34BA-4F3A-8AB5-0F6D02D3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917" y="5966620"/>
            <a:ext cx="2105632" cy="338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Excellent Condition</a:t>
            </a:r>
          </a:p>
        </p:txBody>
      </p:sp>
      <p:sp>
        <p:nvSpPr>
          <p:cNvPr id="60" name="Rectangle 7">
            <a:extLst>
              <a:ext uri="{FF2B5EF4-FFF2-40B4-BE49-F238E27FC236}">
                <a16:creationId xmlns:a16="http://schemas.microsoft.com/office/drawing/2014/main" id="{D088E10B-8D79-4F8D-A160-02D8CB3CF585}"/>
              </a:ext>
            </a:extLst>
          </p:cNvPr>
          <p:cNvSpPr txBox="1">
            <a:spLocks noChangeArrowheads="1"/>
          </p:cNvSpPr>
          <p:nvPr/>
        </p:nvSpPr>
        <p:spPr>
          <a:xfrm>
            <a:off x="1278134" y="2390407"/>
            <a:ext cx="4515051" cy="7527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Type IL with 40% slag cement comparable to Type V cement</a:t>
            </a:r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03E00A14-F2F8-4DC1-9B16-6A65B5290690}"/>
              </a:ext>
            </a:extLst>
          </p:cNvPr>
          <p:cNvSpPr txBox="1">
            <a:spLocks noChangeArrowheads="1"/>
          </p:cNvSpPr>
          <p:nvPr/>
        </p:nvSpPr>
        <p:spPr>
          <a:xfrm>
            <a:off x="1303062" y="3478980"/>
            <a:ext cx="4515051" cy="7527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Type IL with 50% slag cement showing better performance to Type V cement</a:t>
            </a:r>
          </a:p>
        </p:txBody>
      </p:sp>
    </p:spTree>
    <p:extLst>
      <p:ext uri="{BB962C8B-B14F-4D97-AF65-F5344CB8AC3E}">
        <p14:creationId xmlns:p14="http://schemas.microsoft.com/office/powerpoint/2010/main" val="17377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65CF-1DA1-45DC-97C8-4E3BB76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5" y="1"/>
            <a:ext cx="10410825" cy="11049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What Is Sulfate Attack?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1C7936-43B7-4364-A8B4-A9DCB81A2318}"/>
              </a:ext>
            </a:extLst>
          </p:cNvPr>
          <p:cNvSpPr txBox="1">
            <a:spLocks/>
          </p:cNvSpPr>
          <p:nvPr/>
        </p:nvSpPr>
        <p:spPr>
          <a:xfrm>
            <a:off x="1837006" y="1271582"/>
            <a:ext cx="6492035" cy="1259485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 cap="rnd" cmpd="sng">
            <a:noFill/>
            <a:round/>
          </a:ln>
          <a:effectLst/>
        </p:spPr>
        <p:txBody>
          <a:bodyPr vert="horz" lIns="182880" tIns="45720" rIns="18288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term used to describe a series of chemical or physical reactions between sulfate ions and the components of hardened concrete, principally the cement paste, caused by exposure of concrete to sulfates and moisture.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F257A6-FD18-45CB-830E-16C37E5A27B6}"/>
              </a:ext>
            </a:extLst>
          </p:cNvPr>
          <p:cNvSpPr txBox="1">
            <a:spLocks/>
          </p:cNvSpPr>
          <p:nvPr/>
        </p:nvSpPr>
        <p:spPr>
          <a:xfrm>
            <a:off x="1814041" y="3615125"/>
            <a:ext cx="9415933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all of these conditions are met in substantial quantity, there is a risk for </a:t>
            </a:r>
            <a:r>
              <a:rPr lang="en-US" sz="2000" b="1" dirty="0"/>
              <a:t>Sulfate Attack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2EF4EB-A9CE-4C7C-B06C-8C2F99D474B3}"/>
              </a:ext>
            </a:extLst>
          </p:cNvPr>
          <p:cNvSpPr/>
          <p:nvPr/>
        </p:nvSpPr>
        <p:spPr>
          <a:xfrm>
            <a:off x="1915092" y="4299479"/>
            <a:ext cx="1191732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Sulfate 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9A07B9-4242-4B9B-8E75-88E044449F70}"/>
              </a:ext>
            </a:extLst>
          </p:cNvPr>
          <p:cNvSpPr/>
          <p:nvPr/>
        </p:nvSpPr>
        <p:spPr>
          <a:xfrm>
            <a:off x="3642473" y="4299479"/>
            <a:ext cx="832957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Water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FE3105-3CED-447E-A0EB-81C2D16ACF50}"/>
              </a:ext>
            </a:extLst>
          </p:cNvPr>
          <p:cNvSpPr/>
          <p:nvPr/>
        </p:nvSpPr>
        <p:spPr>
          <a:xfrm>
            <a:off x="5023708" y="4299479"/>
            <a:ext cx="1278595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C</a:t>
            </a:r>
            <a:r>
              <a:rPr lang="en-US" sz="1400" b="1" baseline="-25000" dirty="0">
                <a:solidFill>
                  <a:srgbClr val="002060"/>
                </a:solidFill>
              </a:rPr>
              <a:t>3</a:t>
            </a:r>
            <a:r>
              <a:rPr lang="en-US" sz="1400" b="1" dirty="0">
                <a:solidFill>
                  <a:srgbClr val="002060"/>
                </a:solidFill>
              </a:rPr>
              <a:t>A &amp; </a:t>
            </a:r>
            <a:r>
              <a:rPr lang="en-US" sz="1400" b="1" dirty="0" err="1">
                <a:solidFill>
                  <a:srgbClr val="002060"/>
                </a:solidFill>
              </a:rPr>
              <a:t>CaOH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53389344-A59A-4AD6-8527-09CE37656F62}"/>
              </a:ext>
            </a:extLst>
          </p:cNvPr>
          <p:cNvSpPr/>
          <p:nvPr/>
        </p:nvSpPr>
        <p:spPr>
          <a:xfrm>
            <a:off x="3211771" y="4427740"/>
            <a:ext cx="325586" cy="328300"/>
          </a:xfrm>
          <a:prstGeom prst="mathPlu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4A925281-728D-4D33-BED4-092FD050CF42}"/>
              </a:ext>
            </a:extLst>
          </p:cNvPr>
          <p:cNvSpPr/>
          <p:nvPr/>
        </p:nvSpPr>
        <p:spPr>
          <a:xfrm>
            <a:off x="4591638" y="4427740"/>
            <a:ext cx="325586" cy="328300"/>
          </a:xfrm>
          <a:prstGeom prst="mathPlu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8C67ED-6668-4589-9A38-141CA86B4D25}"/>
              </a:ext>
            </a:extLst>
          </p:cNvPr>
          <p:cNvSpPr/>
          <p:nvPr/>
        </p:nvSpPr>
        <p:spPr>
          <a:xfrm>
            <a:off x="8817641" y="4297690"/>
            <a:ext cx="1489917" cy="611776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Chemical Sulfate Attack</a:t>
            </a:r>
          </a:p>
        </p:txBody>
      </p:sp>
      <p:sp>
        <p:nvSpPr>
          <p:cNvPr id="15" name="Equals 14">
            <a:extLst>
              <a:ext uri="{FF2B5EF4-FFF2-40B4-BE49-F238E27FC236}">
                <a16:creationId xmlns:a16="http://schemas.microsoft.com/office/drawing/2014/main" id="{1449749C-0E8C-43C7-ABEF-14A9F0B3D913}"/>
              </a:ext>
            </a:extLst>
          </p:cNvPr>
          <p:cNvSpPr/>
          <p:nvPr/>
        </p:nvSpPr>
        <p:spPr>
          <a:xfrm>
            <a:off x="8322899" y="4435369"/>
            <a:ext cx="337642" cy="310202"/>
          </a:xfrm>
          <a:prstGeom prst="mathEqual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AD9EFC-B618-41B2-ACA1-BCEF5FBE9B5D}"/>
              </a:ext>
            </a:extLst>
          </p:cNvPr>
          <p:cNvSpPr txBox="1">
            <a:spLocks/>
          </p:cNvSpPr>
          <p:nvPr/>
        </p:nvSpPr>
        <p:spPr>
          <a:xfrm>
            <a:off x="4713954" y="6138788"/>
            <a:ext cx="2956762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Is this oversimplification?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3254CF-0670-4883-A1C7-D2CE4AE2CF81}"/>
              </a:ext>
            </a:extLst>
          </p:cNvPr>
          <p:cNvSpPr/>
          <p:nvPr/>
        </p:nvSpPr>
        <p:spPr>
          <a:xfrm>
            <a:off x="6825651" y="4297690"/>
            <a:ext cx="1387042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Accessibility To Paste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421D325C-0BA2-4CEC-B077-9128B55888B5}"/>
              </a:ext>
            </a:extLst>
          </p:cNvPr>
          <p:cNvSpPr/>
          <p:nvPr/>
        </p:nvSpPr>
        <p:spPr>
          <a:xfrm>
            <a:off x="6406302" y="4418215"/>
            <a:ext cx="325586" cy="328300"/>
          </a:xfrm>
          <a:prstGeom prst="mathPlu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47A56B-471A-4071-884E-FB4FC0101F0E}"/>
              </a:ext>
            </a:extLst>
          </p:cNvPr>
          <p:cNvSpPr/>
          <p:nvPr/>
        </p:nvSpPr>
        <p:spPr>
          <a:xfrm>
            <a:off x="1913584" y="5214350"/>
            <a:ext cx="1191732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Sulfate Ions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FC9CA9-936C-4893-BD38-6D9C0E69A9E1}"/>
              </a:ext>
            </a:extLst>
          </p:cNvPr>
          <p:cNvSpPr/>
          <p:nvPr/>
        </p:nvSpPr>
        <p:spPr>
          <a:xfrm>
            <a:off x="3640965" y="5214350"/>
            <a:ext cx="832957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Water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A95EC0-F438-435A-A3CA-628EB275A3BB}"/>
              </a:ext>
            </a:extLst>
          </p:cNvPr>
          <p:cNvSpPr/>
          <p:nvPr/>
        </p:nvSpPr>
        <p:spPr>
          <a:xfrm>
            <a:off x="5022200" y="5214350"/>
            <a:ext cx="1278595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Absorption Into Concrete</a:t>
            </a: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C15D161B-3FE0-4C49-83E2-B927133F49DB}"/>
              </a:ext>
            </a:extLst>
          </p:cNvPr>
          <p:cNvSpPr/>
          <p:nvPr/>
        </p:nvSpPr>
        <p:spPr>
          <a:xfrm>
            <a:off x="3210263" y="5342611"/>
            <a:ext cx="325586" cy="328300"/>
          </a:xfrm>
          <a:prstGeom prst="mathPlu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A5D75E28-01E9-4BFE-9545-310EF29C18C2}"/>
              </a:ext>
            </a:extLst>
          </p:cNvPr>
          <p:cNvSpPr/>
          <p:nvPr/>
        </p:nvSpPr>
        <p:spPr>
          <a:xfrm>
            <a:off x="4590130" y="5342611"/>
            <a:ext cx="325586" cy="328300"/>
          </a:xfrm>
          <a:prstGeom prst="mathPlu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FD9CF9A-E399-4D6D-BE54-17E7F066EFBC}"/>
              </a:ext>
            </a:extLst>
          </p:cNvPr>
          <p:cNvSpPr/>
          <p:nvPr/>
        </p:nvSpPr>
        <p:spPr>
          <a:xfrm>
            <a:off x="8816133" y="5212561"/>
            <a:ext cx="1489917" cy="611776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Physical Sulfate Attack</a:t>
            </a:r>
          </a:p>
        </p:txBody>
      </p:sp>
      <p:sp>
        <p:nvSpPr>
          <p:cNvPr id="25" name="Equals 24">
            <a:extLst>
              <a:ext uri="{FF2B5EF4-FFF2-40B4-BE49-F238E27FC236}">
                <a16:creationId xmlns:a16="http://schemas.microsoft.com/office/drawing/2014/main" id="{3EC45ECF-B1A8-4F09-BA79-774803868454}"/>
              </a:ext>
            </a:extLst>
          </p:cNvPr>
          <p:cNvSpPr/>
          <p:nvPr/>
        </p:nvSpPr>
        <p:spPr>
          <a:xfrm>
            <a:off x="8321391" y="5350239"/>
            <a:ext cx="339150" cy="310202"/>
          </a:xfrm>
          <a:prstGeom prst="mathEqual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3CC3E89-7902-444F-80E2-2D0D57A747CF}"/>
              </a:ext>
            </a:extLst>
          </p:cNvPr>
          <p:cNvSpPr/>
          <p:nvPr/>
        </p:nvSpPr>
        <p:spPr>
          <a:xfrm>
            <a:off x="6844566" y="5212561"/>
            <a:ext cx="1378105" cy="611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Wetting / Drying Action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F824F646-09F4-4DFF-819C-F7E0075629D6}"/>
              </a:ext>
            </a:extLst>
          </p:cNvPr>
          <p:cNvSpPr/>
          <p:nvPr/>
        </p:nvSpPr>
        <p:spPr>
          <a:xfrm>
            <a:off x="6404794" y="5333086"/>
            <a:ext cx="325586" cy="328300"/>
          </a:xfrm>
          <a:prstGeom prst="mathPlus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4F52592-F9FF-4F01-AA9C-DD0C11740B40}"/>
              </a:ext>
            </a:extLst>
          </p:cNvPr>
          <p:cNvSpPr txBox="1">
            <a:spLocks/>
          </p:cNvSpPr>
          <p:nvPr/>
        </p:nvSpPr>
        <p:spPr>
          <a:xfrm>
            <a:off x="3100305" y="2879214"/>
            <a:ext cx="2175733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In Other Words</a:t>
            </a: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DF21D94E-CEE9-4FFB-9080-708E1165F88A}"/>
              </a:ext>
            </a:extLst>
          </p:cNvPr>
          <p:cNvSpPr txBox="1">
            <a:spLocks noChangeArrowheads="1"/>
          </p:cNvSpPr>
          <p:nvPr/>
        </p:nvSpPr>
        <p:spPr>
          <a:xfrm>
            <a:off x="7163788" y="2496131"/>
            <a:ext cx="1275288" cy="3729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050" b="1" dirty="0" err="1">
                <a:latin typeface="+mn-lt"/>
                <a:ea typeface="ＭＳ Ｐゴシック" charset="0"/>
                <a:cs typeface="Arial" panose="020B0604020202020204" pitchFamily="34" charset="0"/>
              </a:rPr>
              <a:t>Skalny</a:t>
            </a:r>
            <a:r>
              <a:rPr lang="en-US" sz="1050" b="1" dirty="0">
                <a:latin typeface="+mn-lt"/>
                <a:ea typeface="ＭＳ Ｐゴシック" charset="0"/>
                <a:cs typeface="Arial" panose="020B0604020202020204" pitchFamily="34" charset="0"/>
              </a:rPr>
              <a:t>, et al. 2002</a:t>
            </a:r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FCD324DC-68B7-4815-8250-DE7359E49A95}"/>
              </a:ext>
            </a:extLst>
          </p:cNvPr>
          <p:cNvSpPr/>
          <p:nvPr/>
        </p:nvSpPr>
        <p:spPr>
          <a:xfrm>
            <a:off x="262550" y="402088"/>
            <a:ext cx="389300" cy="457991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95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1BD68E01-D4BE-4FB3-8894-832014BCA0E1}"/>
              </a:ext>
            </a:extLst>
          </p:cNvPr>
          <p:cNvSpPr txBox="1">
            <a:spLocks noChangeArrowheads="1"/>
          </p:cNvSpPr>
          <p:nvPr/>
        </p:nvSpPr>
        <p:spPr>
          <a:xfrm>
            <a:off x="1847606" y="29360"/>
            <a:ext cx="9202118" cy="7421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3200" b="1" dirty="0">
                <a:latin typeface="+mn-lt"/>
                <a:ea typeface="ＭＳ Ｐゴシック" charset="0"/>
                <a:cs typeface="Arial" panose="020B0604020202020204" pitchFamily="34" charset="0"/>
              </a:rPr>
              <a:t>Slag Cement mitigating Sulfate Attack</a:t>
            </a:r>
            <a:endParaRPr lang="en-US" b="1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1B50249-EE43-43C0-A64B-F16C0A55CE16}"/>
              </a:ext>
            </a:extLst>
          </p:cNvPr>
          <p:cNvSpPr txBox="1">
            <a:spLocks noChangeArrowheads="1"/>
          </p:cNvSpPr>
          <p:nvPr/>
        </p:nvSpPr>
        <p:spPr>
          <a:xfrm>
            <a:off x="1847606" y="939567"/>
            <a:ext cx="6010802" cy="5228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400" b="1" dirty="0">
                <a:latin typeface="+mn-lt"/>
                <a:ea typeface="ＭＳ Ｐゴシック" charset="0"/>
                <a:cs typeface="Arial" panose="020B0604020202020204" pitchFamily="34" charset="0"/>
              </a:rPr>
              <a:t>How about 38 years of sulfate exposure?</a:t>
            </a:r>
          </a:p>
        </p:txBody>
      </p:sp>
      <p:sp>
        <p:nvSpPr>
          <p:cNvPr id="62" name="Rectangle 7">
            <a:extLst>
              <a:ext uri="{FF2B5EF4-FFF2-40B4-BE49-F238E27FC236}">
                <a16:creationId xmlns:a16="http://schemas.microsoft.com/office/drawing/2014/main" id="{2558FA8F-74AA-4691-B0BE-4119CBD869AE}"/>
              </a:ext>
            </a:extLst>
          </p:cNvPr>
          <p:cNvSpPr txBox="1">
            <a:spLocks noChangeArrowheads="1"/>
          </p:cNvSpPr>
          <p:nvPr/>
        </p:nvSpPr>
        <p:spPr>
          <a:xfrm>
            <a:off x="7551840" y="6479232"/>
            <a:ext cx="1818497" cy="259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1050" b="1" dirty="0" err="1">
                <a:latin typeface="+mn-lt"/>
                <a:ea typeface="ＭＳ Ｐゴシック" charset="0"/>
                <a:cs typeface="Arial" panose="020B0604020202020204" pitchFamily="34" charset="0"/>
              </a:rPr>
              <a:t>Alapour</a:t>
            </a:r>
            <a:r>
              <a:rPr lang="en-US" sz="1050" b="1" dirty="0">
                <a:latin typeface="+mn-lt"/>
                <a:ea typeface="ＭＳ Ｐゴシック" charset="0"/>
                <a:cs typeface="Arial" panose="020B0604020202020204" pitchFamily="34" charset="0"/>
              </a:rPr>
              <a:t> &amp; Hooton, 2017</a:t>
            </a: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B089B3E4-8D20-4FB8-A17F-E680012DD5CD}"/>
              </a:ext>
            </a:extLst>
          </p:cNvPr>
          <p:cNvSpPr/>
          <p:nvPr/>
        </p:nvSpPr>
        <p:spPr>
          <a:xfrm>
            <a:off x="262550" y="402088"/>
            <a:ext cx="389300" cy="457991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E395B-7D0B-4DA7-BD5C-ACDEDE12A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56" y="1601468"/>
            <a:ext cx="5791868" cy="4868642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835936C2-7D83-476B-8B33-96220F2923D8}"/>
              </a:ext>
            </a:extLst>
          </p:cNvPr>
          <p:cNvSpPr txBox="1">
            <a:spLocks noChangeArrowheads="1"/>
          </p:cNvSpPr>
          <p:nvPr/>
        </p:nvSpPr>
        <p:spPr>
          <a:xfrm>
            <a:off x="1420584" y="2775911"/>
            <a:ext cx="3014804" cy="9360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1200"/>
              </a:spcAft>
              <a:defRPr/>
            </a:pPr>
            <a:r>
              <a:rPr lang="en-US" sz="2000" b="1" dirty="0">
                <a:latin typeface="+mn-lt"/>
                <a:ea typeface="ＭＳ Ｐゴシック" charset="0"/>
                <a:cs typeface="Arial" panose="020B0604020202020204" pitchFamily="34" charset="0"/>
              </a:rPr>
              <a:t>Laboratory example of long-term exposure</a:t>
            </a:r>
          </a:p>
        </p:txBody>
      </p:sp>
    </p:spTree>
    <p:extLst>
      <p:ext uri="{BB962C8B-B14F-4D97-AF65-F5344CB8AC3E}">
        <p14:creationId xmlns:p14="http://schemas.microsoft.com/office/powerpoint/2010/main" val="32918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8E4811-05B0-4F6F-B125-C5AED8E2C152}"/>
              </a:ext>
            </a:extLst>
          </p:cNvPr>
          <p:cNvSpPr txBox="1"/>
          <p:nvPr/>
        </p:nvSpPr>
        <p:spPr>
          <a:xfrm>
            <a:off x="2082799" y="2418292"/>
            <a:ext cx="8212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</a:t>
            </a:r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91156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A39C15F-4EAD-9C9C-F0E9-86E666911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2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956663" y="108408"/>
            <a:ext cx="9202118" cy="770296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3600" b="1" kern="0" dirty="0">
                <a:solidFill>
                  <a:srgbClr val="002060"/>
                </a:solidFill>
                <a:ea typeface="ＭＳ Ｐゴシック" charset="0"/>
                <a:cs typeface="Arial" panose="020B0604020202020204" pitchFamily="34" charset="0"/>
              </a:rPr>
              <a:t>Types of Sulfate Attack</a:t>
            </a:r>
            <a:endParaRPr lang="en-US" sz="3600" b="1" dirty="0">
              <a:solidFill>
                <a:srgbClr val="002060"/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160BCE-5CBB-4334-8BBA-14D923385947}"/>
              </a:ext>
            </a:extLst>
          </p:cNvPr>
          <p:cNvSpPr/>
          <p:nvPr/>
        </p:nvSpPr>
        <p:spPr>
          <a:xfrm>
            <a:off x="3843121" y="1296845"/>
            <a:ext cx="2034228" cy="6291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30438E7-0424-4C54-B83D-F0655835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761" y="1402807"/>
            <a:ext cx="2034228" cy="4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-4763" eaLnBrk="1" hangingPunct="1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Chemical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9EF925-55C7-48F7-8C86-C1F0C36AC4C9}"/>
              </a:ext>
            </a:extLst>
          </p:cNvPr>
          <p:cNvSpPr/>
          <p:nvPr/>
        </p:nvSpPr>
        <p:spPr>
          <a:xfrm>
            <a:off x="7373887" y="1296845"/>
            <a:ext cx="2034228" cy="6291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62BFDE3-9AF0-4DB4-9E23-0049E5009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12" y="1402807"/>
            <a:ext cx="2034228" cy="4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-4763" eaLnBrk="1" hangingPunct="1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Physical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3B9CD7F-AFCA-40A4-A7CC-A3AE46F3CAC4}"/>
              </a:ext>
            </a:extLst>
          </p:cNvPr>
          <p:cNvSpPr/>
          <p:nvPr/>
        </p:nvSpPr>
        <p:spPr>
          <a:xfrm>
            <a:off x="2685136" y="3751167"/>
            <a:ext cx="3280939" cy="1009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 anchorCtr="1"/>
          <a:lstStyle/>
          <a:p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Sulfate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reacts with hydration product of 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C</a:t>
            </a:r>
            <a:r>
              <a:rPr lang="en-US" sz="2000" b="1" i="1" baseline="-25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A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and </a:t>
            </a:r>
            <a:r>
              <a:rPr lang="en-US" b="1" i="1" dirty="0" err="1">
                <a:solidFill>
                  <a:schemeClr val="tx1"/>
                </a:solidFill>
                <a:cs typeface="Calibri" panose="020F0502020204030204" pitchFamily="34" charset="0"/>
              </a:rPr>
              <a:t>CaOH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forming ettringite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3892817-6B6F-4BBC-9B4F-003A8417742B}"/>
              </a:ext>
            </a:extLst>
          </p:cNvPr>
          <p:cNvSpPr/>
          <p:nvPr/>
        </p:nvSpPr>
        <p:spPr>
          <a:xfrm>
            <a:off x="7501352" y="2711781"/>
            <a:ext cx="3185408" cy="7172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 referred to as</a:t>
            </a: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salt crystallization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06ED8A-A375-450F-B8D8-25A5CC9B4651}"/>
              </a:ext>
            </a:extLst>
          </p:cNvPr>
          <p:cNvCxnSpPr>
            <a:cxnSpLocks/>
          </p:cNvCxnSpPr>
          <p:nvPr/>
        </p:nvCxnSpPr>
        <p:spPr>
          <a:xfrm>
            <a:off x="8561751" y="2004198"/>
            <a:ext cx="490721" cy="5848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8C5024-CC9E-43AA-9665-FB6693A32A72}"/>
              </a:ext>
            </a:extLst>
          </p:cNvPr>
          <p:cNvCxnSpPr>
            <a:cxnSpLocks/>
          </p:cNvCxnSpPr>
          <p:nvPr/>
        </p:nvCxnSpPr>
        <p:spPr>
          <a:xfrm flipH="1">
            <a:off x="4253384" y="2041354"/>
            <a:ext cx="449245" cy="5848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7B7DE2-D0FB-4D43-9E2B-5544EAE15691}"/>
              </a:ext>
            </a:extLst>
          </p:cNvPr>
          <p:cNvSpPr/>
          <p:nvPr/>
        </p:nvSpPr>
        <p:spPr>
          <a:xfrm>
            <a:off x="2685136" y="5067129"/>
            <a:ext cx="3280939" cy="7104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Ettringite expands to causing distress in hardened concrete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8E32A3-1D3B-4FE3-80C5-F25447B61CAB}"/>
              </a:ext>
            </a:extLst>
          </p:cNvPr>
          <p:cNvSpPr/>
          <p:nvPr/>
        </p:nvSpPr>
        <p:spPr>
          <a:xfrm>
            <a:off x="7501641" y="3751167"/>
            <a:ext cx="3185119" cy="770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Tends to occur in arid zones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e.g. Western U.S. / Canada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B0192C5-B153-4374-B9CD-BEC103FB8672}"/>
              </a:ext>
            </a:extLst>
          </p:cNvPr>
          <p:cNvSpPr/>
          <p:nvPr/>
        </p:nvSpPr>
        <p:spPr>
          <a:xfrm>
            <a:off x="7501642" y="4769301"/>
            <a:ext cx="3185118" cy="11343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Wicking of sodium </a:t>
            </a:r>
            <a:r>
              <a:rPr lang="en-US" b="1" i="1" dirty="0">
                <a:solidFill>
                  <a:schemeClr val="tx1"/>
                </a:solidFill>
              </a:rPr>
              <a:t>sulfate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="1" i="1" dirty="0">
                <a:solidFill>
                  <a:schemeClr val="tx1"/>
                </a:solidFill>
              </a:rPr>
              <a:t>water</a:t>
            </a:r>
            <a:r>
              <a:rPr lang="en-US" dirty="0">
                <a:solidFill>
                  <a:schemeClr val="tx1"/>
                </a:solidFill>
              </a:rPr>
              <a:t> into concrete followed by </a:t>
            </a:r>
            <a:r>
              <a:rPr lang="en-US" b="1" i="1" dirty="0">
                <a:solidFill>
                  <a:schemeClr val="tx1"/>
                </a:solidFill>
              </a:rPr>
              <a:t>wetting and drying </a:t>
            </a:r>
            <a:r>
              <a:rPr lang="en-US" dirty="0">
                <a:solidFill>
                  <a:schemeClr val="tx1"/>
                </a:solidFill>
              </a:rPr>
              <a:t>action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1B3FE-4F26-4B2C-B7A3-A337220C5AC0}"/>
              </a:ext>
            </a:extLst>
          </p:cNvPr>
          <p:cNvSpPr/>
          <p:nvPr/>
        </p:nvSpPr>
        <p:spPr>
          <a:xfrm>
            <a:off x="2685136" y="2711781"/>
            <a:ext cx="3280939" cy="7172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 referred to as</a:t>
            </a: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classical sulfate attack</a:t>
            </a:r>
          </a:p>
        </p:txBody>
      </p:sp>
    </p:spTree>
    <p:extLst>
      <p:ext uri="{BB962C8B-B14F-4D97-AF65-F5344CB8AC3E}">
        <p14:creationId xmlns:p14="http://schemas.microsoft.com/office/powerpoint/2010/main" val="41275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956663" y="184608"/>
            <a:ext cx="9202118" cy="770296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3600" b="1" kern="0" dirty="0">
                <a:solidFill>
                  <a:srgbClr val="002060"/>
                </a:solidFill>
                <a:ea typeface="ＭＳ Ｐゴシック" charset="0"/>
                <a:cs typeface="Arial" panose="020B0604020202020204" pitchFamily="34" charset="0"/>
              </a:rPr>
              <a:t>Sources of Sulfate</a:t>
            </a:r>
            <a:endParaRPr lang="en-US" sz="3600" b="1" dirty="0">
              <a:solidFill>
                <a:srgbClr val="002060"/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160BCE-5CBB-4334-8BBA-14D923385947}"/>
              </a:ext>
            </a:extLst>
          </p:cNvPr>
          <p:cNvSpPr/>
          <p:nvPr/>
        </p:nvSpPr>
        <p:spPr>
          <a:xfrm>
            <a:off x="3585946" y="1420670"/>
            <a:ext cx="2034228" cy="6291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30438E7-0424-4C54-B83D-F0655835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471" y="1507582"/>
            <a:ext cx="2034228" cy="4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-4763" eaLnBrk="1" hangingPunct="1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9EF925-55C7-48F7-8C86-C1F0C36AC4C9}"/>
              </a:ext>
            </a:extLst>
          </p:cNvPr>
          <p:cNvSpPr/>
          <p:nvPr/>
        </p:nvSpPr>
        <p:spPr>
          <a:xfrm>
            <a:off x="7726312" y="1420670"/>
            <a:ext cx="2034228" cy="6291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62BFDE3-9AF0-4DB4-9E23-0049E5009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12" y="1517107"/>
            <a:ext cx="2034228" cy="4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000">
                <a:solidFill>
                  <a:schemeClr val="accent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98513" indent="-34448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600">
                <a:solidFill>
                  <a:schemeClr val="accent1"/>
                </a:solidFill>
                <a:latin typeface="+mn-lt"/>
                <a:ea typeface="ＭＳ Ｐゴシック" charset="-128"/>
              </a:defRPr>
            </a:lvl2pPr>
            <a:lvl3pPr marL="12049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2200">
                <a:solidFill>
                  <a:schemeClr val="accent1"/>
                </a:solidFill>
                <a:latin typeface="+mn-lt"/>
                <a:ea typeface="ＭＳ Ｐゴシック" charset="-128"/>
              </a:defRPr>
            </a:lvl3pPr>
            <a:lvl4pPr marL="15986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4pPr>
            <a:lvl5pPr marL="20034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  <a:ea typeface="ＭＳ Ｐゴシック" charset="-128"/>
              </a:defRPr>
            </a:lvl5pPr>
            <a:lvl6pPr marL="24606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6pPr>
            <a:lvl7pPr marL="29178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7pPr>
            <a:lvl8pPr marL="33750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8pPr>
            <a:lvl9pPr marL="3832225" indent="-23653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-4763" eaLnBrk="1" hangingPunct="1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3892817-6B6F-4BBC-9B4F-003A8417742B}"/>
              </a:ext>
            </a:extLst>
          </p:cNvPr>
          <p:cNvSpPr/>
          <p:nvPr/>
        </p:nvSpPr>
        <p:spPr>
          <a:xfrm>
            <a:off x="7541537" y="2813021"/>
            <a:ext cx="3574138" cy="770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Source of Sulfate supplied from external source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06ED8A-A375-450F-B8D8-25A5CC9B4651}"/>
              </a:ext>
            </a:extLst>
          </p:cNvPr>
          <p:cNvCxnSpPr>
            <a:cxnSpLocks/>
          </p:cNvCxnSpPr>
          <p:nvPr/>
        </p:nvCxnSpPr>
        <p:spPr>
          <a:xfrm>
            <a:off x="8714851" y="2108181"/>
            <a:ext cx="365672" cy="610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8C5024-CC9E-43AA-9665-FB6693A32A72}"/>
              </a:ext>
            </a:extLst>
          </p:cNvPr>
          <p:cNvCxnSpPr>
            <a:cxnSpLocks/>
          </p:cNvCxnSpPr>
          <p:nvPr/>
        </p:nvCxnSpPr>
        <p:spPr>
          <a:xfrm flipH="1">
            <a:off x="4167660" y="2136756"/>
            <a:ext cx="366240" cy="62277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76EF41-C044-4D87-B893-4023DADBDC00}"/>
              </a:ext>
            </a:extLst>
          </p:cNvPr>
          <p:cNvSpPr/>
          <p:nvPr/>
        </p:nvSpPr>
        <p:spPr>
          <a:xfrm>
            <a:off x="2559962" y="2813021"/>
            <a:ext cx="3574138" cy="770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Source of Sulfate contained in mixed concrete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B1DCDC-25D1-4E49-AA04-2205DB4EACB3}"/>
              </a:ext>
            </a:extLst>
          </p:cNvPr>
          <p:cNvSpPr/>
          <p:nvPr/>
        </p:nvSpPr>
        <p:spPr>
          <a:xfrm>
            <a:off x="2550437" y="3755995"/>
            <a:ext cx="3574138" cy="1147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Excess sulfate in cement / SCMs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Sulfate rich aggregate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Contamination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E56C8F-9968-48A9-B018-E05CA37D74FB}"/>
              </a:ext>
            </a:extLst>
          </p:cNvPr>
          <p:cNvSpPr/>
          <p:nvPr/>
        </p:nvSpPr>
        <p:spPr>
          <a:xfrm>
            <a:off x="7541537" y="3770462"/>
            <a:ext cx="3574138" cy="11329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Sea, brackish &amp; ground water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Wastewater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High sulfate soils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C6D6F5-7388-4D1D-A1A5-88D52885E4C2}"/>
              </a:ext>
            </a:extLst>
          </p:cNvPr>
          <p:cNvSpPr/>
          <p:nvPr/>
        </p:nvSpPr>
        <p:spPr>
          <a:xfrm>
            <a:off x="2559962" y="5068823"/>
            <a:ext cx="3574138" cy="1147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Examples: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Classic ettringite attack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DEF (special case)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705CAE5-0A3F-402B-9B4C-58E58D9E890C}"/>
              </a:ext>
            </a:extLst>
          </p:cNvPr>
          <p:cNvSpPr/>
          <p:nvPr/>
        </p:nvSpPr>
        <p:spPr>
          <a:xfrm>
            <a:off x="7499075" y="5068823"/>
            <a:ext cx="3597550" cy="1322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Examples: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Classic ettringite attack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Salt crystallization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cs typeface="Calibri" panose="020F0502020204030204" pitchFamily="34" charset="0"/>
              </a:rPr>
              <a:t>Thaumasite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877CD7-2BE9-483A-8F18-5F0DE511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81" y="6636191"/>
            <a:ext cx="1112111" cy="183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165CF-1DA1-45DC-97C8-4E3BB76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509" y="1"/>
            <a:ext cx="10018713" cy="971550"/>
          </a:xfrm>
        </p:spPr>
        <p:txBody>
          <a:bodyPr/>
          <a:lstStyle/>
          <a:p>
            <a:pPr algn="l"/>
            <a:r>
              <a:rPr lang="en-US" dirty="0"/>
              <a:t>What Does Sulfate Attack Look Like?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5C37F-7E76-4847-A1FE-77FDF2A3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5" t="6621" r="12514" b="10330"/>
          <a:stretch/>
        </p:blipFill>
        <p:spPr>
          <a:xfrm>
            <a:off x="4988249" y="1187284"/>
            <a:ext cx="2310918" cy="3025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6FD68-18A5-4216-BE4D-6EECD5C6F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972" y="1187283"/>
            <a:ext cx="3144701" cy="2656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CFD0D-F6CB-45F5-8AA4-2DE252D1F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284" y="1187285"/>
            <a:ext cx="2733962" cy="3052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A7113-6482-4797-ACCC-0469C0A884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7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613" y="4240005"/>
            <a:ext cx="872584" cy="166888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8626FA-79C8-4CD5-AABB-30B981C0BF78}"/>
              </a:ext>
            </a:extLst>
          </p:cNvPr>
          <p:cNvSpPr txBox="1"/>
          <p:nvPr/>
        </p:nvSpPr>
        <p:spPr>
          <a:xfrm>
            <a:off x="2258309" y="3876507"/>
            <a:ext cx="140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Thaumasite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E71EA-B5B4-4B39-ADCE-2116EFD00057}"/>
              </a:ext>
            </a:extLst>
          </p:cNvPr>
          <p:cNvSpPr txBox="1"/>
          <p:nvPr/>
        </p:nvSpPr>
        <p:spPr>
          <a:xfrm>
            <a:off x="5585125" y="3843767"/>
            <a:ext cx="140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Chemical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636DE-AFA9-4378-A3C6-5F91AF2DAA27}"/>
              </a:ext>
            </a:extLst>
          </p:cNvPr>
          <p:cNvSpPr txBox="1"/>
          <p:nvPr/>
        </p:nvSpPr>
        <p:spPr>
          <a:xfrm>
            <a:off x="9136966" y="3474434"/>
            <a:ext cx="140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Physical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DAA888-C1F5-43D4-AD1D-90D541029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7456" y="4578124"/>
            <a:ext cx="3152504" cy="1959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781951-DDE0-49D0-9DCB-7C11B3D1FD0F}"/>
              </a:ext>
            </a:extLst>
          </p:cNvPr>
          <p:cNvSpPr txBox="1"/>
          <p:nvPr/>
        </p:nvSpPr>
        <p:spPr>
          <a:xfrm>
            <a:off x="5593115" y="6032804"/>
            <a:ext cx="140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DEF / ASR</a:t>
            </a:r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06A77A58-7CED-4A40-A932-49EC59F5F70B}"/>
              </a:ext>
            </a:extLst>
          </p:cNvPr>
          <p:cNvSpPr/>
          <p:nvPr/>
        </p:nvSpPr>
        <p:spPr>
          <a:xfrm>
            <a:off x="262550" y="402088"/>
            <a:ext cx="389300" cy="457991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28139" y="142059"/>
            <a:ext cx="7621134" cy="9719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</a:rPr>
              <a:t>Identifying Risk for Sulfate Attack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46446B7-9F92-4AE6-8491-A82BC0F7585A}"/>
              </a:ext>
            </a:extLst>
          </p:cNvPr>
          <p:cNvSpPr txBox="1">
            <a:spLocks/>
          </p:cNvSpPr>
          <p:nvPr/>
        </p:nvSpPr>
        <p:spPr>
          <a:xfrm>
            <a:off x="1924115" y="4199520"/>
            <a:ext cx="9415933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Understand the source and quantity of sulfate in the environment </a:t>
            </a:r>
            <a:r>
              <a:rPr lang="en-US" b="1" dirty="0"/>
              <a:t> 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575768D-756E-4EC5-A92C-25AD2CEE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225" y="1997220"/>
            <a:ext cx="8516850" cy="165215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803B8EBE-5995-4886-9021-9919B2E6D02F}"/>
              </a:ext>
            </a:extLst>
          </p:cNvPr>
          <p:cNvSpPr/>
          <p:nvPr/>
        </p:nvSpPr>
        <p:spPr>
          <a:xfrm>
            <a:off x="1924115" y="1997220"/>
            <a:ext cx="1638235" cy="16127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895475" y="240323"/>
            <a:ext cx="7377598" cy="97195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b="1" dirty="0">
                <a:solidFill>
                  <a:srgbClr val="002060"/>
                </a:solidFill>
              </a:rPr>
              <a:t>Sulfate In Soils and Water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DBEFE7A-957F-4F17-AEF5-0054075863FD}"/>
              </a:ext>
            </a:extLst>
          </p:cNvPr>
          <p:cNvSpPr txBox="1">
            <a:spLocks noChangeArrowheads="1"/>
          </p:cNvSpPr>
          <p:nvPr/>
        </p:nvSpPr>
        <p:spPr>
          <a:xfrm>
            <a:off x="1823954" y="1893813"/>
            <a:ext cx="4338721" cy="6857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ea typeface="ＭＳ Ｐゴシック" charset="0"/>
              </a:rPr>
              <a:t>From ACI 318 – Building Code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F145509F-4DFD-4FA9-A029-3BDC300724B5}"/>
              </a:ext>
            </a:extLst>
          </p:cNvPr>
          <p:cNvSpPr txBox="1">
            <a:spLocks noChangeArrowheads="1"/>
          </p:cNvSpPr>
          <p:nvPr/>
        </p:nvSpPr>
        <p:spPr>
          <a:xfrm>
            <a:off x="1728139" y="5079367"/>
            <a:ext cx="4834586" cy="5572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All Seawater is designated category S1?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02122-F61E-45D9-9B98-2AA1FAF50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2" b="9669"/>
          <a:stretch/>
        </p:blipFill>
        <p:spPr>
          <a:xfrm>
            <a:off x="7038794" y="1894761"/>
            <a:ext cx="4762681" cy="424905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07AD27-75BD-48A5-9769-926EC7E8B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50482"/>
              </p:ext>
            </p:extLst>
          </p:nvPr>
        </p:nvGraphicFramePr>
        <p:xfrm>
          <a:off x="1728139" y="2522871"/>
          <a:ext cx="4338720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971">
                  <a:extLst>
                    <a:ext uri="{9D8B030D-6E8A-4147-A177-3AD203B41FA5}">
                      <a16:colId xmlns:a16="http://schemas.microsoft.com/office/drawing/2014/main" val="1030738621"/>
                    </a:ext>
                  </a:extLst>
                </a:gridCol>
                <a:gridCol w="1545303">
                  <a:extLst>
                    <a:ext uri="{9D8B030D-6E8A-4147-A177-3AD203B41FA5}">
                      <a16:colId xmlns:a16="http://schemas.microsoft.com/office/drawing/2014/main" val="3344992351"/>
                    </a:ext>
                  </a:extLst>
                </a:gridCol>
                <a:gridCol w="1788446">
                  <a:extLst>
                    <a:ext uri="{9D8B030D-6E8A-4147-A177-3AD203B41FA5}">
                      <a16:colId xmlns:a16="http://schemas.microsoft.com/office/drawing/2014/main" val="13177475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Exposure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Sulfates In Soil (% by Mass)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Sulfates In Water (ppm)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75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2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0.10 – 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 – 1500 &amp;  seawater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892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0.20 – 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1500 – 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348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634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7" name="Rectangle 7"/>
          <p:cNvSpPr>
            <a:spLocks noGrp="1" noChangeArrowheads="1"/>
          </p:cNvSpPr>
          <p:nvPr>
            <p:ph type="title"/>
          </p:nvPr>
        </p:nvSpPr>
        <p:spPr>
          <a:xfrm>
            <a:off x="1728139" y="142059"/>
            <a:ext cx="7621134" cy="9719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</a:rPr>
              <a:t>Sulfate Exposure Class of Sea Water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8CA5B8-4733-423F-AB4F-8D6AC1ECEFBF}"/>
              </a:ext>
            </a:extLst>
          </p:cNvPr>
          <p:cNvSpPr txBox="1">
            <a:spLocks/>
          </p:cNvSpPr>
          <p:nvPr/>
        </p:nvSpPr>
        <p:spPr>
          <a:xfrm>
            <a:off x="1747189" y="1672392"/>
            <a:ext cx="8520761" cy="587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Why is all seawater designated exposure class S1?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FEEB8-6CC2-4ED3-BCCC-29C8D8548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"/>
          <a:stretch/>
        </p:blipFill>
        <p:spPr>
          <a:xfrm>
            <a:off x="6722070" y="2591532"/>
            <a:ext cx="5158890" cy="369651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16A8BF0-C8AE-44BD-987A-0433EBE4095E}"/>
              </a:ext>
            </a:extLst>
          </p:cNvPr>
          <p:cNvSpPr/>
          <p:nvPr/>
        </p:nvSpPr>
        <p:spPr>
          <a:xfrm>
            <a:off x="9767796" y="5049720"/>
            <a:ext cx="390525" cy="335569"/>
          </a:xfrm>
          <a:prstGeom prst="ellipse">
            <a:avLst/>
          </a:prstGeom>
          <a:solidFill>
            <a:srgbClr val="FFFF00">
              <a:alpha val="10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5D0AA8-3F1D-4448-813D-EC11A7FA1740}"/>
              </a:ext>
            </a:extLst>
          </p:cNvPr>
          <p:cNvSpPr/>
          <p:nvPr/>
        </p:nvSpPr>
        <p:spPr>
          <a:xfrm>
            <a:off x="10928556" y="5049720"/>
            <a:ext cx="390525" cy="335569"/>
          </a:xfrm>
          <a:prstGeom prst="ellipse">
            <a:avLst/>
          </a:prstGeom>
          <a:solidFill>
            <a:srgbClr val="FFFF00">
              <a:alpha val="10000"/>
            </a:srgbClr>
          </a:solidFill>
          <a:ln>
            <a:solidFill>
              <a:schemeClr val="accent1">
                <a:shade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60DE36-A28E-4D2D-981E-317860755FF3}"/>
              </a:ext>
            </a:extLst>
          </p:cNvPr>
          <p:cNvSpPr/>
          <p:nvPr/>
        </p:nvSpPr>
        <p:spPr>
          <a:xfrm>
            <a:off x="11451964" y="5049721"/>
            <a:ext cx="390525" cy="335569"/>
          </a:xfrm>
          <a:prstGeom prst="ellipse">
            <a:avLst/>
          </a:prstGeom>
          <a:solidFill>
            <a:srgbClr val="FFFF00">
              <a:alpha val="10000"/>
            </a:srgbClr>
          </a:solidFill>
          <a:ln>
            <a:solidFill>
              <a:schemeClr val="accent1">
                <a:shade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F4829C-876C-4555-AD82-2DEB590B2479}"/>
              </a:ext>
            </a:extLst>
          </p:cNvPr>
          <p:cNvSpPr/>
          <p:nvPr/>
        </p:nvSpPr>
        <p:spPr>
          <a:xfrm>
            <a:off x="1730936" y="2404428"/>
            <a:ext cx="3646822" cy="97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Especially when seawater sulfate levels vary substantially by location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5C5399-FAC0-4458-BE6A-A619077EE805}"/>
              </a:ext>
            </a:extLst>
          </p:cNvPr>
          <p:cNvSpPr/>
          <p:nvPr/>
        </p:nvSpPr>
        <p:spPr>
          <a:xfrm>
            <a:off x="1730936" y="5171915"/>
            <a:ext cx="4412689" cy="9717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Corrosion of steel is a bigger problem &amp; C</a:t>
            </a:r>
            <a:r>
              <a:rPr lang="en-US" sz="2000" b="1" baseline="-25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A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slow ingress of chlorides through binding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8A8F60-37FC-471A-B4EE-4334BBC0A915}"/>
              </a:ext>
            </a:extLst>
          </p:cNvPr>
          <p:cNvSpPr/>
          <p:nvPr/>
        </p:nvSpPr>
        <p:spPr>
          <a:xfrm>
            <a:off x="1730936" y="4181315"/>
            <a:ext cx="4412688" cy="770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1"/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Higher exposure classes steer specifier toward Type V and HS cement (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lower C</a:t>
            </a:r>
            <a:r>
              <a:rPr lang="en-US" sz="2000" b="1" i="1" baseline="-25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r>
              <a:rPr lang="en-US" b="1" i="1" dirty="0">
                <a:solidFill>
                  <a:schemeClr val="tx1"/>
                </a:solidFill>
                <a:cs typeface="Calibri" panose="020F0502020204030204" pitchFamily="34" charset="0"/>
              </a:rPr>
              <a:t>A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8421F8C-4A14-4990-AA9F-8E74CE3B4DF9}"/>
              </a:ext>
            </a:extLst>
          </p:cNvPr>
          <p:cNvSpPr txBox="1">
            <a:spLocks/>
          </p:cNvSpPr>
          <p:nvPr/>
        </p:nvSpPr>
        <p:spPr>
          <a:xfrm>
            <a:off x="1761547" y="1334321"/>
            <a:ext cx="2175733" cy="410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Question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7543CD3-329A-42F0-80EC-255D271F31BC}"/>
              </a:ext>
            </a:extLst>
          </p:cNvPr>
          <p:cNvSpPr txBox="1">
            <a:spLocks/>
          </p:cNvSpPr>
          <p:nvPr/>
        </p:nvSpPr>
        <p:spPr>
          <a:xfrm>
            <a:off x="1761547" y="3731386"/>
            <a:ext cx="2175733" cy="403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7061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3300"/>
    </a:dk1>
    <a:lt1>
      <a:srgbClr val="EEEEDE"/>
    </a:lt1>
    <a:dk2>
      <a:srgbClr val="000000"/>
    </a:dk2>
    <a:lt2>
      <a:srgbClr val="808080"/>
    </a:lt2>
    <a:accent1>
      <a:srgbClr val="55542A"/>
    </a:accent1>
    <a:accent2>
      <a:srgbClr val="CE9800"/>
    </a:accent2>
    <a:accent3>
      <a:srgbClr val="F5F5EC"/>
    </a:accent3>
    <a:accent4>
      <a:srgbClr val="002A00"/>
    </a:accent4>
    <a:accent5>
      <a:srgbClr val="B4B3AC"/>
    </a:accent5>
    <a:accent6>
      <a:srgbClr val="BA8900"/>
    </a:accent6>
    <a:hlink>
      <a:srgbClr val="FCBA00"/>
    </a:hlink>
    <a:folHlink>
      <a:srgbClr val="808000"/>
    </a:folHlink>
  </a:clrScheme>
  <a:fontScheme name="2_BCC">
    <a:majorFont>
      <a:latin typeface="Times New Roman"/>
      <a:ea typeface=""/>
      <a:cs typeface=""/>
    </a:majorFont>
    <a:minorFont>
      <a:latin typeface="Franklin Gothic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12987</TotalTime>
  <Words>1802</Words>
  <Application>Microsoft Office PowerPoint</Application>
  <PresentationFormat>Widescreen</PresentationFormat>
  <Paragraphs>359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Calibri</vt:lpstr>
      <vt:lpstr>Corbel</vt:lpstr>
      <vt:lpstr>Franklin Gothic Medium</vt:lpstr>
      <vt:lpstr>Times New Roman</vt:lpstr>
      <vt:lpstr>Wingdings</vt:lpstr>
      <vt:lpstr>Parallax</vt:lpstr>
      <vt:lpstr>The Role of Slag Cement in Creating Sulfate Resistance</vt:lpstr>
      <vt:lpstr>Overview</vt:lpstr>
      <vt:lpstr>What Is Sulfate Attack?</vt:lpstr>
      <vt:lpstr>Types of Sulfate Attack</vt:lpstr>
      <vt:lpstr>Sources of Sulfate</vt:lpstr>
      <vt:lpstr>What Does Sulfate Attack Look Like?</vt:lpstr>
      <vt:lpstr>Identifying Risk for Sulfate Attack</vt:lpstr>
      <vt:lpstr>Sulfate In Soils and Water</vt:lpstr>
      <vt:lpstr>Sulfate Exposure Class of Sea Water</vt:lpstr>
      <vt:lpstr>Composition of Portland Cement</vt:lpstr>
      <vt:lpstr>Blended Hydraulic Cement</vt:lpstr>
      <vt:lpstr>Blended Hydraulic Cement – Naming Practice</vt:lpstr>
      <vt:lpstr>Identifying Risk for Sulfate Attack</vt:lpstr>
      <vt:lpstr>Evaluating Cement and SCM’s – ASTM C1012</vt:lpstr>
      <vt:lpstr>Interpreting C1012 Results</vt:lpstr>
      <vt:lpstr>Managing The Risk of Sulfate Attack</vt:lpstr>
      <vt:lpstr>All SCMS Are Beneficial To Mitigate Sulfate Attack, Right?</vt:lpstr>
      <vt:lpstr>W/C Ratio and Sulfate Attack Resistance </vt:lpstr>
      <vt:lpstr>Delayed Ettringite Formation</vt:lpstr>
      <vt:lpstr>What Is Slag Cement?</vt:lpstr>
      <vt:lpstr>What Is Slag Cement?</vt:lpstr>
      <vt:lpstr>Slag Cement Reaction</vt:lpstr>
      <vt:lpstr>Reduced Permeability</vt:lpstr>
      <vt:lpstr>Effect of Slag Cement on Sulfate Resistance</vt:lpstr>
      <vt:lpstr>Slag Cement and Delayed Ettringite Formation</vt:lpstr>
      <vt:lpstr>ACI 233R-17  Guide to the Use of Slag Cement in Concrete and Mortar</vt:lpstr>
      <vt:lpstr>PowerPoint Presentation</vt:lpstr>
      <vt:lpstr>Toronto: Concrete Field Sulfate Exposure site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Drew G. Burns</dc:creator>
  <cp:lastModifiedBy>Keith Maddrey</cp:lastModifiedBy>
  <cp:revision>155</cp:revision>
  <dcterms:created xsi:type="dcterms:W3CDTF">2017-11-29T16:42:35Z</dcterms:created>
  <dcterms:modified xsi:type="dcterms:W3CDTF">2023-03-22T13:46:35Z</dcterms:modified>
</cp:coreProperties>
</file>