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2.xml" ContentType="application/vnd.openxmlformats-officedocument.customXmlProperties+xml"/>
  <Override PartName="/ppt/tags/tag1.xml" ContentType="application/vnd.openxmlformats-officedocument.presentationml.tags+xml"/>
  <Override PartName="/customXml/itemProps1.xml" ContentType="application/vnd.openxmlformats-officedocument.customXmlProperti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6" r:id="rId3"/>
    <p:sldMasterId id="2147483821" r:id="rId4"/>
  </p:sldMasterIdLst>
  <p:notesMasterIdLst>
    <p:notesMasterId r:id="rId40"/>
  </p:notesMasterIdLst>
  <p:handoutMasterIdLst>
    <p:handoutMasterId r:id="rId41"/>
  </p:handoutMasterIdLst>
  <p:sldIdLst>
    <p:sldId id="278" r:id="rId5"/>
    <p:sldId id="258" r:id="rId6"/>
    <p:sldId id="316" r:id="rId7"/>
    <p:sldId id="353" r:id="rId8"/>
    <p:sldId id="319" r:id="rId9"/>
    <p:sldId id="314" r:id="rId10"/>
    <p:sldId id="552" r:id="rId11"/>
    <p:sldId id="684" r:id="rId12"/>
    <p:sldId id="674" r:id="rId13"/>
    <p:sldId id="675" r:id="rId14"/>
    <p:sldId id="676" r:id="rId15"/>
    <p:sldId id="677" r:id="rId16"/>
    <p:sldId id="678" r:id="rId17"/>
    <p:sldId id="682" r:id="rId18"/>
    <p:sldId id="657" r:id="rId19"/>
    <p:sldId id="658" r:id="rId20"/>
    <p:sldId id="659" r:id="rId21"/>
    <p:sldId id="660" r:id="rId22"/>
    <p:sldId id="661" r:id="rId23"/>
    <p:sldId id="683" r:id="rId24"/>
    <p:sldId id="662" r:id="rId25"/>
    <p:sldId id="663" r:id="rId26"/>
    <p:sldId id="664" r:id="rId27"/>
    <p:sldId id="665" r:id="rId28"/>
    <p:sldId id="666" r:id="rId29"/>
    <p:sldId id="669" r:id="rId30"/>
    <p:sldId id="670" r:id="rId31"/>
    <p:sldId id="671" r:id="rId32"/>
    <p:sldId id="672" r:id="rId33"/>
    <p:sldId id="597" r:id="rId34"/>
    <p:sldId id="673" r:id="rId35"/>
    <p:sldId id="685" r:id="rId36"/>
    <p:sldId id="686" r:id="rId37"/>
    <p:sldId id="687" r:id="rId38"/>
    <p:sldId id="315" r:id="rId39"/>
  </p:sldIdLst>
  <p:sldSz cx="9144000" cy="6858000" type="screen4x3"/>
  <p:notesSz cx="7010400" cy="9236075"/>
  <p:custDataLst>
    <p:tags r:id="rId42"/>
  </p:custDataLst>
  <p:defaultTextStyle>
    <a:defPPr>
      <a:defRPr lang="en-US"/>
    </a:defPPr>
    <a:lvl1pPr algn="l" rtl="0" eaLnBrk="0" fontAlgn="base" hangingPunct="0">
      <a:spcBef>
        <a:spcPct val="0"/>
      </a:spcBef>
      <a:spcAft>
        <a:spcPct val="0"/>
      </a:spcAft>
      <a:defRPr sz="2800" kern="1200">
        <a:solidFill>
          <a:schemeClr val="tx1"/>
        </a:solidFill>
        <a:latin typeface="Arial Black" panose="020B0A04020102020204" pitchFamily="34" charset="0"/>
        <a:ea typeface="+mn-ea"/>
        <a:cs typeface="+mn-cs"/>
      </a:defRPr>
    </a:lvl1pPr>
    <a:lvl2pPr marL="457200" algn="l" rtl="0" eaLnBrk="0" fontAlgn="base" hangingPunct="0">
      <a:spcBef>
        <a:spcPct val="0"/>
      </a:spcBef>
      <a:spcAft>
        <a:spcPct val="0"/>
      </a:spcAft>
      <a:defRPr sz="2800" kern="1200">
        <a:solidFill>
          <a:schemeClr val="tx1"/>
        </a:solidFill>
        <a:latin typeface="Arial Black" panose="020B0A04020102020204" pitchFamily="34" charset="0"/>
        <a:ea typeface="+mn-ea"/>
        <a:cs typeface="+mn-cs"/>
      </a:defRPr>
    </a:lvl2pPr>
    <a:lvl3pPr marL="914400" algn="l" rtl="0" eaLnBrk="0" fontAlgn="base" hangingPunct="0">
      <a:spcBef>
        <a:spcPct val="0"/>
      </a:spcBef>
      <a:spcAft>
        <a:spcPct val="0"/>
      </a:spcAft>
      <a:defRPr sz="2800" kern="1200">
        <a:solidFill>
          <a:schemeClr val="tx1"/>
        </a:solidFill>
        <a:latin typeface="Arial Black" panose="020B0A04020102020204"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Arial Black" panose="020B0A04020102020204"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Arial Black" panose="020B0A04020102020204" pitchFamily="34" charset="0"/>
        <a:ea typeface="+mn-ea"/>
        <a:cs typeface="+mn-cs"/>
      </a:defRPr>
    </a:lvl5pPr>
    <a:lvl6pPr marL="2286000" algn="l" defTabSz="914400" rtl="0" eaLnBrk="1" latinLnBrk="0" hangingPunct="1">
      <a:defRPr sz="2800" kern="1200">
        <a:solidFill>
          <a:schemeClr val="tx1"/>
        </a:solidFill>
        <a:latin typeface="Arial Black" panose="020B0A04020102020204" pitchFamily="34" charset="0"/>
        <a:ea typeface="+mn-ea"/>
        <a:cs typeface="+mn-cs"/>
      </a:defRPr>
    </a:lvl6pPr>
    <a:lvl7pPr marL="2743200" algn="l" defTabSz="914400" rtl="0" eaLnBrk="1" latinLnBrk="0" hangingPunct="1">
      <a:defRPr sz="2800" kern="1200">
        <a:solidFill>
          <a:schemeClr val="tx1"/>
        </a:solidFill>
        <a:latin typeface="Arial Black" panose="020B0A04020102020204" pitchFamily="34" charset="0"/>
        <a:ea typeface="+mn-ea"/>
        <a:cs typeface="+mn-cs"/>
      </a:defRPr>
    </a:lvl7pPr>
    <a:lvl8pPr marL="3200400" algn="l" defTabSz="914400" rtl="0" eaLnBrk="1" latinLnBrk="0" hangingPunct="1">
      <a:defRPr sz="2800" kern="1200">
        <a:solidFill>
          <a:schemeClr val="tx1"/>
        </a:solidFill>
        <a:latin typeface="Arial Black" panose="020B0A04020102020204" pitchFamily="34" charset="0"/>
        <a:ea typeface="+mn-ea"/>
        <a:cs typeface="+mn-cs"/>
      </a:defRPr>
    </a:lvl8pPr>
    <a:lvl9pPr marL="3657600" algn="l" defTabSz="914400" rtl="0" eaLnBrk="1" latinLnBrk="0" hangingPunct="1">
      <a:defRPr sz="2800" kern="1200">
        <a:solidFill>
          <a:schemeClr val="tx1"/>
        </a:solidFill>
        <a:latin typeface="Arial Black" panose="020B0A040201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33CC33"/>
    <a:srgbClr val="FF0000"/>
    <a:srgbClr val="DDDDDD"/>
    <a:srgbClr val="99FF99"/>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341" autoAdjust="0"/>
    <p:restoredTop sz="98146" autoAdjust="0"/>
  </p:normalViewPr>
  <p:slideViewPr>
    <p:cSldViewPr snapToGrid="0">
      <p:cViewPr varScale="1">
        <p:scale>
          <a:sx n="43" d="100"/>
          <a:sy n="43" d="100"/>
        </p:scale>
        <p:origin x="66" y="14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840"/>
    </p:cViewPr>
  </p:sorter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openxmlformats.org/officeDocument/2006/relationships/customXml" Target="../customXml/item3.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F4F426DB-30B2-42E0-AEBB-84C867668E07}"/>
              </a:ext>
            </a:extLst>
          </p:cNvPr>
          <p:cNvSpPr>
            <a:spLocks noGrp="1" noChangeArrowheads="1"/>
          </p:cNvSpPr>
          <p:nvPr>
            <p:ph type="hdr" sz="quarter"/>
          </p:nvPr>
        </p:nvSpPr>
        <p:spPr bwMode="auto">
          <a:xfrm>
            <a:off x="0" y="0"/>
            <a:ext cx="30384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4" rIns="91427" bIns="45714" numCol="1" anchor="t" anchorCtr="0" compatLnSpc="1">
            <a:prstTxWarp prst="textNoShape">
              <a:avLst/>
            </a:prstTxWarp>
          </a:bodyPr>
          <a:lstStyle>
            <a:lvl1pPr eaLnBrk="1" hangingPunct="1">
              <a:spcBef>
                <a:spcPct val="0"/>
              </a:spcBef>
              <a:defRPr sz="1200">
                <a:latin typeface="Arial" charset="0"/>
              </a:defRPr>
            </a:lvl1pPr>
          </a:lstStyle>
          <a:p>
            <a:pPr>
              <a:defRPr/>
            </a:pPr>
            <a:endParaRPr lang="en-US"/>
          </a:p>
        </p:txBody>
      </p:sp>
      <p:sp>
        <p:nvSpPr>
          <p:cNvPr id="168963" name="Rectangle 3">
            <a:extLst>
              <a:ext uri="{FF2B5EF4-FFF2-40B4-BE49-F238E27FC236}">
                <a16:creationId xmlns:a16="http://schemas.microsoft.com/office/drawing/2014/main" id="{FFDD5E2F-649F-4606-855F-490C6CC07835}"/>
              </a:ext>
            </a:extLst>
          </p:cNvPr>
          <p:cNvSpPr>
            <a:spLocks noGrp="1" noChangeArrowheads="1"/>
          </p:cNvSpPr>
          <p:nvPr>
            <p:ph type="dt" sz="quarter" idx="1"/>
          </p:nvPr>
        </p:nvSpPr>
        <p:spPr bwMode="auto">
          <a:xfrm>
            <a:off x="3970338" y="0"/>
            <a:ext cx="30384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4" rIns="91427" bIns="45714" numCol="1" anchor="t" anchorCtr="0" compatLnSpc="1">
            <a:prstTxWarp prst="textNoShape">
              <a:avLst/>
            </a:prstTxWarp>
          </a:bodyPr>
          <a:lstStyle>
            <a:lvl1pPr algn="r" eaLnBrk="1" hangingPunct="1">
              <a:spcBef>
                <a:spcPct val="0"/>
              </a:spcBef>
              <a:defRPr sz="1200">
                <a:latin typeface="Arial" charset="0"/>
              </a:defRPr>
            </a:lvl1pPr>
          </a:lstStyle>
          <a:p>
            <a:pPr>
              <a:defRPr/>
            </a:pPr>
            <a:endParaRPr lang="en-US"/>
          </a:p>
        </p:txBody>
      </p:sp>
      <p:sp>
        <p:nvSpPr>
          <p:cNvPr id="168964" name="Rectangle 4">
            <a:extLst>
              <a:ext uri="{FF2B5EF4-FFF2-40B4-BE49-F238E27FC236}">
                <a16:creationId xmlns:a16="http://schemas.microsoft.com/office/drawing/2014/main" id="{FED14854-2D8A-44B6-96E4-9A952BA47E03}"/>
              </a:ext>
            </a:extLst>
          </p:cNvPr>
          <p:cNvSpPr>
            <a:spLocks noGrp="1" noChangeArrowheads="1"/>
          </p:cNvSpPr>
          <p:nvPr>
            <p:ph type="ftr" sz="quarter" idx="2"/>
          </p:nvPr>
        </p:nvSpPr>
        <p:spPr bwMode="auto">
          <a:xfrm>
            <a:off x="0" y="8772525"/>
            <a:ext cx="30384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4" rIns="91427" bIns="45714" numCol="1" anchor="b" anchorCtr="0" compatLnSpc="1">
            <a:prstTxWarp prst="textNoShape">
              <a:avLst/>
            </a:prstTxWarp>
          </a:bodyPr>
          <a:lstStyle>
            <a:lvl1pPr eaLnBrk="1" hangingPunct="1">
              <a:spcBef>
                <a:spcPct val="0"/>
              </a:spcBef>
              <a:defRPr sz="1200">
                <a:latin typeface="Arial" charset="0"/>
              </a:defRPr>
            </a:lvl1pPr>
          </a:lstStyle>
          <a:p>
            <a:pPr>
              <a:defRPr/>
            </a:pPr>
            <a:endParaRPr lang="en-US"/>
          </a:p>
        </p:txBody>
      </p:sp>
      <p:sp>
        <p:nvSpPr>
          <p:cNvPr id="168965" name="Rectangle 5">
            <a:extLst>
              <a:ext uri="{FF2B5EF4-FFF2-40B4-BE49-F238E27FC236}">
                <a16:creationId xmlns:a16="http://schemas.microsoft.com/office/drawing/2014/main" id="{BA1730DD-FD53-45E6-B09E-81EB3B255ACC}"/>
              </a:ext>
            </a:extLst>
          </p:cNvPr>
          <p:cNvSpPr>
            <a:spLocks noGrp="1" noChangeArrowheads="1"/>
          </p:cNvSpPr>
          <p:nvPr>
            <p:ph type="sldNum" sz="quarter" idx="3"/>
          </p:nvPr>
        </p:nvSpPr>
        <p:spPr bwMode="auto">
          <a:xfrm>
            <a:off x="3970338" y="8772525"/>
            <a:ext cx="30384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4" rIns="91427" bIns="45714" numCol="1" anchor="b" anchorCtr="0" compatLnSpc="1">
            <a:prstTxWarp prst="textNoShape">
              <a:avLst/>
            </a:prstTxWarp>
          </a:bodyPr>
          <a:lstStyle>
            <a:lvl1pPr algn="r" eaLnBrk="1" hangingPunct="1">
              <a:defRPr sz="1200">
                <a:latin typeface="Arial" panose="020B0604020202020204" pitchFamily="34" charset="0"/>
              </a:defRPr>
            </a:lvl1pPr>
          </a:lstStyle>
          <a:p>
            <a:fld id="{05A1ED6A-2552-4400-BA23-230B7C3B8FF4}"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38602FB4-804B-4EE3-847E-FE3A5665FA90}"/>
              </a:ext>
            </a:extLst>
          </p:cNvPr>
          <p:cNvSpPr>
            <a:spLocks noGrp="1" noChangeArrowheads="1"/>
          </p:cNvSpPr>
          <p:nvPr>
            <p:ph type="hdr" sz="quarter"/>
          </p:nvPr>
        </p:nvSpPr>
        <p:spPr bwMode="auto">
          <a:xfrm>
            <a:off x="0" y="0"/>
            <a:ext cx="30384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4" rIns="91427" bIns="45714" numCol="1" anchor="t" anchorCtr="0" compatLnSpc="1">
            <a:prstTxWarp prst="textNoShape">
              <a:avLst/>
            </a:prstTxWarp>
          </a:bodyPr>
          <a:lstStyle>
            <a:lvl1pPr eaLnBrk="1" hangingPunct="1">
              <a:spcBef>
                <a:spcPct val="0"/>
              </a:spcBef>
              <a:defRPr sz="1200">
                <a:latin typeface="Arial" charset="0"/>
              </a:defRPr>
            </a:lvl1pPr>
          </a:lstStyle>
          <a:p>
            <a:pPr>
              <a:defRPr/>
            </a:pPr>
            <a:endParaRPr lang="en-US"/>
          </a:p>
        </p:txBody>
      </p:sp>
      <p:sp>
        <p:nvSpPr>
          <p:cNvPr id="159747" name="Rectangle 3">
            <a:extLst>
              <a:ext uri="{FF2B5EF4-FFF2-40B4-BE49-F238E27FC236}">
                <a16:creationId xmlns:a16="http://schemas.microsoft.com/office/drawing/2014/main" id="{90526C4E-BB0F-4705-9B36-DAAA9CFFD131}"/>
              </a:ext>
            </a:extLst>
          </p:cNvPr>
          <p:cNvSpPr>
            <a:spLocks noGrp="1" noChangeArrowheads="1"/>
          </p:cNvSpPr>
          <p:nvPr>
            <p:ph type="dt" idx="1"/>
          </p:nvPr>
        </p:nvSpPr>
        <p:spPr bwMode="auto">
          <a:xfrm>
            <a:off x="3970338" y="0"/>
            <a:ext cx="30384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4" rIns="91427" bIns="45714" numCol="1" anchor="t" anchorCtr="0" compatLnSpc="1">
            <a:prstTxWarp prst="textNoShape">
              <a:avLst/>
            </a:prstTxWarp>
          </a:bodyPr>
          <a:lstStyle>
            <a:lvl1pPr algn="r" eaLnBrk="1" hangingPunct="1">
              <a:spcBef>
                <a:spcPct val="0"/>
              </a:spcBef>
              <a:defRPr sz="1200">
                <a:latin typeface="Arial" charset="0"/>
              </a:defRPr>
            </a:lvl1pPr>
          </a:lstStyle>
          <a:p>
            <a:pPr>
              <a:defRPr/>
            </a:pPr>
            <a:endParaRPr lang="en-US"/>
          </a:p>
        </p:txBody>
      </p:sp>
      <p:sp>
        <p:nvSpPr>
          <p:cNvPr id="3076" name="Rectangle 4">
            <a:extLst>
              <a:ext uri="{FF2B5EF4-FFF2-40B4-BE49-F238E27FC236}">
                <a16:creationId xmlns:a16="http://schemas.microsoft.com/office/drawing/2014/main" id="{9CB7FF3F-1881-4A05-B596-2035B9A999D4}"/>
              </a:ext>
            </a:extLst>
          </p:cNvPr>
          <p:cNvSpPr>
            <a:spLocks noGrp="1" noRot="1" noChangeAspect="1" noChangeArrowheads="1" noTextEdit="1"/>
          </p:cNvSpPr>
          <p:nvPr>
            <p:ph type="sldImg" idx="2"/>
          </p:nvPr>
        </p:nvSpPr>
        <p:spPr bwMode="auto">
          <a:xfrm>
            <a:off x="1196975" y="692150"/>
            <a:ext cx="4616450" cy="34639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9749" name="Rectangle 5">
            <a:extLst>
              <a:ext uri="{FF2B5EF4-FFF2-40B4-BE49-F238E27FC236}">
                <a16:creationId xmlns:a16="http://schemas.microsoft.com/office/drawing/2014/main" id="{1348DAC6-65AD-44EB-B38F-0D1D6716B34B}"/>
              </a:ext>
            </a:extLst>
          </p:cNvPr>
          <p:cNvSpPr>
            <a:spLocks noGrp="1" noChangeArrowheads="1"/>
          </p:cNvSpPr>
          <p:nvPr>
            <p:ph type="body" sz="quarter" idx="3"/>
          </p:nvPr>
        </p:nvSpPr>
        <p:spPr bwMode="auto">
          <a:xfrm>
            <a:off x="701675" y="4387850"/>
            <a:ext cx="5607050"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4" rIns="91427" bIns="4571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9750" name="Rectangle 6">
            <a:extLst>
              <a:ext uri="{FF2B5EF4-FFF2-40B4-BE49-F238E27FC236}">
                <a16:creationId xmlns:a16="http://schemas.microsoft.com/office/drawing/2014/main" id="{B903364C-5B25-4D2A-BF11-BDAE955469B4}"/>
              </a:ext>
            </a:extLst>
          </p:cNvPr>
          <p:cNvSpPr>
            <a:spLocks noGrp="1" noChangeArrowheads="1"/>
          </p:cNvSpPr>
          <p:nvPr>
            <p:ph type="ftr" sz="quarter" idx="4"/>
          </p:nvPr>
        </p:nvSpPr>
        <p:spPr bwMode="auto">
          <a:xfrm>
            <a:off x="0" y="8772525"/>
            <a:ext cx="30384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4" rIns="91427" bIns="45714" numCol="1" anchor="b" anchorCtr="0" compatLnSpc="1">
            <a:prstTxWarp prst="textNoShape">
              <a:avLst/>
            </a:prstTxWarp>
          </a:bodyPr>
          <a:lstStyle>
            <a:lvl1pPr eaLnBrk="1" hangingPunct="1">
              <a:spcBef>
                <a:spcPct val="0"/>
              </a:spcBef>
              <a:defRPr sz="1200">
                <a:latin typeface="Arial" charset="0"/>
              </a:defRPr>
            </a:lvl1pPr>
          </a:lstStyle>
          <a:p>
            <a:pPr>
              <a:defRPr/>
            </a:pPr>
            <a:endParaRPr lang="en-US"/>
          </a:p>
        </p:txBody>
      </p:sp>
      <p:sp>
        <p:nvSpPr>
          <p:cNvPr id="159751" name="Rectangle 7">
            <a:extLst>
              <a:ext uri="{FF2B5EF4-FFF2-40B4-BE49-F238E27FC236}">
                <a16:creationId xmlns:a16="http://schemas.microsoft.com/office/drawing/2014/main" id="{530C7414-D846-44A4-9ABE-559328A68C18}"/>
              </a:ext>
            </a:extLst>
          </p:cNvPr>
          <p:cNvSpPr>
            <a:spLocks noGrp="1" noChangeArrowheads="1"/>
          </p:cNvSpPr>
          <p:nvPr>
            <p:ph type="sldNum" sz="quarter" idx="5"/>
          </p:nvPr>
        </p:nvSpPr>
        <p:spPr bwMode="auto">
          <a:xfrm>
            <a:off x="3970338" y="8772525"/>
            <a:ext cx="30384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4" rIns="91427" bIns="45714" numCol="1" anchor="b" anchorCtr="0" compatLnSpc="1">
            <a:prstTxWarp prst="textNoShape">
              <a:avLst/>
            </a:prstTxWarp>
          </a:bodyPr>
          <a:lstStyle>
            <a:lvl1pPr algn="r" eaLnBrk="1" hangingPunct="1">
              <a:defRPr sz="1200">
                <a:latin typeface="Arial" panose="020B0604020202020204" pitchFamily="34" charset="0"/>
              </a:defRPr>
            </a:lvl1pPr>
          </a:lstStyle>
          <a:p>
            <a:fld id="{6B1F89EE-661E-4CCA-A709-0B477277763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0E2B80-4E2B-4E84-8558-312B5BDB7B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678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95CF345A-10AD-434A-84AC-79471B01BD8C}"/>
              </a:ext>
            </a:extLst>
          </p:cNvPr>
          <p:cNvSpPr>
            <a:spLocks noGrp="1" noRot="1" noChangeAspect="1" noChangeArrowheads="1" noTextEdit="1"/>
          </p:cNvSpPr>
          <p:nvPr>
            <p:ph type="sldImg"/>
          </p:nvPr>
        </p:nvSpPr>
        <p:spPr>
          <a:xfrm>
            <a:off x="1200150" y="693738"/>
            <a:ext cx="4614863" cy="3460750"/>
          </a:xfrm>
          <a:ln/>
        </p:spPr>
      </p:sp>
      <p:sp>
        <p:nvSpPr>
          <p:cNvPr id="16387" name="Rectangle 3">
            <a:extLst>
              <a:ext uri="{FF2B5EF4-FFF2-40B4-BE49-F238E27FC236}">
                <a16:creationId xmlns:a16="http://schemas.microsoft.com/office/drawing/2014/main" id="{C9BB5BBD-ED27-4B1E-B0C4-7D91C0C83594}"/>
              </a:ext>
            </a:extLst>
          </p:cNvPr>
          <p:cNvSpPr>
            <a:spLocks noGrp="1" noChangeArrowheads="1"/>
          </p:cNvSpPr>
          <p:nvPr>
            <p:ph type="body" idx="1"/>
          </p:nvPr>
        </p:nvSpPr>
        <p:spPr>
          <a:xfrm>
            <a:off x="935038" y="4387850"/>
            <a:ext cx="5140325" cy="4154488"/>
          </a:xfrm>
          <a:noFill/>
        </p:spPr>
        <p:txBody>
          <a:bodyPr/>
          <a:lstStyle/>
          <a:p>
            <a:pPr>
              <a:buFontTx/>
              <a:buChar char="•"/>
            </a:pPr>
            <a:r>
              <a:rPr lang="en-US" altLang="en-US">
                <a:latin typeface="Arial" panose="020B0604020202020204" pitchFamily="34" charset="0"/>
              </a:rPr>
              <a:t>Slag cement, the finished product, is a light powder, normally ground finer than portland cement.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0E2B80-4E2B-4E84-8558-312B5BDB7B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618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0E2B80-4E2B-4E84-8558-312B5BDB7B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01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0E2B80-4E2B-4E84-8558-312B5BDB7B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125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0E2B80-4E2B-4E84-8558-312B5BDB7B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142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B4687670-D362-47F1-AB4C-102712EF19FB}"/>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5092269-0710-440C-94E7-B8F5666C35D9}" type="slidenum">
              <a:rPr lang="en-US" altLang="en-US">
                <a:solidFill>
                  <a:srgbClr val="000000"/>
                </a:solidFill>
              </a:rPr>
              <a:pPr>
                <a:spcBef>
                  <a:spcPct val="0"/>
                </a:spcBef>
              </a:pPr>
              <a:t>7</a:t>
            </a:fld>
            <a:endParaRPr lang="en-US" altLang="en-US">
              <a:solidFill>
                <a:srgbClr val="000000"/>
              </a:solidFill>
            </a:endParaRPr>
          </a:p>
        </p:txBody>
      </p:sp>
      <p:sp>
        <p:nvSpPr>
          <p:cNvPr id="6147" name="Rectangle 7">
            <a:extLst>
              <a:ext uri="{FF2B5EF4-FFF2-40B4-BE49-F238E27FC236}">
                <a16:creationId xmlns:a16="http://schemas.microsoft.com/office/drawing/2014/main" id="{71371987-3AB3-4B88-91FD-75EDA7C7B250}"/>
              </a:ext>
            </a:extLst>
          </p:cNvPr>
          <p:cNvSpPr txBox="1">
            <a:spLocks noGrp="1" noChangeArrowheads="1"/>
          </p:cNvSpPr>
          <p:nvPr/>
        </p:nvSpPr>
        <p:spPr bwMode="auto">
          <a:xfrm>
            <a:off x="3970338" y="8772525"/>
            <a:ext cx="30384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5" tIns="45707" rIns="91415" bIns="45707"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CCF16890-F86B-4062-AA06-CEA293500616}" type="slidenum">
              <a:rPr lang="en-US" altLang="en-US">
                <a:solidFill>
                  <a:srgbClr val="000000"/>
                </a:solidFill>
              </a:rPr>
              <a:pPr algn="r" eaLnBrk="1" hangingPunct="1">
                <a:spcBef>
                  <a:spcPct val="0"/>
                </a:spcBef>
              </a:pPr>
              <a:t>7</a:t>
            </a:fld>
            <a:endParaRPr lang="en-US" altLang="en-US">
              <a:solidFill>
                <a:srgbClr val="000000"/>
              </a:solidFill>
            </a:endParaRPr>
          </a:p>
        </p:txBody>
      </p:sp>
      <p:sp>
        <p:nvSpPr>
          <p:cNvPr id="6148" name="Rectangle 2">
            <a:extLst>
              <a:ext uri="{FF2B5EF4-FFF2-40B4-BE49-F238E27FC236}">
                <a16:creationId xmlns:a16="http://schemas.microsoft.com/office/drawing/2014/main" id="{7D3A78A3-0549-4CCF-AA91-059CBCF34F65}"/>
              </a:ext>
            </a:extLst>
          </p:cNvPr>
          <p:cNvSpPr>
            <a:spLocks noGrp="1" noRot="1" noChangeAspect="1" noChangeArrowheads="1" noTextEdit="1"/>
          </p:cNvSpPr>
          <p:nvPr>
            <p:ph type="sldImg"/>
          </p:nvPr>
        </p:nvSpPr>
        <p:spPr>
          <a:ln/>
        </p:spPr>
      </p:sp>
      <p:sp>
        <p:nvSpPr>
          <p:cNvPr id="6149" name="Rectangle 3">
            <a:extLst>
              <a:ext uri="{FF2B5EF4-FFF2-40B4-BE49-F238E27FC236}">
                <a16:creationId xmlns:a16="http://schemas.microsoft.com/office/drawing/2014/main" id="{94F24B25-0AA6-4F7F-BCA9-3AF107BE4B25}"/>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33AA22D-96A5-4DBC-ADA9-9C1878A7B82C}"/>
              </a:ext>
            </a:extLst>
          </p:cNvPr>
          <p:cNvSpPr>
            <a:spLocks noGrp="1" noRot="1" noChangeAspect="1" noChangeArrowheads="1" noTextEdit="1"/>
          </p:cNvSpPr>
          <p:nvPr>
            <p:ph type="sldImg"/>
          </p:nvPr>
        </p:nvSpPr>
        <p:spPr>
          <a:xfrm>
            <a:off x="1198563" y="693738"/>
            <a:ext cx="4614862" cy="3460750"/>
          </a:xfrm>
          <a:ln/>
        </p:spPr>
      </p:sp>
      <p:sp>
        <p:nvSpPr>
          <p:cNvPr id="10243" name="Rectangle 3">
            <a:extLst>
              <a:ext uri="{FF2B5EF4-FFF2-40B4-BE49-F238E27FC236}">
                <a16:creationId xmlns:a16="http://schemas.microsoft.com/office/drawing/2014/main" id="{1B3781A3-3469-40B6-9CBB-CCD3C947E2DC}"/>
              </a:ext>
            </a:extLst>
          </p:cNvPr>
          <p:cNvSpPr>
            <a:spLocks noGrp="1" noChangeArrowheads="1"/>
          </p:cNvSpPr>
          <p:nvPr>
            <p:ph type="body" idx="1"/>
          </p:nvPr>
        </p:nvSpPr>
        <p:spPr>
          <a:xfrm>
            <a:off x="936625" y="4384675"/>
            <a:ext cx="5137150" cy="4157663"/>
          </a:xfrm>
          <a:noFill/>
        </p:spPr>
        <p:txBody>
          <a:bodyPr/>
          <a:lstStyle/>
          <a:p>
            <a:pPr>
              <a:buFontTx/>
              <a:buChar char="•"/>
            </a:pPr>
            <a:r>
              <a:rPr lang="en-US" altLang="en-US">
                <a:latin typeface="Arial" panose="020B0604020202020204" pitchFamily="34" charset="0"/>
              </a:rPr>
              <a:t>The slag is initially diverted into a pit because it may have a small amount of iron in it.  This slag is air cooled and becomes aggregate, usually used as a base material for roadways.</a:t>
            </a:r>
          </a:p>
          <a:p>
            <a:pPr>
              <a:buFontTx/>
              <a:buChar char="•"/>
            </a:pPr>
            <a:r>
              <a:rPr lang="en-US" altLang="en-US">
                <a:latin typeface="Arial" panose="020B0604020202020204" pitchFamily="34" charset="0"/>
              </a:rPr>
              <a:t>(If slag contaminated with iron is granulated, hydrogen gas is produced and may cause an explosion.  That is why the slag is initially diverted.)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7D393473-5749-4640-AD8F-C601FA487925}"/>
              </a:ext>
            </a:extLst>
          </p:cNvPr>
          <p:cNvSpPr>
            <a:spLocks noGrp="1" noRot="1" noChangeAspect="1" noChangeArrowheads="1" noTextEdit="1"/>
          </p:cNvSpPr>
          <p:nvPr>
            <p:ph type="sldImg"/>
          </p:nvPr>
        </p:nvSpPr>
        <p:spPr>
          <a:xfrm>
            <a:off x="1198563" y="693738"/>
            <a:ext cx="4614862" cy="3460750"/>
          </a:xfrm>
          <a:ln/>
        </p:spPr>
      </p:sp>
      <p:sp>
        <p:nvSpPr>
          <p:cNvPr id="12291" name="Rectangle 3">
            <a:extLst>
              <a:ext uri="{FF2B5EF4-FFF2-40B4-BE49-F238E27FC236}">
                <a16:creationId xmlns:a16="http://schemas.microsoft.com/office/drawing/2014/main" id="{1CC954C5-B00F-4305-A6C7-80F924796A5E}"/>
              </a:ext>
            </a:extLst>
          </p:cNvPr>
          <p:cNvSpPr>
            <a:spLocks noGrp="1" noChangeArrowheads="1"/>
          </p:cNvSpPr>
          <p:nvPr>
            <p:ph type="body" idx="1"/>
          </p:nvPr>
        </p:nvSpPr>
        <p:spPr>
          <a:xfrm>
            <a:off x="936625" y="4384675"/>
            <a:ext cx="5137150" cy="4157663"/>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lIns="89378" tIns="44689" rIns="89378" bIns="44689"/>
          <a:lstStyle/>
          <a:p>
            <a:r>
              <a:rPr lang="en-US" altLang="en-US">
                <a:latin typeface="Arial" panose="020B0604020202020204" pitchFamily="34" charset="0"/>
              </a:rPr>
              <a:t>Molten slag that becomes slag cement is sent to a granulator.  </a:t>
            </a:r>
          </a:p>
          <a:p>
            <a:pPr>
              <a:buFontTx/>
              <a:buChar char="•"/>
            </a:pPr>
            <a:r>
              <a:rPr lang="en-US" altLang="en-US">
                <a:latin typeface="Arial" panose="020B0604020202020204" pitchFamily="34" charset="0"/>
              </a:rPr>
              <a:t>The slag at this point is about 2,500 degrees F.  </a:t>
            </a:r>
          </a:p>
          <a:p>
            <a:pPr>
              <a:buFontTx/>
              <a:buChar char="•"/>
            </a:pPr>
            <a:r>
              <a:rPr lang="en-US" altLang="en-US">
                <a:latin typeface="Arial" panose="020B0604020202020204" pitchFamily="34" charset="0"/>
              </a:rPr>
              <a:t>The granulator quenches the slag with large amounts of water—at about a 100 to 1 ratio of water to slag or about 50 tons of water a minute—reducing the temperature to 170 degrees in less than 1 second.</a:t>
            </a:r>
          </a:p>
          <a:p>
            <a:pPr>
              <a:buFontTx/>
              <a:buChar char="•"/>
            </a:pPr>
            <a:r>
              <a:rPr lang="en-US" altLang="en-US">
                <a:latin typeface="Arial" panose="020B0604020202020204" pitchFamily="34" charset="0"/>
              </a:rPr>
              <a:t>The rapid cooing “freezes” the slag in a glassy state because the slag is not able to form crystals as it does during the slow air-drying process.  </a:t>
            </a:r>
          </a:p>
          <a:p>
            <a:pPr>
              <a:buFontTx/>
              <a:buChar char="•"/>
            </a:pPr>
            <a:r>
              <a:rPr lang="en-US" altLang="en-US">
                <a:latin typeface="Arial" panose="020B0604020202020204" pitchFamily="34" charset="0"/>
              </a:rPr>
              <a:t>The glassy, non-crystalline nature of the slag is what imparts its cementitious properties once it is ground to a fine powder.</a:t>
            </a:r>
          </a:p>
          <a:p>
            <a:pPr>
              <a:buFontTx/>
              <a:buChar char="•"/>
            </a:pPr>
            <a:r>
              <a:rPr lang="en-US" altLang="en-US">
                <a:latin typeface="Arial" panose="020B0604020202020204" pitchFamily="34" charset="0"/>
              </a:rPr>
              <a:t>However, before it is ground, the solid slag emerging from the granulator is called “granules,” and is the texture and color of a coarse sand.</a:t>
            </a:r>
          </a:p>
          <a:p>
            <a:endParaRPr lang="en-US" altLang="en-US">
              <a:latin typeface="Arial" panose="020B0604020202020204" pitchFamily="34" charset="0"/>
            </a:endParaRPr>
          </a:p>
          <a:p>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7B65DAB-5367-4CA3-8578-17FE823BE25C}"/>
              </a:ext>
            </a:extLst>
          </p:cNvPr>
          <p:cNvSpPr>
            <a:spLocks noGrp="1" noRot="1" noChangeAspect="1" noChangeArrowheads="1" noTextEdit="1"/>
          </p:cNvSpPr>
          <p:nvPr>
            <p:ph type="sldImg"/>
          </p:nvPr>
        </p:nvSpPr>
        <p:spPr>
          <a:xfrm>
            <a:off x="1198563" y="693738"/>
            <a:ext cx="4614862" cy="3460750"/>
          </a:xfrm>
          <a:ln/>
        </p:spPr>
      </p:sp>
      <p:sp>
        <p:nvSpPr>
          <p:cNvPr id="14339" name="Rectangle 3">
            <a:extLst>
              <a:ext uri="{FF2B5EF4-FFF2-40B4-BE49-F238E27FC236}">
                <a16:creationId xmlns:a16="http://schemas.microsoft.com/office/drawing/2014/main" id="{1CD3A3CD-9A5B-43AE-8CD5-920C9AD4502F}"/>
              </a:ext>
            </a:extLst>
          </p:cNvPr>
          <p:cNvSpPr>
            <a:spLocks noGrp="1" noChangeArrowheads="1"/>
          </p:cNvSpPr>
          <p:nvPr>
            <p:ph type="body" idx="1"/>
          </p:nvPr>
        </p:nvSpPr>
        <p:spPr>
          <a:xfrm>
            <a:off x="935038" y="4386263"/>
            <a:ext cx="5140325" cy="4156075"/>
          </a:xfrm>
          <a:noFill/>
        </p:spPr>
        <p:txBody>
          <a:bodyPr/>
          <a:lstStyle/>
          <a:p>
            <a:pPr>
              <a:buFontTx/>
              <a:buChar char="•"/>
            </a:pPr>
            <a:r>
              <a:rPr lang="en-US" altLang="en-US">
                <a:latin typeface="Arial" panose="020B0604020202020204" pitchFamily="34" charset="0"/>
              </a:rPr>
              <a:t>These are slag granules taken from the stockpile.  </a:t>
            </a:r>
          </a:p>
          <a:p>
            <a:pPr>
              <a:buFontTx/>
              <a:buChar char="•"/>
            </a:pPr>
            <a:r>
              <a:rPr lang="en-US" altLang="en-US">
                <a:latin typeface="Arial" panose="020B0604020202020204" pitchFamily="34" charset="0"/>
              </a:rPr>
              <a:t>They look like coarse sand, but are actually glassy particles.</a:t>
            </a:r>
          </a:p>
          <a:p>
            <a:pPr>
              <a:buFontTx/>
              <a:buChar char="•"/>
            </a:pPr>
            <a:r>
              <a:rPr lang="en-US" altLang="en-US">
                <a:latin typeface="Arial" panose="020B0604020202020204" pitchFamily="34" charset="0"/>
              </a:rPr>
              <a:t>Granules are analogous to cement clinker after the clinker leaves the kiln, but prior to grinding.  Slag granules do not weather like cement clinker.  Slag granules can be exposed to moisture for years without seriously affecting strength. </a:t>
            </a:r>
          </a:p>
          <a:p>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a:extLst>
              <a:ext uri="{FF2B5EF4-FFF2-40B4-BE49-F238E27FC236}">
                <a16:creationId xmlns:a16="http://schemas.microsoft.com/office/drawing/2014/main" id="{31D58039-FDDC-4F94-A955-9E74C57D4633}"/>
              </a:ext>
            </a:extLst>
          </p:cNvPr>
          <p:cNvSpPr>
            <a:spLocks noGrp="1" noChangeArrowheads="1"/>
          </p:cNvSpPr>
          <p:nvPr>
            <p:ph type="sldNum" sz="quarter" idx="10"/>
          </p:nvPr>
        </p:nvSpPr>
        <p:spPr>
          <a:ln/>
        </p:spPr>
        <p:txBody>
          <a:bodyPr/>
          <a:lstStyle>
            <a:lvl1pPr>
              <a:defRPr/>
            </a:lvl1pPr>
          </a:lstStyle>
          <a:p>
            <a:fld id="{7402E421-4C0C-4FCB-8710-70C7940B90C4}" type="slidenum">
              <a:rPr lang="en-US" altLang="en-US"/>
              <a:pPr/>
              <a:t>‹#›</a:t>
            </a:fld>
            <a:endParaRPr lang="en-US" altLang="en-US"/>
          </a:p>
        </p:txBody>
      </p:sp>
    </p:spTree>
    <p:extLst>
      <p:ext uri="{BB962C8B-B14F-4D97-AF65-F5344CB8AC3E}">
        <p14:creationId xmlns:p14="http://schemas.microsoft.com/office/powerpoint/2010/main" val="1614407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3A5BE440-5DBE-4A5F-8453-643E199A33CD}"/>
              </a:ext>
            </a:extLst>
          </p:cNvPr>
          <p:cNvSpPr>
            <a:spLocks noGrp="1" noChangeArrowheads="1"/>
          </p:cNvSpPr>
          <p:nvPr>
            <p:ph type="sldNum" sz="quarter" idx="10"/>
          </p:nvPr>
        </p:nvSpPr>
        <p:spPr>
          <a:ln/>
        </p:spPr>
        <p:txBody>
          <a:bodyPr/>
          <a:lstStyle>
            <a:lvl1pPr>
              <a:defRPr/>
            </a:lvl1pPr>
          </a:lstStyle>
          <a:p>
            <a:fld id="{6187C0A7-21E5-4CD9-928A-17E9BC3282BD}" type="slidenum">
              <a:rPr lang="en-US" altLang="en-US"/>
              <a:pPr/>
              <a:t>‹#›</a:t>
            </a:fld>
            <a:endParaRPr lang="en-US" altLang="en-US"/>
          </a:p>
        </p:txBody>
      </p:sp>
    </p:spTree>
    <p:extLst>
      <p:ext uri="{BB962C8B-B14F-4D97-AF65-F5344CB8AC3E}">
        <p14:creationId xmlns:p14="http://schemas.microsoft.com/office/powerpoint/2010/main" val="1885610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C79EB214-44A9-4C96-8202-E4192203789C}"/>
              </a:ext>
            </a:extLst>
          </p:cNvPr>
          <p:cNvSpPr>
            <a:spLocks noGrp="1" noChangeArrowheads="1"/>
          </p:cNvSpPr>
          <p:nvPr>
            <p:ph type="sldNum" sz="quarter" idx="10"/>
          </p:nvPr>
        </p:nvSpPr>
        <p:spPr>
          <a:ln/>
        </p:spPr>
        <p:txBody>
          <a:bodyPr/>
          <a:lstStyle>
            <a:lvl1pPr>
              <a:defRPr/>
            </a:lvl1pPr>
          </a:lstStyle>
          <a:p>
            <a:fld id="{C891C46C-9DBA-4199-AEEA-3CFC1C8E6E99}" type="slidenum">
              <a:rPr lang="en-US" altLang="en-US"/>
              <a:pPr/>
              <a:t>‹#›</a:t>
            </a:fld>
            <a:endParaRPr lang="en-US" altLang="en-US"/>
          </a:p>
        </p:txBody>
      </p:sp>
    </p:spTree>
    <p:extLst>
      <p:ext uri="{BB962C8B-B14F-4D97-AF65-F5344CB8AC3E}">
        <p14:creationId xmlns:p14="http://schemas.microsoft.com/office/powerpoint/2010/main" val="608390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6499282B-1707-4DE8-B7C8-DDD60CF6D43F}"/>
              </a:ext>
            </a:extLst>
          </p:cNvPr>
          <p:cNvSpPr>
            <a:spLocks noGrp="1" noChangeArrowheads="1"/>
          </p:cNvSpPr>
          <p:nvPr>
            <p:ph type="sldNum" sz="quarter" idx="10"/>
          </p:nvPr>
        </p:nvSpPr>
        <p:spPr>
          <a:ln/>
        </p:spPr>
        <p:txBody>
          <a:bodyPr/>
          <a:lstStyle>
            <a:lvl1pPr>
              <a:defRPr/>
            </a:lvl1pPr>
          </a:lstStyle>
          <a:p>
            <a:fld id="{32ACB2BA-1A0E-4C0A-B03B-03262B77DF4D}" type="slidenum">
              <a:rPr lang="en-US" altLang="en-US"/>
              <a:pPr/>
              <a:t>‹#›</a:t>
            </a:fld>
            <a:endParaRPr lang="en-US" altLang="en-US"/>
          </a:p>
        </p:txBody>
      </p:sp>
    </p:spTree>
    <p:extLst>
      <p:ext uri="{BB962C8B-B14F-4D97-AF65-F5344CB8AC3E}">
        <p14:creationId xmlns:p14="http://schemas.microsoft.com/office/powerpoint/2010/main" val="1083042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685800"/>
          </a:xfrm>
        </p:spPr>
        <p:txBody>
          <a:bodyPr/>
          <a:lstStyle/>
          <a:p>
            <a:r>
              <a:rPr lang="en-US"/>
              <a:t>Click to edit Master title style</a:t>
            </a:r>
          </a:p>
        </p:txBody>
      </p:sp>
      <p:sp>
        <p:nvSpPr>
          <p:cNvPr id="3" name="Table Placeholder 2"/>
          <p:cNvSpPr>
            <a:spLocks noGrp="1"/>
          </p:cNvSpPr>
          <p:nvPr>
            <p:ph type="tbl" idx="1"/>
          </p:nvPr>
        </p:nvSpPr>
        <p:spPr>
          <a:xfrm>
            <a:off x="381000" y="1828800"/>
            <a:ext cx="8229600" cy="4267200"/>
          </a:xfrm>
        </p:spPr>
        <p:txBody>
          <a:bodyPr/>
          <a:lstStyle/>
          <a:p>
            <a:pPr lvl="0"/>
            <a:endParaRPr lang="en-US" noProof="0" dirty="0"/>
          </a:p>
        </p:txBody>
      </p:sp>
      <p:sp>
        <p:nvSpPr>
          <p:cNvPr id="4" name="Rectangle 9">
            <a:extLst>
              <a:ext uri="{FF2B5EF4-FFF2-40B4-BE49-F238E27FC236}">
                <a16:creationId xmlns:a16="http://schemas.microsoft.com/office/drawing/2014/main" id="{74F01A8D-53EE-4A2F-B328-428DD7DF7FB9}"/>
              </a:ext>
            </a:extLst>
          </p:cNvPr>
          <p:cNvSpPr>
            <a:spLocks noGrp="1" noChangeArrowheads="1"/>
          </p:cNvSpPr>
          <p:nvPr>
            <p:ph type="sldNum" sz="quarter" idx="10"/>
          </p:nvPr>
        </p:nvSpPr>
        <p:spPr>
          <a:ln/>
        </p:spPr>
        <p:txBody>
          <a:bodyPr/>
          <a:lstStyle>
            <a:lvl1pPr>
              <a:defRPr/>
            </a:lvl1pPr>
          </a:lstStyle>
          <a:p>
            <a:fld id="{134C696F-4C2E-46D4-A7E9-B43C208DA26A}" type="slidenum">
              <a:rPr lang="en-US" altLang="en-US"/>
              <a:pPr/>
              <a:t>‹#›</a:t>
            </a:fld>
            <a:endParaRPr lang="en-US" altLang="en-US"/>
          </a:p>
        </p:txBody>
      </p:sp>
    </p:spTree>
    <p:extLst>
      <p:ext uri="{BB962C8B-B14F-4D97-AF65-F5344CB8AC3E}">
        <p14:creationId xmlns:p14="http://schemas.microsoft.com/office/powerpoint/2010/main" val="1661395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6695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C5893E62-1DB9-4F8E-9D65-0B1EE4A53E88}"/>
              </a:ext>
            </a:extLst>
          </p:cNvPr>
          <p:cNvPicPr>
            <a:picLocks noChangeAspect="1"/>
          </p:cNvPicPr>
          <p:nvPr userDrawn="1"/>
        </p:nvPicPr>
        <p:blipFill>
          <a:blip r:embed="rId2"/>
          <a:stretch>
            <a:fillRect/>
          </a:stretch>
        </p:blipFill>
        <p:spPr>
          <a:xfrm>
            <a:off x="0" y="6283266"/>
            <a:ext cx="9144000" cy="762000"/>
          </a:xfrm>
          <a:prstGeom prst="rect">
            <a:avLst/>
          </a:prstGeom>
        </p:spPr>
      </p:pic>
      <p:sp>
        <p:nvSpPr>
          <p:cNvPr id="27" name="Rectangle 26">
            <a:extLst>
              <a:ext uri="{FF2B5EF4-FFF2-40B4-BE49-F238E27FC236}">
                <a16:creationId xmlns:a16="http://schemas.microsoft.com/office/drawing/2014/main" id="{61760B02-260D-4926-9642-B6A6E19F5FE5}"/>
              </a:ext>
            </a:extLst>
          </p:cNvPr>
          <p:cNvSpPr/>
          <p:nvPr userDrawn="1"/>
        </p:nvSpPr>
        <p:spPr>
          <a:xfrm>
            <a:off x="0" y="-9683"/>
            <a:ext cx="9144000" cy="761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85800" y="1122363"/>
            <a:ext cx="7772400" cy="2387600"/>
          </a:xfrm>
        </p:spPr>
        <p:txBody>
          <a:bodyPr anchor="b"/>
          <a:lstStyle>
            <a:lvl1pPr algn="ctr">
              <a:defRPr sz="6000"/>
            </a:lvl1pPr>
          </a:lstStyle>
          <a:p>
            <a:r>
              <a:rPr lang="en-US" dirty="0"/>
              <a:t>Master title style – Calibri Heading</a:t>
            </a:r>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style – Calibri body</a:t>
            </a:r>
          </a:p>
        </p:txBody>
      </p:sp>
      <p:cxnSp>
        <p:nvCxnSpPr>
          <p:cNvPr id="15" name="Straight Connector 14">
            <a:extLst>
              <a:ext uri="{FF2B5EF4-FFF2-40B4-BE49-F238E27FC236}">
                <a16:creationId xmlns:a16="http://schemas.microsoft.com/office/drawing/2014/main" id="{384C8324-F652-497A-BD03-6DE016AABBFE}"/>
              </a:ext>
            </a:extLst>
          </p:cNvPr>
          <p:cNvCxnSpPr>
            <a:cxnSpLocks/>
          </p:cNvCxnSpPr>
          <p:nvPr userDrawn="1"/>
        </p:nvCxnSpPr>
        <p:spPr>
          <a:xfrm>
            <a:off x="157162" y="7486998"/>
            <a:ext cx="402892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219C7A9-56D8-45AE-9B01-E6400048BE8B}"/>
              </a:ext>
            </a:extLst>
          </p:cNvPr>
          <p:cNvSpPr txBox="1"/>
          <p:nvPr userDrawn="1"/>
        </p:nvSpPr>
        <p:spPr>
          <a:xfrm>
            <a:off x="284303" y="6433433"/>
            <a:ext cx="4028922" cy="461665"/>
          </a:xfrm>
          <a:prstGeom prst="rect">
            <a:avLst/>
          </a:prstGeom>
          <a:noFill/>
        </p:spPr>
        <p:txBody>
          <a:bodyPr wrap="square" rtlCol="0">
            <a:spAutoFit/>
          </a:bodyPr>
          <a:lstStyle/>
          <a:p>
            <a:r>
              <a:rPr lang="en-US" sz="2400" b="0" baseline="0" dirty="0">
                <a:solidFill>
                  <a:schemeClr val="tx1"/>
                </a:solidFill>
                <a:latin typeface="Calibri" panose="020F0502020204030204" pitchFamily="34" charset="0"/>
              </a:rPr>
              <a:t>www.slagcement.org</a:t>
            </a:r>
          </a:p>
        </p:txBody>
      </p:sp>
      <p:pic>
        <p:nvPicPr>
          <p:cNvPr id="31" name="Picture 30" descr="A picture containing drawing&#10;&#10;Description automatically generated">
            <a:extLst>
              <a:ext uri="{FF2B5EF4-FFF2-40B4-BE49-F238E27FC236}">
                <a16:creationId xmlns:a16="http://schemas.microsoft.com/office/drawing/2014/main" id="{7D125DCF-ADB1-485F-8E2F-F786143AD4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823" y="79371"/>
            <a:ext cx="1315695" cy="609821"/>
          </a:xfrm>
          <a:prstGeom prst="rect">
            <a:avLst/>
          </a:prstGeom>
        </p:spPr>
      </p:pic>
      <p:pic>
        <p:nvPicPr>
          <p:cNvPr id="33" name="Picture 32" descr="A close up of a sign&#10;&#10;Description automatically generated">
            <a:extLst>
              <a:ext uri="{FF2B5EF4-FFF2-40B4-BE49-F238E27FC236}">
                <a16:creationId xmlns:a16="http://schemas.microsoft.com/office/drawing/2014/main" id="{5A77A586-5871-4BE4-B641-5C31327F55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54844" y="5901747"/>
            <a:ext cx="1693501" cy="1693501"/>
          </a:xfrm>
          <a:prstGeom prst="rect">
            <a:avLst/>
          </a:prstGeom>
        </p:spPr>
      </p:pic>
      <p:sp>
        <p:nvSpPr>
          <p:cNvPr id="4" name="Rectangle 3">
            <a:extLst>
              <a:ext uri="{FF2B5EF4-FFF2-40B4-BE49-F238E27FC236}">
                <a16:creationId xmlns:a16="http://schemas.microsoft.com/office/drawing/2014/main" id="{C6E07F6D-7469-4084-B012-4697CE9F1F81}"/>
              </a:ext>
            </a:extLst>
          </p:cNvPr>
          <p:cNvSpPr/>
          <p:nvPr userDrawn="1"/>
        </p:nvSpPr>
        <p:spPr>
          <a:xfrm>
            <a:off x="5632407" y="6433434"/>
            <a:ext cx="1763753" cy="461665"/>
          </a:xfrm>
          <a:prstGeom prst="rect">
            <a:avLst/>
          </a:prstGeom>
        </p:spPr>
        <p:txBody>
          <a:bodyPr wrap="none">
            <a:spAutoFit/>
          </a:bodyPr>
          <a:lstStyle/>
          <a:p>
            <a:r>
              <a:rPr lang="en-US" sz="2400" b="0" baseline="0" dirty="0">
                <a:solidFill>
                  <a:schemeClr val="tx1"/>
                </a:solidFill>
                <a:latin typeface="Calibri" panose="020F0502020204030204" pitchFamily="34" charset="0"/>
              </a:rPr>
              <a:t>#</a:t>
            </a:r>
            <a:r>
              <a:rPr lang="en-US" sz="2400" b="0" baseline="0" dirty="0" err="1">
                <a:solidFill>
                  <a:schemeClr val="tx1"/>
                </a:solidFill>
                <a:latin typeface="Calibri" panose="020F0502020204030204" pitchFamily="34" charset="0"/>
              </a:rPr>
              <a:t>slagcement</a:t>
            </a:r>
            <a:endParaRPr lang="en-US" sz="2400" b="0" baseline="0" dirty="0">
              <a:solidFill>
                <a:schemeClr val="tx1"/>
              </a:solidFill>
              <a:latin typeface="Calibri" panose="020F0502020204030204" pitchFamily="34" charset="0"/>
            </a:endParaRPr>
          </a:p>
        </p:txBody>
      </p:sp>
      <p:cxnSp>
        <p:nvCxnSpPr>
          <p:cNvPr id="6" name="Straight Connector 5">
            <a:extLst>
              <a:ext uri="{FF2B5EF4-FFF2-40B4-BE49-F238E27FC236}">
                <a16:creationId xmlns:a16="http://schemas.microsoft.com/office/drawing/2014/main" id="{5EF6820D-9FA5-4544-845D-E3D6CF906250}"/>
              </a:ext>
            </a:extLst>
          </p:cNvPr>
          <p:cNvCxnSpPr>
            <a:cxnSpLocks/>
          </p:cNvCxnSpPr>
          <p:nvPr userDrawn="1"/>
        </p:nvCxnSpPr>
        <p:spPr>
          <a:xfrm>
            <a:off x="0" y="6858000"/>
            <a:ext cx="914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6643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251837-5E69-4634-8DC8-B61616CBD77F}"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2741141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251837-5E69-4634-8DC8-B61616CBD77F}"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3233350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251837-5E69-4634-8DC8-B61616CBD77F}" type="datetimeFigureOut">
              <a:rPr lang="en-US" smtClean="0"/>
              <a:t>3/18/2021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3620707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251837-5E69-4634-8DC8-B61616CBD77F}" type="datetimeFigureOut">
              <a:rPr lang="en-US" smtClean="0"/>
              <a:t>3/18/2021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1675897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a:extLst>
              <a:ext uri="{FF2B5EF4-FFF2-40B4-BE49-F238E27FC236}">
                <a16:creationId xmlns:a16="http://schemas.microsoft.com/office/drawing/2014/main" id="{0A472093-1301-4ECE-9841-1838B4CC0FDE}"/>
              </a:ext>
            </a:extLst>
          </p:cNvPr>
          <p:cNvSpPr>
            <a:spLocks noGrp="1" noChangeArrowheads="1"/>
          </p:cNvSpPr>
          <p:nvPr>
            <p:ph type="sldNum" sz="quarter" idx="10"/>
          </p:nvPr>
        </p:nvSpPr>
        <p:spPr>
          <a:ln/>
        </p:spPr>
        <p:txBody>
          <a:bodyPr/>
          <a:lstStyle>
            <a:lvl1pPr>
              <a:defRPr/>
            </a:lvl1pPr>
          </a:lstStyle>
          <a:p>
            <a:fld id="{AE7A3A76-D1EB-4944-AF22-E5CE650E5E75}" type="slidenum">
              <a:rPr lang="en-US" altLang="en-US"/>
              <a:pPr/>
              <a:t>‹#›</a:t>
            </a:fld>
            <a:endParaRPr lang="en-US" altLang="en-US"/>
          </a:p>
        </p:txBody>
      </p:sp>
    </p:spTree>
    <p:extLst>
      <p:ext uri="{BB962C8B-B14F-4D97-AF65-F5344CB8AC3E}">
        <p14:creationId xmlns:p14="http://schemas.microsoft.com/office/powerpoint/2010/main" val="2363947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251837-5E69-4634-8DC8-B61616CBD77F}" type="datetimeFigureOut">
              <a:rPr lang="en-US" smtClean="0"/>
              <a:t>3/18/2021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1521406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51837-5E69-4634-8DC8-B61616CBD77F}" type="datetimeFigureOut">
              <a:rPr lang="en-US" smtClean="0"/>
              <a:t>3/18/2021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1794509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51837-5E69-4634-8DC8-B61616CBD77F}" type="datetimeFigureOut">
              <a:rPr lang="en-US" smtClean="0"/>
              <a:t>3/18/2021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673265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51837-5E69-4634-8DC8-B61616CBD77F}" type="datetimeFigureOut">
              <a:rPr lang="en-US" smtClean="0"/>
              <a:t>3/18/2021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1478505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251837-5E69-4634-8DC8-B61616CBD77F}"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21217905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251837-5E69-4634-8DC8-B61616CBD77F}"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447718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EA46711A-FEC2-4B85-A1DC-9BFE9579CA6F}"/>
              </a:ext>
            </a:extLst>
          </p:cNvPr>
          <p:cNvSpPr>
            <a:spLocks noGrp="1" noChangeArrowheads="1"/>
          </p:cNvSpPr>
          <p:nvPr>
            <p:ph type="sldNum" sz="quarter" idx="10"/>
          </p:nvPr>
        </p:nvSpPr>
        <p:spPr>
          <a:ln/>
        </p:spPr>
        <p:txBody>
          <a:bodyPr/>
          <a:lstStyle>
            <a:lvl1pPr>
              <a:defRPr/>
            </a:lvl1pPr>
          </a:lstStyle>
          <a:p>
            <a:fld id="{BC00581C-0ED5-489E-8CA9-CB035D459FC0}" type="slidenum">
              <a:rPr lang="en-US" altLang="en-US"/>
              <a:pPr/>
              <a:t>‹#›</a:t>
            </a:fld>
            <a:endParaRPr lang="en-US" altLang="en-US"/>
          </a:p>
        </p:txBody>
      </p:sp>
    </p:spTree>
    <p:extLst>
      <p:ext uri="{BB962C8B-B14F-4D97-AF65-F5344CB8AC3E}">
        <p14:creationId xmlns:p14="http://schemas.microsoft.com/office/powerpoint/2010/main" val="3925957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a:extLst>
              <a:ext uri="{FF2B5EF4-FFF2-40B4-BE49-F238E27FC236}">
                <a16:creationId xmlns:a16="http://schemas.microsoft.com/office/drawing/2014/main" id="{6C514F95-1AE3-4BE4-81D8-F47712628735}"/>
              </a:ext>
            </a:extLst>
          </p:cNvPr>
          <p:cNvSpPr>
            <a:spLocks noGrp="1" noChangeArrowheads="1"/>
          </p:cNvSpPr>
          <p:nvPr>
            <p:ph type="sldNum" sz="quarter" idx="10"/>
          </p:nvPr>
        </p:nvSpPr>
        <p:spPr>
          <a:ln/>
        </p:spPr>
        <p:txBody>
          <a:bodyPr/>
          <a:lstStyle>
            <a:lvl1pPr>
              <a:defRPr/>
            </a:lvl1pPr>
          </a:lstStyle>
          <a:p>
            <a:fld id="{4001B586-43ED-45BC-98C6-35A0FE754B1E}" type="slidenum">
              <a:rPr lang="en-US" altLang="en-US"/>
              <a:pPr/>
              <a:t>‹#›</a:t>
            </a:fld>
            <a:endParaRPr lang="en-US" altLang="en-US"/>
          </a:p>
        </p:txBody>
      </p:sp>
    </p:spTree>
    <p:extLst>
      <p:ext uri="{BB962C8B-B14F-4D97-AF65-F5344CB8AC3E}">
        <p14:creationId xmlns:p14="http://schemas.microsoft.com/office/powerpoint/2010/main" val="2288806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828800"/>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828800"/>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4A77B957-B5BC-4AE4-BA41-18EACD2184EB}"/>
              </a:ext>
            </a:extLst>
          </p:cNvPr>
          <p:cNvSpPr>
            <a:spLocks noGrp="1" noChangeArrowheads="1"/>
          </p:cNvSpPr>
          <p:nvPr>
            <p:ph type="sldNum" sz="quarter" idx="10"/>
          </p:nvPr>
        </p:nvSpPr>
        <p:spPr>
          <a:ln/>
        </p:spPr>
        <p:txBody>
          <a:bodyPr/>
          <a:lstStyle>
            <a:lvl1pPr>
              <a:defRPr/>
            </a:lvl1pPr>
          </a:lstStyle>
          <a:p>
            <a:fld id="{271D5FCC-0424-45AC-A7E9-C77984E5F89B}" type="slidenum">
              <a:rPr lang="en-US" altLang="en-US"/>
              <a:pPr/>
              <a:t>‹#›</a:t>
            </a:fld>
            <a:endParaRPr lang="en-US" altLang="en-US"/>
          </a:p>
        </p:txBody>
      </p:sp>
    </p:spTree>
    <p:extLst>
      <p:ext uri="{BB962C8B-B14F-4D97-AF65-F5344CB8AC3E}">
        <p14:creationId xmlns:p14="http://schemas.microsoft.com/office/powerpoint/2010/main" val="391282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a:extLst>
              <a:ext uri="{FF2B5EF4-FFF2-40B4-BE49-F238E27FC236}">
                <a16:creationId xmlns:a16="http://schemas.microsoft.com/office/drawing/2014/main" id="{D714368F-42C4-448F-B015-05E81BA848D2}"/>
              </a:ext>
            </a:extLst>
          </p:cNvPr>
          <p:cNvSpPr>
            <a:spLocks noGrp="1" noChangeArrowheads="1"/>
          </p:cNvSpPr>
          <p:nvPr>
            <p:ph type="sldNum" sz="quarter" idx="10"/>
          </p:nvPr>
        </p:nvSpPr>
        <p:spPr>
          <a:ln/>
        </p:spPr>
        <p:txBody>
          <a:bodyPr/>
          <a:lstStyle>
            <a:lvl1pPr>
              <a:defRPr/>
            </a:lvl1pPr>
          </a:lstStyle>
          <a:p>
            <a:fld id="{9048D395-C8BE-4E3B-8463-BC05A7CE07F1}" type="slidenum">
              <a:rPr lang="en-US" altLang="en-US"/>
              <a:pPr/>
              <a:t>‹#›</a:t>
            </a:fld>
            <a:endParaRPr lang="en-US" altLang="en-US"/>
          </a:p>
        </p:txBody>
      </p:sp>
    </p:spTree>
    <p:extLst>
      <p:ext uri="{BB962C8B-B14F-4D97-AF65-F5344CB8AC3E}">
        <p14:creationId xmlns:p14="http://schemas.microsoft.com/office/powerpoint/2010/main" val="2353701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a:extLst>
              <a:ext uri="{FF2B5EF4-FFF2-40B4-BE49-F238E27FC236}">
                <a16:creationId xmlns:a16="http://schemas.microsoft.com/office/drawing/2014/main" id="{9D12DA2F-75C5-433C-9D2E-3ACB78C3D71D}"/>
              </a:ext>
            </a:extLst>
          </p:cNvPr>
          <p:cNvSpPr>
            <a:spLocks noGrp="1" noChangeArrowheads="1"/>
          </p:cNvSpPr>
          <p:nvPr>
            <p:ph type="sldNum" sz="quarter" idx="10"/>
          </p:nvPr>
        </p:nvSpPr>
        <p:spPr>
          <a:ln/>
        </p:spPr>
        <p:txBody>
          <a:bodyPr/>
          <a:lstStyle>
            <a:lvl1pPr>
              <a:defRPr/>
            </a:lvl1pPr>
          </a:lstStyle>
          <a:p>
            <a:fld id="{B80BDE09-9B62-4C09-A723-EC5AC4CEDD3B}" type="slidenum">
              <a:rPr lang="en-US" altLang="en-US"/>
              <a:pPr/>
              <a:t>‹#›</a:t>
            </a:fld>
            <a:endParaRPr lang="en-US" altLang="en-US"/>
          </a:p>
        </p:txBody>
      </p:sp>
    </p:spTree>
    <p:extLst>
      <p:ext uri="{BB962C8B-B14F-4D97-AF65-F5344CB8AC3E}">
        <p14:creationId xmlns:p14="http://schemas.microsoft.com/office/powerpoint/2010/main" val="550413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F0E1CDC-DD3C-47D9-90EC-817BC4CF20B0}"/>
              </a:ext>
            </a:extLst>
          </p:cNvPr>
          <p:cNvSpPr>
            <a:spLocks noGrp="1" noChangeArrowheads="1"/>
          </p:cNvSpPr>
          <p:nvPr>
            <p:ph type="sldNum" sz="quarter" idx="10"/>
          </p:nvPr>
        </p:nvSpPr>
        <p:spPr>
          <a:ln/>
        </p:spPr>
        <p:txBody>
          <a:bodyPr/>
          <a:lstStyle>
            <a:lvl1pPr>
              <a:defRPr/>
            </a:lvl1pPr>
          </a:lstStyle>
          <a:p>
            <a:fld id="{4FE758A9-9326-40DA-8EA5-77A1B8647F8E}" type="slidenum">
              <a:rPr lang="en-US" altLang="en-US"/>
              <a:pPr/>
              <a:t>‹#›</a:t>
            </a:fld>
            <a:endParaRPr lang="en-US" altLang="en-US"/>
          </a:p>
        </p:txBody>
      </p:sp>
    </p:spTree>
    <p:extLst>
      <p:ext uri="{BB962C8B-B14F-4D97-AF65-F5344CB8AC3E}">
        <p14:creationId xmlns:p14="http://schemas.microsoft.com/office/powerpoint/2010/main" val="383585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E214016F-1CFB-4D93-96A2-11922507FE64}"/>
              </a:ext>
            </a:extLst>
          </p:cNvPr>
          <p:cNvSpPr>
            <a:spLocks noGrp="1" noChangeArrowheads="1"/>
          </p:cNvSpPr>
          <p:nvPr>
            <p:ph type="sldNum" sz="quarter" idx="10"/>
          </p:nvPr>
        </p:nvSpPr>
        <p:spPr>
          <a:ln/>
        </p:spPr>
        <p:txBody>
          <a:bodyPr/>
          <a:lstStyle>
            <a:lvl1pPr>
              <a:defRPr/>
            </a:lvl1pPr>
          </a:lstStyle>
          <a:p>
            <a:fld id="{445866AA-B33F-4D1F-B9F9-62F477C47038}" type="slidenum">
              <a:rPr lang="en-US" altLang="en-US"/>
              <a:pPr/>
              <a:t>‹#›</a:t>
            </a:fld>
            <a:endParaRPr lang="en-US" altLang="en-US"/>
          </a:p>
        </p:txBody>
      </p:sp>
    </p:spTree>
    <p:extLst>
      <p:ext uri="{BB962C8B-B14F-4D97-AF65-F5344CB8AC3E}">
        <p14:creationId xmlns:p14="http://schemas.microsoft.com/office/powerpoint/2010/main" val="2453065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EAC48DA-E81C-4160-ACF3-2269D509B1D9}"/>
              </a:ext>
            </a:extLst>
          </p:cNvPr>
          <p:cNvSpPr>
            <a:spLocks noGrp="1" noChangeArrowheads="1"/>
          </p:cNvSpPr>
          <p:nvPr>
            <p:ph type="title"/>
          </p:nvPr>
        </p:nvSpPr>
        <p:spPr bwMode="auto">
          <a:xfrm>
            <a:off x="381000" y="381000"/>
            <a:ext cx="8229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541FBBF-71AF-46A3-9473-E52C3159F824}"/>
              </a:ext>
            </a:extLst>
          </p:cNvPr>
          <p:cNvSpPr>
            <a:spLocks noGrp="1" noChangeArrowheads="1"/>
          </p:cNvSpPr>
          <p:nvPr>
            <p:ph type="body" idx="1"/>
          </p:nvPr>
        </p:nvSpPr>
        <p:spPr bwMode="auto">
          <a:xfrm>
            <a:off x="1152525" y="1962150"/>
            <a:ext cx="622935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E77486AF-FB4B-42DE-B505-5BEA820C4149}"/>
              </a:ext>
            </a:extLst>
          </p:cNvPr>
          <p:cNvSpPr>
            <a:spLocks noChangeArrowheads="1"/>
          </p:cNvSpPr>
          <p:nvPr/>
        </p:nvSpPr>
        <p:spPr bwMode="auto">
          <a:xfrm>
            <a:off x="8915400" y="0"/>
            <a:ext cx="228600" cy="6858000"/>
          </a:xfrm>
          <a:prstGeom prst="rect">
            <a:avLst/>
          </a:prstGeom>
          <a:solidFill>
            <a:srgbClr val="0D2B88"/>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Black" pitchFamily="34" charset="0"/>
              </a:defRPr>
            </a:lvl1pPr>
            <a:lvl2pPr marL="742950" indent="-285750" eaLnBrk="0" hangingPunct="0">
              <a:defRPr sz="2800">
                <a:solidFill>
                  <a:schemeClr val="tx1"/>
                </a:solidFill>
                <a:latin typeface="Arial Black" pitchFamily="34" charset="0"/>
              </a:defRPr>
            </a:lvl2pPr>
            <a:lvl3pPr marL="1143000" indent="-228600" eaLnBrk="0" hangingPunct="0">
              <a:defRPr sz="2800">
                <a:solidFill>
                  <a:schemeClr val="tx1"/>
                </a:solidFill>
                <a:latin typeface="Arial Black" pitchFamily="34" charset="0"/>
              </a:defRPr>
            </a:lvl3pPr>
            <a:lvl4pPr marL="1600200" indent="-228600" eaLnBrk="0" hangingPunct="0">
              <a:defRPr sz="2800">
                <a:solidFill>
                  <a:schemeClr val="tx1"/>
                </a:solidFill>
                <a:latin typeface="Arial Black" pitchFamily="34" charset="0"/>
              </a:defRPr>
            </a:lvl4pPr>
            <a:lvl5pPr marL="2057400" indent="-228600" eaLnBrk="0" hangingPunct="0">
              <a:defRPr sz="2800">
                <a:solidFill>
                  <a:schemeClr val="tx1"/>
                </a:solidFill>
                <a:latin typeface="Arial Black" pitchFamily="34" charset="0"/>
              </a:defRPr>
            </a:lvl5pPr>
            <a:lvl6pPr marL="2514600" indent="-228600" eaLnBrk="0" fontAlgn="base" hangingPunct="0">
              <a:spcBef>
                <a:spcPct val="50000"/>
              </a:spcBef>
              <a:spcAft>
                <a:spcPct val="0"/>
              </a:spcAft>
              <a:defRPr sz="2800">
                <a:solidFill>
                  <a:schemeClr val="tx1"/>
                </a:solidFill>
                <a:latin typeface="Arial Black" pitchFamily="34" charset="0"/>
              </a:defRPr>
            </a:lvl6pPr>
            <a:lvl7pPr marL="2971800" indent="-228600" eaLnBrk="0" fontAlgn="base" hangingPunct="0">
              <a:spcBef>
                <a:spcPct val="50000"/>
              </a:spcBef>
              <a:spcAft>
                <a:spcPct val="0"/>
              </a:spcAft>
              <a:defRPr sz="2800">
                <a:solidFill>
                  <a:schemeClr val="tx1"/>
                </a:solidFill>
                <a:latin typeface="Arial Black" pitchFamily="34" charset="0"/>
              </a:defRPr>
            </a:lvl7pPr>
            <a:lvl8pPr marL="3429000" indent="-228600" eaLnBrk="0" fontAlgn="base" hangingPunct="0">
              <a:spcBef>
                <a:spcPct val="50000"/>
              </a:spcBef>
              <a:spcAft>
                <a:spcPct val="0"/>
              </a:spcAft>
              <a:defRPr sz="2800">
                <a:solidFill>
                  <a:schemeClr val="tx1"/>
                </a:solidFill>
                <a:latin typeface="Arial Black" pitchFamily="34" charset="0"/>
              </a:defRPr>
            </a:lvl8pPr>
            <a:lvl9pPr marL="3886200" indent="-228600" eaLnBrk="0" fontAlgn="base" hangingPunct="0">
              <a:spcBef>
                <a:spcPct val="50000"/>
              </a:spcBef>
              <a:spcAft>
                <a:spcPct val="0"/>
              </a:spcAft>
              <a:defRPr sz="2800">
                <a:solidFill>
                  <a:schemeClr val="tx1"/>
                </a:solidFill>
                <a:latin typeface="Arial Black" pitchFamily="34" charset="0"/>
              </a:defRPr>
            </a:lvl9pPr>
          </a:lstStyle>
          <a:p>
            <a:pPr eaLnBrk="1" hangingPunct="1">
              <a:spcBef>
                <a:spcPct val="50000"/>
              </a:spcBef>
              <a:defRPr/>
            </a:pPr>
            <a:endParaRPr lang="en-US" altLang="en-US" dirty="0">
              <a:solidFill>
                <a:srgbClr val="000000"/>
              </a:solidFill>
            </a:endParaRPr>
          </a:p>
        </p:txBody>
      </p:sp>
      <p:sp>
        <p:nvSpPr>
          <p:cNvPr id="3077" name="Rectangle 5">
            <a:extLst>
              <a:ext uri="{FF2B5EF4-FFF2-40B4-BE49-F238E27FC236}">
                <a16:creationId xmlns:a16="http://schemas.microsoft.com/office/drawing/2014/main" id="{0B94B1D3-CE59-47C9-836C-4C4B0FA34B64}"/>
              </a:ext>
            </a:extLst>
          </p:cNvPr>
          <p:cNvSpPr>
            <a:spLocks noChangeArrowheads="1"/>
          </p:cNvSpPr>
          <p:nvPr/>
        </p:nvSpPr>
        <p:spPr bwMode="auto">
          <a:xfrm>
            <a:off x="0" y="609600"/>
            <a:ext cx="228600" cy="228600"/>
          </a:xfrm>
          <a:prstGeom prst="rect">
            <a:avLst/>
          </a:prstGeom>
          <a:solidFill>
            <a:srgbClr val="0D2B88"/>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Black" pitchFamily="34" charset="0"/>
              </a:defRPr>
            </a:lvl1pPr>
            <a:lvl2pPr marL="742950" indent="-285750" eaLnBrk="0" hangingPunct="0">
              <a:defRPr sz="2800">
                <a:solidFill>
                  <a:schemeClr val="tx1"/>
                </a:solidFill>
                <a:latin typeface="Arial Black" pitchFamily="34" charset="0"/>
              </a:defRPr>
            </a:lvl2pPr>
            <a:lvl3pPr marL="1143000" indent="-228600" eaLnBrk="0" hangingPunct="0">
              <a:defRPr sz="2800">
                <a:solidFill>
                  <a:schemeClr val="tx1"/>
                </a:solidFill>
                <a:latin typeface="Arial Black" pitchFamily="34" charset="0"/>
              </a:defRPr>
            </a:lvl3pPr>
            <a:lvl4pPr marL="1600200" indent="-228600" eaLnBrk="0" hangingPunct="0">
              <a:defRPr sz="2800">
                <a:solidFill>
                  <a:schemeClr val="tx1"/>
                </a:solidFill>
                <a:latin typeface="Arial Black" pitchFamily="34" charset="0"/>
              </a:defRPr>
            </a:lvl4pPr>
            <a:lvl5pPr marL="2057400" indent="-228600" eaLnBrk="0" hangingPunct="0">
              <a:defRPr sz="2800">
                <a:solidFill>
                  <a:schemeClr val="tx1"/>
                </a:solidFill>
                <a:latin typeface="Arial Black" pitchFamily="34" charset="0"/>
              </a:defRPr>
            </a:lvl5pPr>
            <a:lvl6pPr marL="2514600" indent="-228600" eaLnBrk="0" fontAlgn="base" hangingPunct="0">
              <a:spcBef>
                <a:spcPct val="50000"/>
              </a:spcBef>
              <a:spcAft>
                <a:spcPct val="0"/>
              </a:spcAft>
              <a:defRPr sz="2800">
                <a:solidFill>
                  <a:schemeClr val="tx1"/>
                </a:solidFill>
                <a:latin typeface="Arial Black" pitchFamily="34" charset="0"/>
              </a:defRPr>
            </a:lvl6pPr>
            <a:lvl7pPr marL="2971800" indent="-228600" eaLnBrk="0" fontAlgn="base" hangingPunct="0">
              <a:spcBef>
                <a:spcPct val="50000"/>
              </a:spcBef>
              <a:spcAft>
                <a:spcPct val="0"/>
              </a:spcAft>
              <a:defRPr sz="2800">
                <a:solidFill>
                  <a:schemeClr val="tx1"/>
                </a:solidFill>
                <a:latin typeface="Arial Black" pitchFamily="34" charset="0"/>
              </a:defRPr>
            </a:lvl7pPr>
            <a:lvl8pPr marL="3429000" indent="-228600" eaLnBrk="0" fontAlgn="base" hangingPunct="0">
              <a:spcBef>
                <a:spcPct val="50000"/>
              </a:spcBef>
              <a:spcAft>
                <a:spcPct val="0"/>
              </a:spcAft>
              <a:defRPr sz="2800">
                <a:solidFill>
                  <a:schemeClr val="tx1"/>
                </a:solidFill>
                <a:latin typeface="Arial Black" pitchFamily="34" charset="0"/>
              </a:defRPr>
            </a:lvl8pPr>
            <a:lvl9pPr marL="3886200" indent="-228600" eaLnBrk="0" fontAlgn="base" hangingPunct="0">
              <a:spcBef>
                <a:spcPct val="50000"/>
              </a:spcBef>
              <a:spcAft>
                <a:spcPct val="0"/>
              </a:spcAft>
              <a:defRPr sz="2800">
                <a:solidFill>
                  <a:schemeClr val="tx1"/>
                </a:solidFill>
                <a:latin typeface="Arial Black" pitchFamily="34" charset="0"/>
              </a:defRPr>
            </a:lvl9pPr>
          </a:lstStyle>
          <a:p>
            <a:pPr eaLnBrk="1" hangingPunct="1">
              <a:spcBef>
                <a:spcPct val="50000"/>
              </a:spcBef>
              <a:defRPr/>
            </a:pPr>
            <a:endParaRPr lang="en-US" altLang="en-US" dirty="0">
              <a:solidFill>
                <a:srgbClr val="000000"/>
              </a:solidFill>
            </a:endParaRPr>
          </a:p>
        </p:txBody>
      </p:sp>
      <p:sp>
        <p:nvSpPr>
          <p:cNvPr id="1033" name="Rectangle 9">
            <a:extLst>
              <a:ext uri="{FF2B5EF4-FFF2-40B4-BE49-F238E27FC236}">
                <a16:creationId xmlns:a16="http://schemas.microsoft.com/office/drawing/2014/main" id="{EA3F05E7-9F97-4A92-B72D-503B269F0F7F}"/>
              </a:ext>
            </a:extLst>
          </p:cNvPr>
          <p:cNvSpPr>
            <a:spLocks noGrp="1" noChangeArrowheads="1"/>
          </p:cNvSpPr>
          <p:nvPr>
            <p:ph type="sldNum" sz="quarter" idx="4"/>
          </p:nvPr>
        </p:nvSpPr>
        <p:spPr bwMode="auto">
          <a:xfrm>
            <a:off x="3581400" y="64008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800">
                <a:solidFill>
                  <a:srgbClr val="000000"/>
                </a:solidFill>
                <a:latin typeface="Arial" panose="020B0604020202020204" pitchFamily="34" charset="0"/>
              </a:defRPr>
            </a:lvl1pPr>
          </a:lstStyle>
          <a:p>
            <a:fld id="{838EBBED-0BB4-4A41-A5CC-28E6B938CDD1}" type="slidenum">
              <a:rPr lang="en-US" altLang="en-US"/>
              <a:pPr/>
              <a:t>‹#›</a:t>
            </a:fld>
            <a:endParaRPr lang="en-US" altLang="en-US"/>
          </a:p>
        </p:txBody>
      </p:sp>
      <p:pic>
        <p:nvPicPr>
          <p:cNvPr id="1031" name="Picture 9">
            <a:extLst>
              <a:ext uri="{FF2B5EF4-FFF2-40B4-BE49-F238E27FC236}">
                <a16:creationId xmlns:a16="http://schemas.microsoft.com/office/drawing/2014/main" id="{F25B579A-CB8D-4762-847D-C10EB0BAB53D}"/>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6819900" y="6035675"/>
            <a:ext cx="19812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Lst>
  <p:hf hdr="0" dt="0"/>
  <p:txStyles>
    <p:titleStyle>
      <a:lvl1pPr algn="l" rtl="0" eaLnBrk="0" fontAlgn="base" hangingPunct="0">
        <a:spcBef>
          <a:spcPct val="0"/>
        </a:spcBef>
        <a:spcAft>
          <a:spcPct val="0"/>
        </a:spcAft>
        <a:defRPr sz="2400" b="1">
          <a:solidFill>
            <a:srgbClr val="333399"/>
          </a:solidFill>
          <a:latin typeface="+mj-lt"/>
          <a:ea typeface="+mj-ea"/>
          <a:cs typeface="+mj-cs"/>
        </a:defRPr>
      </a:lvl1pPr>
      <a:lvl2pPr algn="l" rtl="0" eaLnBrk="0" fontAlgn="base" hangingPunct="0">
        <a:spcBef>
          <a:spcPct val="0"/>
        </a:spcBef>
        <a:spcAft>
          <a:spcPct val="0"/>
        </a:spcAft>
        <a:defRPr sz="2400" b="1">
          <a:solidFill>
            <a:srgbClr val="333399"/>
          </a:solidFill>
          <a:latin typeface="Arial" charset="0"/>
        </a:defRPr>
      </a:lvl2pPr>
      <a:lvl3pPr algn="l" rtl="0" eaLnBrk="0" fontAlgn="base" hangingPunct="0">
        <a:spcBef>
          <a:spcPct val="0"/>
        </a:spcBef>
        <a:spcAft>
          <a:spcPct val="0"/>
        </a:spcAft>
        <a:defRPr sz="2400" b="1">
          <a:solidFill>
            <a:srgbClr val="333399"/>
          </a:solidFill>
          <a:latin typeface="Arial" charset="0"/>
        </a:defRPr>
      </a:lvl3pPr>
      <a:lvl4pPr algn="l" rtl="0" eaLnBrk="0" fontAlgn="base" hangingPunct="0">
        <a:spcBef>
          <a:spcPct val="0"/>
        </a:spcBef>
        <a:spcAft>
          <a:spcPct val="0"/>
        </a:spcAft>
        <a:defRPr sz="2400" b="1">
          <a:solidFill>
            <a:srgbClr val="333399"/>
          </a:solidFill>
          <a:latin typeface="Arial" charset="0"/>
        </a:defRPr>
      </a:lvl4pPr>
      <a:lvl5pPr algn="l" rtl="0" eaLnBrk="0" fontAlgn="base" hangingPunct="0">
        <a:spcBef>
          <a:spcPct val="0"/>
        </a:spcBef>
        <a:spcAft>
          <a:spcPct val="0"/>
        </a:spcAft>
        <a:defRPr sz="2400" b="1">
          <a:solidFill>
            <a:srgbClr val="333399"/>
          </a:solidFill>
          <a:latin typeface="Arial" charset="0"/>
        </a:defRPr>
      </a:lvl5pPr>
      <a:lvl6pPr marL="457200" algn="l" rtl="0" fontAlgn="base">
        <a:spcBef>
          <a:spcPct val="0"/>
        </a:spcBef>
        <a:spcAft>
          <a:spcPct val="0"/>
        </a:spcAft>
        <a:defRPr sz="2400" b="1">
          <a:solidFill>
            <a:srgbClr val="333399"/>
          </a:solidFill>
          <a:latin typeface="Arial" charset="0"/>
        </a:defRPr>
      </a:lvl6pPr>
      <a:lvl7pPr marL="914400" algn="l" rtl="0" fontAlgn="base">
        <a:spcBef>
          <a:spcPct val="0"/>
        </a:spcBef>
        <a:spcAft>
          <a:spcPct val="0"/>
        </a:spcAft>
        <a:defRPr sz="2400" b="1">
          <a:solidFill>
            <a:srgbClr val="333399"/>
          </a:solidFill>
          <a:latin typeface="Arial" charset="0"/>
        </a:defRPr>
      </a:lvl7pPr>
      <a:lvl8pPr marL="1371600" algn="l" rtl="0" fontAlgn="base">
        <a:spcBef>
          <a:spcPct val="0"/>
        </a:spcBef>
        <a:spcAft>
          <a:spcPct val="0"/>
        </a:spcAft>
        <a:defRPr sz="2400" b="1">
          <a:solidFill>
            <a:srgbClr val="333399"/>
          </a:solidFill>
          <a:latin typeface="Arial" charset="0"/>
        </a:defRPr>
      </a:lvl8pPr>
      <a:lvl9pPr marL="1828800" algn="l" rtl="0" fontAlgn="base">
        <a:spcBef>
          <a:spcPct val="0"/>
        </a:spcBef>
        <a:spcAft>
          <a:spcPct val="0"/>
        </a:spcAft>
        <a:defRPr sz="2400" b="1">
          <a:solidFill>
            <a:srgbClr val="333399"/>
          </a:solidFill>
          <a:latin typeface="Arial" charset="0"/>
        </a:defRPr>
      </a:lvl9pPr>
    </p:titleStyle>
    <p:bodyStyle>
      <a:lvl1pPr marL="342900" indent="-342900" algn="l" rtl="0" eaLnBrk="0" fontAlgn="base" hangingPunct="0">
        <a:spcBef>
          <a:spcPct val="20000"/>
        </a:spcBef>
        <a:spcAft>
          <a:spcPct val="20000"/>
        </a:spcAft>
        <a:buClr>
          <a:srgbClr val="333399"/>
        </a:buClr>
        <a:buFont typeface="Wingdings" panose="05000000000000000000" pitchFamily="2" charset="2"/>
        <a:buChar char="§"/>
        <a:defRPr sz="2000">
          <a:solidFill>
            <a:schemeClr val="tx1"/>
          </a:solidFill>
          <a:latin typeface="+mn-lt"/>
          <a:ea typeface="+mn-ea"/>
          <a:cs typeface="+mn-cs"/>
        </a:defRPr>
      </a:lvl1pPr>
      <a:lvl2pPr marL="742950" indent="-285750" algn="l" rtl="0" eaLnBrk="0" fontAlgn="base" hangingPunct="0">
        <a:spcBef>
          <a:spcPct val="20000"/>
        </a:spcBef>
        <a:spcAft>
          <a:spcPct val="20000"/>
        </a:spcAft>
        <a:buClr>
          <a:srgbClr val="333399"/>
        </a:buClr>
        <a:buFont typeface="Times New Roman" panose="02020603050405020304" pitchFamily="18" charset="0"/>
        <a:buChar char="–"/>
        <a:defRPr>
          <a:solidFill>
            <a:schemeClr val="tx1"/>
          </a:solidFill>
          <a:latin typeface="+mn-lt"/>
        </a:defRPr>
      </a:lvl2pPr>
      <a:lvl3pPr marL="1143000" indent="-228600" algn="l" rtl="0" eaLnBrk="0" fontAlgn="base" hangingPunct="0">
        <a:spcBef>
          <a:spcPct val="20000"/>
        </a:spcBef>
        <a:spcAft>
          <a:spcPct val="20000"/>
        </a:spcAft>
        <a:buClr>
          <a:srgbClr val="333399"/>
        </a:buClr>
        <a:buFont typeface="Wingdings" panose="05000000000000000000" pitchFamily="2" charset="2"/>
        <a:buChar char="§"/>
        <a:defRPr sz="1600">
          <a:solidFill>
            <a:schemeClr val="tx1"/>
          </a:solidFill>
          <a:latin typeface="+mn-lt"/>
        </a:defRPr>
      </a:lvl3pPr>
      <a:lvl4pPr marL="1600200" indent="-228600" algn="l" rtl="0" eaLnBrk="0" fontAlgn="base" hangingPunct="0">
        <a:spcBef>
          <a:spcPct val="20000"/>
        </a:spcBef>
        <a:spcAft>
          <a:spcPct val="20000"/>
        </a:spcAft>
        <a:buClr>
          <a:srgbClr val="333399"/>
        </a:buClr>
        <a:buFont typeface="Times New Roman" panose="02020603050405020304" pitchFamily="18" charset="0"/>
        <a:buChar char="–"/>
        <a:defRPr sz="1400">
          <a:solidFill>
            <a:schemeClr val="tx1"/>
          </a:solidFill>
          <a:latin typeface="+mn-lt"/>
        </a:defRPr>
      </a:lvl4pPr>
      <a:lvl5pPr marL="2057400" indent="-228600" algn="l" rtl="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mn-lt"/>
        </a:defRPr>
      </a:lvl5pPr>
      <a:lvl6pPr marL="2514600" indent="-228600" algn="l" rtl="0" fontAlgn="base">
        <a:spcBef>
          <a:spcPct val="20000"/>
        </a:spcBef>
        <a:spcAft>
          <a:spcPct val="20000"/>
        </a:spcAft>
        <a:buClr>
          <a:srgbClr val="333399"/>
        </a:buClr>
        <a:buFont typeface="Wingdings" pitchFamily="2" charset="2"/>
        <a:buChar char="§"/>
        <a:defRPr sz="1200">
          <a:solidFill>
            <a:schemeClr val="tx1"/>
          </a:solidFill>
          <a:latin typeface="+mn-lt"/>
        </a:defRPr>
      </a:lvl6pPr>
      <a:lvl7pPr marL="2971800" indent="-228600" algn="l" rtl="0" fontAlgn="base">
        <a:spcBef>
          <a:spcPct val="20000"/>
        </a:spcBef>
        <a:spcAft>
          <a:spcPct val="20000"/>
        </a:spcAft>
        <a:buClr>
          <a:srgbClr val="333399"/>
        </a:buClr>
        <a:buFont typeface="Wingdings" pitchFamily="2" charset="2"/>
        <a:buChar char="§"/>
        <a:defRPr sz="1200">
          <a:solidFill>
            <a:schemeClr val="tx1"/>
          </a:solidFill>
          <a:latin typeface="+mn-lt"/>
        </a:defRPr>
      </a:lvl7pPr>
      <a:lvl8pPr marL="3429000" indent="-228600" algn="l" rtl="0" fontAlgn="base">
        <a:spcBef>
          <a:spcPct val="20000"/>
        </a:spcBef>
        <a:spcAft>
          <a:spcPct val="20000"/>
        </a:spcAft>
        <a:buClr>
          <a:srgbClr val="333399"/>
        </a:buClr>
        <a:buFont typeface="Wingdings" pitchFamily="2" charset="2"/>
        <a:buChar char="§"/>
        <a:defRPr sz="1200">
          <a:solidFill>
            <a:schemeClr val="tx1"/>
          </a:solidFill>
          <a:latin typeface="+mn-lt"/>
        </a:defRPr>
      </a:lvl8pPr>
      <a:lvl9pPr marL="3886200" indent="-228600" algn="l" rtl="0" fontAlgn="base">
        <a:spcBef>
          <a:spcPct val="20000"/>
        </a:spcBef>
        <a:spcAft>
          <a:spcPct val="20000"/>
        </a:spcAft>
        <a:buClr>
          <a:srgbClr val="333399"/>
        </a:buClr>
        <a:buFont typeface="Wingdings" pitchFamily="2" charset="2"/>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51837-5E69-4634-8DC8-B61616CBD77F}" type="datetimeFigureOut">
              <a:rPr lang="en-US" smtClean="0"/>
              <a:t>3/18/2021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861D73-56D7-42C9-898A-8516F7D5D842}" type="slidenum">
              <a:rPr lang="en-US" smtClean="0"/>
              <a:t>‹#›</a:t>
            </a:fld>
            <a:endParaRPr lang="en-US"/>
          </a:p>
        </p:txBody>
      </p:sp>
    </p:spTree>
    <p:extLst>
      <p:ext uri="{BB962C8B-B14F-4D97-AF65-F5344CB8AC3E}">
        <p14:creationId xmlns:p14="http://schemas.microsoft.com/office/powerpoint/2010/main" val="1483916776"/>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ttendee.gotowebinar.com/register/905763797901469708" TargetMode="External"/><Relationship Id="rId2" Type="http://schemas.openxmlformats.org/officeDocument/2006/relationships/hyperlink" Target="https://attendee.gotowebinar.com/register/6625553028118553611" TargetMode="External"/><Relationship Id="rId1" Type="http://schemas.openxmlformats.org/officeDocument/2006/relationships/slideLayout" Target="../slideLayouts/slideLayout15.xml"/><Relationship Id="rId5" Type="http://schemas.openxmlformats.org/officeDocument/2006/relationships/hyperlink" Target="https://www.slagcement.org/resources/webinars.aspx" TargetMode="External"/><Relationship Id="rId4" Type="http://schemas.openxmlformats.org/officeDocument/2006/relationships/hyperlink" Target="https://attendee.gotowebinar.com/register/112761006016887425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oleObject" Target="../embeddings/oleObject2.bin"/><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oleObject" Target="../embeddings/oleObject3.bin"/><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4.bin"/><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oleObject" Target="../embeddings/oleObject5.bin"/><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54DA-18D2-45BD-9969-966E1706DF03}"/>
              </a:ext>
            </a:extLst>
          </p:cNvPr>
          <p:cNvSpPr>
            <a:spLocks noGrp="1"/>
          </p:cNvSpPr>
          <p:nvPr>
            <p:ph type="ctrTitle"/>
          </p:nvPr>
        </p:nvSpPr>
        <p:spPr>
          <a:xfrm>
            <a:off x="685800" y="614603"/>
            <a:ext cx="7772400" cy="1144268"/>
          </a:xfrm>
        </p:spPr>
        <p:txBody>
          <a:bodyPr>
            <a:normAutofit/>
          </a:bodyPr>
          <a:lstStyle/>
          <a:p>
            <a:r>
              <a:rPr lang="en-US" b="1" u="sng" dirty="0"/>
              <a:t>Upcoming Webinars</a:t>
            </a:r>
            <a:endParaRPr lang="en-US" dirty="0"/>
          </a:p>
        </p:txBody>
      </p:sp>
      <p:sp>
        <p:nvSpPr>
          <p:cNvPr id="3" name="Subtitle 2">
            <a:extLst>
              <a:ext uri="{FF2B5EF4-FFF2-40B4-BE49-F238E27FC236}">
                <a16:creationId xmlns:a16="http://schemas.microsoft.com/office/drawing/2014/main" id="{21CDD644-F26A-4C0B-B3B4-C0307191620A}"/>
              </a:ext>
            </a:extLst>
          </p:cNvPr>
          <p:cNvSpPr>
            <a:spLocks noGrp="1"/>
          </p:cNvSpPr>
          <p:nvPr>
            <p:ph type="subTitle" idx="1"/>
          </p:nvPr>
        </p:nvSpPr>
        <p:spPr>
          <a:xfrm>
            <a:off x="781224" y="1863902"/>
            <a:ext cx="7581551" cy="4379495"/>
          </a:xfrm>
        </p:spPr>
        <p:txBody>
          <a:bodyPr>
            <a:normAutofit lnSpcReduction="10000"/>
          </a:bodyPr>
          <a:lstStyle/>
          <a:p>
            <a:pPr marL="342900" indent="-342900" algn="l" fontAlgn="base">
              <a:buFont typeface="Arial" panose="020B0604020202020204" pitchFamily="34" charset="0"/>
              <a:buChar char="•"/>
            </a:pPr>
            <a:r>
              <a:rPr lang="en-US" b="1" i="0" u="none" strike="noStrike" dirty="0">
                <a:solidFill>
                  <a:srgbClr val="848380"/>
                </a:solidFill>
                <a:effectLst/>
                <a:latin typeface="inherit"/>
                <a:hlinkClick r:id="rId2"/>
              </a:rPr>
              <a:t>Geotechnical Applications with Slag Cement</a:t>
            </a:r>
            <a:r>
              <a:rPr lang="en-US" b="0" i="0" dirty="0">
                <a:solidFill>
                  <a:srgbClr val="666666"/>
                </a:solidFill>
                <a:effectLst/>
                <a:latin typeface="inherit"/>
              </a:rPr>
              <a:t>, Gordon McLellan, Lehigh Hanson, March 18, 1 p.m. EST;</a:t>
            </a:r>
          </a:p>
          <a:p>
            <a:pPr marL="342900" indent="-342900" algn="l" fontAlgn="base">
              <a:buFont typeface="Arial" panose="020B0604020202020204" pitchFamily="34" charset="0"/>
              <a:buChar char="•"/>
            </a:pPr>
            <a:r>
              <a:rPr lang="en-US" b="1" i="0" u="none" strike="noStrike" dirty="0">
                <a:solidFill>
                  <a:srgbClr val="848380"/>
                </a:solidFill>
                <a:effectLst/>
                <a:latin typeface="inherit"/>
                <a:hlinkClick r:id="rId3"/>
              </a:rPr>
              <a:t>Slag Cement Award Ceremony 2020 Winners</a:t>
            </a:r>
            <a:r>
              <a:rPr lang="en-US" b="0" i="0" u="none" strike="noStrike" dirty="0">
                <a:solidFill>
                  <a:srgbClr val="848380"/>
                </a:solidFill>
                <a:effectLst/>
                <a:latin typeface="inherit"/>
                <a:hlinkClick r:id="rId3"/>
              </a:rPr>
              <a:t>,</a:t>
            </a:r>
            <a:r>
              <a:rPr lang="en-US" b="0" i="0" dirty="0">
                <a:solidFill>
                  <a:srgbClr val="666666"/>
                </a:solidFill>
                <a:effectLst/>
                <a:latin typeface="inherit"/>
              </a:rPr>
              <a:t> Drew Burns, Executive Director, SCA, April 15, 1 p.m. EST; and</a:t>
            </a:r>
          </a:p>
          <a:p>
            <a:pPr marL="342900" indent="-342900" algn="l" fontAlgn="base">
              <a:buFont typeface="Arial" panose="020B0604020202020204" pitchFamily="34" charset="0"/>
              <a:buChar char="•"/>
            </a:pPr>
            <a:r>
              <a:rPr lang="en-US" b="1" i="0" u="none" strike="noStrike" dirty="0">
                <a:solidFill>
                  <a:srgbClr val="848380"/>
                </a:solidFill>
                <a:effectLst/>
                <a:latin typeface="inherit"/>
                <a:hlinkClick r:id="rId4"/>
              </a:rPr>
              <a:t>Slag Cement Research Awards Presentations,</a:t>
            </a:r>
            <a:r>
              <a:rPr lang="en-US" b="0" i="0" dirty="0">
                <a:solidFill>
                  <a:srgbClr val="666666"/>
                </a:solidFill>
                <a:effectLst/>
                <a:latin typeface="inherit"/>
              </a:rPr>
              <a:t> April 29, 1 p.m. EST.</a:t>
            </a:r>
          </a:p>
          <a:p>
            <a:pPr marL="342900" indent="-342900" algn="l" fontAlgn="base">
              <a:buFont typeface="Arial" panose="020B0604020202020204" pitchFamily="34" charset="0"/>
              <a:buChar char="•"/>
            </a:pPr>
            <a:r>
              <a:rPr lang="en-US" b="1" dirty="0">
                <a:solidFill>
                  <a:srgbClr val="666666"/>
                </a:solidFill>
                <a:latin typeface="inherit"/>
                <a:hlinkClick r:id="rId5"/>
              </a:rPr>
              <a:t>On-Demand Webinars</a:t>
            </a:r>
            <a:r>
              <a:rPr lang="en-US" b="1" dirty="0">
                <a:solidFill>
                  <a:srgbClr val="666666"/>
                </a:solidFill>
                <a:latin typeface="inherit"/>
              </a:rPr>
              <a:t> </a:t>
            </a:r>
            <a:r>
              <a:rPr lang="en-US" dirty="0">
                <a:solidFill>
                  <a:srgbClr val="666666"/>
                </a:solidFill>
                <a:latin typeface="inherit"/>
              </a:rPr>
              <a:t>(slagcement.org/resources/webinars)</a:t>
            </a:r>
          </a:p>
          <a:p>
            <a:pPr marL="800100" lvl="1" indent="-342900" algn="l" fontAlgn="base">
              <a:buFont typeface="Arial" panose="020B0604020202020204" pitchFamily="34" charset="0"/>
              <a:buChar char="•"/>
            </a:pPr>
            <a:r>
              <a:rPr lang="en-US" dirty="0">
                <a:solidFill>
                  <a:srgbClr val="666666"/>
                </a:solidFill>
                <a:latin typeface="inherit"/>
              </a:rPr>
              <a:t>Improving Concrete Performance with Slag Cement</a:t>
            </a:r>
          </a:p>
          <a:p>
            <a:pPr marL="800100" lvl="1" indent="-342900" algn="l" fontAlgn="base">
              <a:buFont typeface="Arial" panose="020B0604020202020204" pitchFamily="34" charset="0"/>
              <a:buChar char="•"/>
            </a:pPr>
            <a:r>
              <a:rPr lang="en-US" dirty="0">
                <a:solidFill>
                  <a:srgbClr val="666666"/>
                </a:solidFill>
                <a:latin typeface="inherit"/>
              </a:rPr>
              <a:t>Demonstrating Low-Carbon and Resilient benefits of Concrete with Slag Cement</a:t>
            </a:r>
          </a:p>
          <a:p>
            <a:pPr marL="800100" lvl="1" indent="-342900" algn="l" fontAlgn="base">
              <a:buFont typeface="Arial" panose="020B0604020202020204" pitchFamily="34" charset="0"/>
              <a:buChar char="•"/>
            </a:pPr>
            <a:r>
              <a:rPr lang="en-US" dirty="0">
                <a:solidFill>
                  <a:srgbClr val="666666"/>
                </a:solidFill>
                <a:latin typeface="inherit"/>
              </a:rPr>
              <a:t>Mitigating Alkali Silica Reaction in Concrete with Slag Cement</a:t>
            </a:r>
          </a:p>
          <a:p>
            <a:pPr marL="800100" lvl="1" indent="-342900" algn="l" fontAlgn="base">
              <a:buFont typeface="Arial" panose="020B0604020202020204" pitchFamily="34" charset="0"/>
              <a:buChar char="•"/>
            </a:pPr>
            <a:r>
              <a:rPr lang="en-US" dirty="0">
                <a:solidFill>
                  <a:srgbClr val="666666"/>
                </a:solidFill>
                <a:latin typeface="inherit"/>
              </a:rPr>
              <a:t>The Role of Slag Cement in Creating Sulfate Resistant Concrete</a:t>
            </a:r>
          </a:p>
          <a:p>
            <a:pPr marL="800100" lvl="1" indent="-342900" algn="l" fontAlgn="base">
              <a:buFont typeface="Arial" panose="020B0604020202020204" pitchFamily="34" charset="0"/>
              <a:buChar char="•"/>
            </a:pPr>
            <a:endParaRPr lang="en-US" dirty="0">
              <a:solidFill>
                <a:srgbClr val="666666"/>
              </a:solidFill>
              <a:latin typeface="inherit"/>
            </a:endParaRPr>
          </a:p>
          <a:p>
            <a:pPr marL="800100" lvl="1" indent="-342900" algn="l" fontAlgn="base">
              <a:buFont typeface="Arial" panose="020B0604020202020204" pitchFamily="34" charset="0"/>
              <a:buChar char="•"/>
            </a:pPr>
            <a:endParaRPr lang="en-US" dirty="0">
              <a:solidFill>
                <a:srgbClr val="666666"/>
              </a:solidFill>
              <a:latin typeface="inherit"/>
            </a:endParaRPr>
          </a:p>
          <a:p>
            <a:pPr marL="800100" lvl="1" indent="-342900" algn="l" fontAlgn="base">
              <a:buFont typeface="Arial" panose="020B0604020202020204" pitchFamily="34" charset="0"/>
              <a:buChar char="•"/>
            </a:pPr>
            <a:endParaRPr lang="en-US" dirty="0">
              <a:solidFill>
                <a:srgbClr val="666666"/>
              </a:solidFill>
              <a:latin typeface="inherit"/>
            </a:endParaRPr>
          </a:p>
          <a:p>
            <a:pPr marL="800100" lvl="1" indent="-342900" algn="l" fontAlgn="base">
              <a:buFont typeface="Arial" panose="020B0604020202020204" pitchFamily="34" charset="0"/>
              <a:buChar char="•"/>
            </a:pPr>
            <a:endParaRPr lang="en-US" dirty="0">
              <a:solidFill>
                <a:srgbClr val="666666"/>
              </a:solidFill>
              <a:latin typeface="inherit"/>
            </a:endParaRPr>
          </a:p>
        </p:txBody>
      </p:sp>
    </p:spTree>
    <p:extLst>
      <p:ext uri="{BB962C8B-B14F-4D97-AF65-F5344CB8AC3E}">
        <p14:creationId xmlns:p14="http://schemas.microsoft.com/office/powerpoint/2010/main" val="961464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nslag">
            <a:extLst>
              <a:ext uri="{FF2B5EF4-FFF2-40B4-BE49-F238E27FC236}">
                <a16:creationId xmlns:a16="http://schemas.microsoft.com/office/drawing/2014/main" id="{3003D526-FCB4-469B-881A-BCA30D85E4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a:extLst>
              <a:ext uri="{FF2B5EF4-FFF2-40B4-BE49-F238E27FC236}">
                <a16:creationId xmlns:a16="http://schemas.microsoft.com/office/drawing/2014/main" id="{52C89D91-9D03-4777-A861-5CBFF9DAAA2E}"/>
              </a:ext>
            </a:extLst>
          </p:cNvPr>
          <p:cNvGraphicFramePr>
            <a:graphicFrameLocks noGrp="1" noChangeAspect="1"/>
          </p:cNvGraphicFramePr>
          <p:nvPr>
            <p:ph/>
          </p:nvPr>
        </p:nvGraphicFramePr>
        <p:xfrm>
          <a:off x="0" y="0"/>
          <a:ext cx="9142413" cy="6858000"/>
        </p:xfrm>
        <a:graphic>
          <a:graphicData uri="http://schemas.openxmlformats.org/presentationml/2006/ole">
            <mc:AlternateContent xmlns:mc="http://schemas.openxmlformats.org/markup-compatibility/2006">
              <mc:Choice xmlns:v="urn:schemas-microsoft-com:vml" Requires="v">
                <p:oleObj name="Bitmap Image" r:id="rId3" imgW="14698565" imgH="9819925" progId="Paint.Picture">
                  <p:embed/>
                </p:oleObj>
              </mc:Choice>
              <mc:Fallback>
                <p:oleObj name="Bitmap Image" r:id="rId3" imgW="14698565" imgH="9819925"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advClick="0" advTm="10000">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Granules 1 crop">
            <a:extLst>
              <a:ext uri="{FF2B5EF4-FFF2-40B4-BE49-F238E27FC236}">
                <a16:creationId xmlns:a16="http://schemas.microsoft.com/office/drawing/2014/main" id="{70A4785C-DF64-42C2-8889-5EB8093B2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lag powder">
            <a:extLst>
              <a:ext uri="{FF2B5EF4-FFF2-40B4-BE49-F238E27FC236}">
                <a16:creationId xmlns:a16="http://schemas.microsoft.com/office/drawing/2014/main" id="{A478BAF3-2964-497A-B2E7-EB630AF04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87" r="3175" b="11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a:extLst>
              <a:ext uri="{FF2B5EF4-FFF2-40B4-BE49-F238E27FC236}">
                <a16:creationId xmlns:a16="http://schemas.microsoft.com/office/drawing/2014/main" id="{2ECE77EF-E910-4804-BF64-BB80AC80B870}"/>
              </a:ext>
            </a:extLst>
          </p:cNvPr>
          <p:cNvSpPr>
            <a:spLocks noGrp="1" noChangeArrowheads="1"/>
          </p:cNvSpPr>
          <p:nvPr>
            <p:ph type="title"/>
          </p:nvPr>
        </p:nvSpPr>
        <p:spPr>
          <a:xfrm>
            <a:off x="381000" y="390525"/>
            <a:ext cx="8229600" cy="685800"/>
          </a:xfrm>
        </p:spPr>
        <p:txBody>
          <a:bodyPr/>
          <a:lstStyle/>
          <a:p>
            <a:r>
              <a:rPr lang="en-US" altLang="en-US"/>
              <a:t>What are differences between PC and Slag</a:t>
            </a:r>
          </a:p>
        </p:txBody>
      </p:sp>
      <p:sp>
        <p:nvSpPr>
          <p:cNvPr id="17411" name="Content Placeholder 4">
            <a:extLst>
              <a:ext uri="{FF2B5EF4-FFF2-40B4-BE49-F238E27FC236}">
                <a16:creationId xmlns:a16="http://schemas.microsoft.com/office/drawing/2014/main" id="{82F9FD6C-062D-4BD5-B970-2C77E964C11F}"/>
              </a:ext>
            </a:extLst>
          </p:cNvPr>
          <p:cNvSpPr>
            <a:spLocks noGrp="1" noChangeArrowheads="1"/>
          </p:cNvSpPr>
          <p:nvPr>
            <p:ph sz="half" idx="1"/>
          </p:nvPr>
        </p:nvSpPr>
        <p:spPr>
          <a:xfrm>
            <a:off x="381000" y="1828800"/>
            <a:ext cx="7762875" cy="4267200"/>
          </a:xfrm>
        </p:spPr>
        <p:txBody>
          <a:bodyPr/>
          <a:lstStyle/>
          <a:p>
            <a:r>
              <a:rPr lang="en-US" altLang="en-US"/>
              <a:t>Portland Cement is typically manufactured with the use of kiln requiring some virgin materials and high heat to produce clinker which is then ground into cement versus slag cement being manufactured  with recycled or waste material – uses less energy and has no carbon associated with it</a:t>
            </a:r>
          </a:p>
          <a:p>
            <a:r>
              <a:rPr lang="en-US" altLang="en-US"/>
              <a:t>Slag at 50% has higher compressive strength</a:t>
            </a:r>
          </a:p>
          <a:p>
            <a:r>
              <a:rPr lang="en-US" altLang="en-US"/>
              <a:t>Far lower permeability</a:t>
            </a:r>
          </a:p>
          <a:p>
            <a:endParaRPr lang="en-US" altLang="en-US"/>
          </a:p>
        </p:txBody>
      </p:sp>
      <p:sp>
        <p:nvSpPr>
          <p:cNvPr id="17412" name="Content Placeholder 5">
            <a:extLst>
              <a:ext uri="{FF2B5EF4-FFF2-40B4-BE49-F238E27FC236}">
                <a16:creationId xmlns:a16="http://schemas.microsoft.com/office/drawing/2014/main" id="{1EA21AAD-CAF4-4DB4-8DA2-2B7A7A34A52B}"/>
              </a:ext>
            </a:extLst>
          </p:cNvPr>
          <p:cNvSpPr>
            <a:spLocks noGrp="1" noChangeArrowheads="1"/>
          </p:cNvSpPr>
          <p:nvPr>
            <p:ph sz="half" idx="2"/>
          </p:nvPr>
        </p:nvSpPr>
        <p:spPr>
          <a:xfrm>
            <a:off x="8047038" y="1828800"/>
            <a:ext cx="452437" cy="663575"/>
          </a:xfrm>
        </p:spPr>
        <p:txBody>
          <a:bodyPr/>
          <a:lstStyle/>
          <a:p>
            <a:endParaRPr lang="en-US" altLang="en-US"/>
          </a:p>
        </p:txBody>
      </p:sp>
      <p:sp>
        <p:nvSpPr>
          <p:cNvPr id="17413" name="Slide Number Placeholder 2">
            <a:extLst>
              <a:ext uri="{FF2B5EF4-FFF2-40B4-BE49-F238E27FC236}">
                <a16:creationId xmlns:a16="http://schemas.microsoft.com/office/drawing/2014/main" id="{0A5A2FEE-84E3-4539-8C28-0D522C7FCA30}"/>
              </a:ext>
            </a:extLst>
          </p:cNvPr>
          <p:cNvSpPr>
            <a:spLocks noGrp="1"/>
          </p:cNvSpPr>
          <p:nvPr>
            <p:ph type="sldNum" sz="quarter" idx="10"/>
          </p:nvPr>
        </p:nvSpPr>
        <p:spPr>
          <a:noFill/>
        </p:spPr>
        <p:txBody>
          <a:bodyPr/>
          <a:lstStyle>
            <a:lvl1pPr>
              <a:spcBef>
                <a:spcPct val="20000"/>
              </a:spcBef>
              <a:spcAft>
                <a:spcPct val="20000"/>
              </a:spcAft>
              <a:buClr>
                <a:srgbClr val="333399"/>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spcAft>
                <a:spcPct val="20000"/>
              </a:spcAft>
              <a:buClr>
                <a:srgbClr val="333399"/>
              </a:buClr>
              <a:buFont typeface="Times New Roman" panose="02020603050405020304" pitchFamily="18" charset="0"/>
              <a:buChar char="–"/>
              <a:defRPr>
                <a:solidFill>
                  <a:schemeClr val="tx1"/>
                </a:solidFill>
                <a:latin typeface="Arial" panose="020B0604020202020204" pitchFamily="34" charset="0"/>
              </a:defRPr>
            </a:lvl2pPr>
            <a:lvl3pPr marL="1143000" indent="-228600">
              <a:spcBef>
                <a:spcPct val="20000"/>
              </a:spcBef>
              <a:spcAft>
                <a:spcPct val="20000"/>
              </a:spcAft>
              <a:buClr>
                <a:srgbClr val="333399"/>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spcAft>
                <a:spcPct val="20000"/>
              </a:spcAft>
              <a:buClr>
                <a:srgbClr val="333399"/>
              </a:buClr>
              <a:buFont typeface="Times New Roman" panose="02020603050405020304" pitchFamily="18" charset="0"/>
              <a:buChar char="–"/>
              <a:defRPr sz="1400">
                <a:solidFill>
                  <a:schemeClr val="tx1"/>
                </a:solidFill>
                <a:latin typeface="Arial" panose="020B0604020202020204" pitchFamily="34" charset="0"/>
              </a:defRPr>
            </a:lvl4pPr>
            <a:lvl5pPr marL="2057400" indent="-22860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9pPr>
          </a:lstStyle>
          <a:p>
            <a:pPr>
              <a:spcBef>
                <a:spcPct val="0"/>
              </a:spcBef>
              <a:spcAft>
                <a:spcPct val="0"/>
              </a:spcAft>
              <a:buClrTx/>
              <a:buFontTx/>
              <a:buNone/>
            </a:pPr>
            <a:fld id="{7D84446C-4E9C-4BFD-BCEA-4AF297DDEF78}" type="slidenum">
              <a:rPr lang="en-US" altLang="en-US" sz="800">
                <a:solidFill>
                  <a:srgbClr val="000000"/>
                </a:solidFill>
              </a:rPr>
              <a:pPr>
                <a:spcBef>
                  <a:spcPct val="0"/>
                </a:spcBef>
                <a:spcAft>
                  <a:spcPct val="0"/>
                </a:spcAft>
                <a:buClrTx/>
                <a:buFontTx/>
                <a:buNone/>
              </a:pPr>
              <a:t>14</a:t>
            </a:fld>
            <a:endParaRPr lang="en-US" altLang="en-US" sz="800">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4B6ACA52-BF6B-4667-96CC-178BC1B942A5}"/>
              </a:ext>
            </a:extLst>
          </p:cNvPr>
          <p:cNvSpPr>
            <a:spLocks noGrp="1" noChangeArrowheads="1"/>
          </p:cNvSpPr>
          <p:nvPr>
            <p:ph type="title"/>
          </p:nvPr>
        </p:nvSpPr>
        <p:spPr>
          <a:xfrm>
            <a:off x="457200" y="274638"/>
            <a:ext cx="8229600" cy="601662"/>
          </a:xfrm>
          <a:noFill/>
        </p:spPr>
        <p:txBody>
          <a:bodyPr anchor="t"/>
          <a:lstStyle/>
          <a:p>
            <a:r>
              <a:rPr lang="en-US" altLang="en-US"/>
              <a:t>Geotechnical considerations</a:t>
            </a:r>
          </a:p>
        </p:txBody>
      </p:sp>
      <p:sp>
        <p:nvSpPr>
          <p:cNvPr id="18435" name="Rectangle 3">
            <a:extLst>
              <a:ext uri="{FF2B5EF4-FFF2-40B4-BE49-F238E27FC236}">
                <a16:creationId xmlns:a16="http://schemas.microsoft.com/office/drawing/2014/main" id="{00C98415-5A55-4E82-9398-233E80B55156}"/>
              </a:ext>
            </a:extLst>
          </p:cNvPr>
          <p:cNvSpPr>
            <a:spLocks noGrp="1" noChangeArrowheads="1"/>
          </p:cNvSpPr>
          <p:nvPr>
            <p:ph type="body" idx="1"/>
          </p:nvPr>
        </p:nvSpPr>
        <p:spPr>
          <a:xfrm>
            <a:off x="457200" y="1600200"/>
            <a:ext cx="8229600" cy="4525963"/>
          </a:xfrm>
          <a:noFill/>
        </p:spPr>
        <p:txBody>
          <a:bodyPr/>
          <a:lstStyle/>
          <a:p>
            <a:r>
              <a:rPr lang="en-US" altLang="en-US" sz="2400"/>
              <a:t>PSI per pound of cementitious  – Slag Cement is more hydraulic, particularly in lower amounts and at higher water cement ratios than Portland cement.</a:t>
            </a:r>
          </a:p>
          <a:p>
            <a:r>
              <a:rPr lang="en-US" altLang="en-US" sz="2400"/>
              <a:t>Therefore as strength requirements lower, slag has more defined effect than Portland cement and is used at higher replacements (&gt;70%) requiring less total cementitious</a:t>
            </a:r>
          </a:p>
          <a:p>
            <a:r>
              <a:rPr lang="en-US" altLang="en-US" sz="2400"/>
              <a:t>Less Toxic – TCLP</a:t>
            </a:r>
          </a:p>
          <a:p>
            <a:r>
              <a:rPr lang="en-US" altLang="en-US" sz="2400"/>
              <a:t>Has the ability to tie up heavy metals similar or higher compared to Portland cement</a:t>
            </a:r>
          </a:p>
          <a:p>
            <a:r>
              <a:rPr lang="en-US" altLang="en-US" sz="2400"/>
              <a:t>Much lower Permeability than PC by itself</a:t>
            </a:r>
          </a:p>
          <a:p>
            <a:endParaRPr lang="en-US" altLang="en-US" sz="2400"/>
          </a:p>
          <a:p>
            <a:endParaRPr lang="en-US" altLang="en-US"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21C36170-C38A-40C6-A925-5ACC068D5EC5}"/>
              </a:ext>
            </a:extLst>
          </p:cNvPr>
          <p:cNvSpPr>
            <a:spLocks noGrp="1" noChangeArrowheads="1"/>
          </p:cNvSpPr>
          <p:nvPr>
            <p:ph type="title"/>
          </p:nvPr>
        </p:nvSpPr>
        <p:spPr>
          <a:xfrm>
            <a:off x="457200" y="274638"/>
            <a:ext cx="8229600" cy="549275"/>
          </a:xfrm>
          <a:noFill/>
        </p:spPr>
        <p:txBody>
          <a:bodyPr anchor="t"/>
          <a:lstStyle/>
          <a:p>
            <a:r>
              <a:rPr lang="en-US" altLang="en-US"/>
              <a:t>Slag Cement in contact with Groundwater - TCLP Data</a:t>
            </a:r>
          </a:p>
        </p:txBody>
      </p:sp>
      <p:sp>
        <p:nvSpPr>
          <p:cNvPr id="19459" name="Rectangle 3">
            <a:extLst>
              <a:ext uri="{FF2B5EF4-FFF2-40B4-BE49-F238E27FC236}">
                <a16:creationId xmlns:a16="http://schemas.microsoft.com/office/drawing/2014/main" id="{8C6953C2-DE0E-4057-A2B5-8E309B6F3C19}"/>
              </a:ext>
            </a:extLst>
          </p:cNvPr>
          <p:cNvSpPr>
            <a:spLocks noGrp="1" noChangeArrowheads="1"/>
          </p:cNvSpPr>
          <p:nvPr>
            <p:ph type="body" idx="1"/>
          </p:nvPr>
        </p:nvSpPr>
        <p:spPr>
          <a:xfrm>
            <a:off x="457200" y="1600200"/>
            <a:ext cx="3916363" cy="4525963"/>
          </a:xfrm>
          <a:noFill/>
        </p:spPr>
        <p:txBody>
          <a:bodyPr/>
          <a:lstStyle/>
          <a:p>
            <a:r>
              <a:rPr lang="en-US" altLang="en-US"/>
              <a:t>The TCLP, or Toxicity Characteristic Leaching (not Leachate) Procedure is designed to determine the mobility of both organic and inorganic analytes present in liquid, solid, and multiphasic wastes.  This is usually used to determine if a waste may meet the definition of EP Toxicity, that is, carrying a hazardous waste code under RCRA (40 CFR Part 261) of D004 through D052.</a:t>
            </a:r>
          </a:p>
        </p:txBody>
      </p:sp>
      <p:pic>
        <p:nvPicPr>
          <p:cNvPr id="19460" name="Picture 4" descr="Slagandfish">
            <a:extLst>
              <a:ext uri="{FF2B5EF4-FFF2-40B4-BE49-F238E27FC236}">
                <a16:creationId xmlns:a16="http://schemas.microsoft.com/office/drawing/2014/main" id="{382305EF-AEE6-4003-AB3F-ED63C14D9D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5525" y="1265238"/>
            <a:ext cx="3775075"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25">
            <a:extLst>
              <a:ext uri="{FF2B5EF4-FFF2-40B4-BE49-F238E27FC236}">
                <a16:creationId xmlns:a16="http://schemas.microsoft.com/office/drawing/2014/main" id="{162C4BA1-36F2-4BC0-865C-B931C9EE2CD8}"/>
              </a:ext>
            </a:extLst>
          </p:cNvPr>
          <p:cNvSpPr>
            <a:spLocks noGrp="1" noChangeArrowheads="1"/>
          </p:cNvSpPr>
          <p:nvPr>
            <p:ph type="title"/>
          </p:nvPr>
        </p:nvSpPr>
        <p:spPr>
          <a:xfrm>
            <a:off x="457200" y="274638"/>
            <a:ext cx="8229600" cy="509587"/>
          </a:xfrm>
          <a:noFill/>
        </p:spPr>
        <p:txBody>
          <a:bodyPr anchor="t"/>
          <a:lstStyle/>
          <a:p>
            <a:r>
              <a:rPr lang="en-US" altLang="en-US"/>
              <a:t>Typical TCLP DATA</a:t>
            </a:r>
          </a:p>
        </p:txBody>
      </p:sp>
      <p:graphicFrame>
        <p:nvGraphicFramePr>
          <p:cNvPr id="3148000" name="Group 224">
            <a:extLst>
              <a:ext uri="{FF2B5EF4-FFF2-40B4-BE49-F238E27FC236}">
                <a16:creationId xmlns:a16="http://schemas.microsoft.com/office/drawing/2014/main" id="{6C84922F-B8EF-413B-9BDC-B409E042407F}"/>
              </a:ext>
            </a:extLst>
          </p:cNvPr>
          <p:cNvGraphicFramePr>
            <a:graphicFrameLocks noGrp="1"/>
          </p:cNvGraphicFramePr>
          <p:nvPr>
            <p:ph idx="1"/>
          </p:nvPr>
        </p:nvGraphicFramePr>
        <p:xfrm>
          <a:off x="457200" y="1600200"/>
          <a:ext cx="8229600" cy="4525963"/>
        </p:xfrm>
        <a:graphic>
          <a:graphicData uri="http://schemas.openxmlformats.org/drawingml/2006/table">
            <a:tbl>
              <a:tblPr/>
              <a:tblGrid>
                <a:gridCol w="3414346">
                  <a:extLst>
                    <a:ext uri="{9D8B030D-6E8A-4147-A177-3AD203B41FA5}">
                      <a16:colId xmlns:a16="http://schemas.microsoft.com/office/drawing/2014/main" val="20000"/>
                    </a:ext>
                  </a:extLst>
                </a:gridCol>
                <a:gridCol w="1548912">
                  <a:extLst>
                    <a:ext uri="{9D8B030D-6E8A-4147-A177-3AD203B41FA5}">
                      <a16:colId xmlns:a16="http://schemas.microsoft.com/office/drawing/2014/main" val="20001"/>
                    </a:ext>
                  </a:extLst>
                </a:gridCol>
                <a:gridCol w="1063869">
                  <a:extLst>
                    <a:ext uri="{9D8B030D-6E8A-4147-A177-3AD203B41FA5}">
                      <a16:colId xmlns:a16="http://schemas.microsoft.com/office/drawing/2014/main" val="20002"/>
                    </a:ext>
                  </a:extLst>
                </a:gridCol>
                <a:gridCol w="2202473">
                  <a:extLst>
                    <a:ext uri="{9D8B030D-6E8A-4147-A177-3AD203B41FA5}">
                      <a16:colId xmlns:a16="http://schemas.microsoft.com/office/drawing/2014/main" val="20003"/>
                    </a:ext>
                  </a:extLst>
                </a:gridCol>
              </a:tblGrid>
              <a:tr h="542925">
                <a:tc gridSpan="4">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cs typeface="Arial" charset="0"/>
                        </a:rPr>
                        <a:t>TCLP</a:t>
                      </a: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90538">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cs typeface="Arial" charset="0"/>
                        </a:rPr>
                        <a:t>Element</a:t>
                      </a: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cs typeface="Arial" charset="0"/>
                        </a:rPr>
                        <a:t>Results</a:t>
                      </a: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cs typeface="Arial" charset="0"/>
                        </a:rPr>
                        <a:t>LIMIT</a:t>
                      </a: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cs typeface="Arial" charset="0"/>
                        </a:rPr>
                        <a:t>Detection Limit</a:t>
                      </a: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42925">
                <a:tc>
                  <a:txBody>
                    <a:bodyPr/>
                    <a:lstStyle>
                      <a:lvl1pPr algn="l" eaLnBrk="0" hangingPunct="0">
                        <a:spcBef>
                          <a:spcPct val="20000"/>
                        </a:spcBef>
                        <a:defRPr sz="1400" b="1">
                          <a:solidFill>
                            <a:schemeClr val="tx1"/>
                          </a:solidFill>
                          <a:latin typeface="Arial" charset="0"/>
                          <a:cs typeface="Arial" charset="0"/>
                        </a:defRPr>
                      </a:lvl1pPr>
                      <a:lvl2pPr marL="228600" algn="l" eaLnBrk="0" hangingPunct="0">
                        <a:spcBef>
                          <a:spcPct val="20000"/>
                        </a:spcBef>
                        <a:buClr>
                          <a:schemeClr val="tx2"/>
                        </a:buClr>
                        <a:defRPr sz="1400">
                          <a:solidFill>
                            <a:schemeClr val="tx1"/>
                          </a:solidFill>
                          <a:latin typeface="Arial" charset="0"/>
                          <a:cs typeface="Arial" charset="0"/>
                        </a:defRPr>
                      </a:lvl2pPr>
                      <a:lvl3pPr marL="685800" algn="l" eaLnBrk="0" hangingPunct="0">
                        <a:spcBef>
                          <a:spcPct val="20000"/>
                        </a:spcBef>
                        <a:buClr>
                          <a:schemeClr val="tx2"/>
                        </a:buClr>
                        <a:buFont typeface="Arial" charset="0"/>
                        <a:defRPr sz="1400">
                          <a:solidFill>
                            <a:schemeClr val="tx1"/>
                          </a:solidFill>
                          <a:latin typeface="Arial" charset="0"/>
                          <a:cs typeface="Arial" charset="0"/>
                        </a:defRPr>
                      </a:lvl3pPr>
                      <a:lvl4pPr marL="1143000" algn="l" eaLnBrk="0" hangingPunct="0">
                        <a:spcBef>
                          <a:spcPct val="20000"/>
                        </a:spcBef>
                        <a:buClr>
                          <a:schemeClr val="tx2"/>
                        </a:buClr>
                        <a:buFont typeface="Arial" charset="0"/>
                        <a:defRPr sz="1400">
                          <a:solidFill>
                            <a:schemeClr val="tx1"/>
                          </a:solidFill>
                          <a:latin typeface="Arial" charset="0"/>
                          <a:cs typeface="Arial" charset="0"/>
                        </a:defRPr>
                      </a:lvl4pPr>
                      <a:lvl5pPr algn="l" eaLnBrk="0" hangingPunct="0">
                        <a:spcBef>
                          <a:spcPct val="20000"/>
                        </a:spcBef>
                        <a:buClr>
                          <a:schemeClr val="tx2"/>
                        </a:buClr>
                        <a:buFont typeface="Arial" charset="0"/>
                        <a:defRPr sz="1400">
                          <a:solidFill>
                            <a:schemeClr val="tx1"/>
                          </a:solidFill>
                          <a:latin typeface="Arial" charset="0"/>
                          <a:cs typeface="Arial" charset="0"/>
                        </a:defRPr>
                      </a:lvl5pPr>
                      <a:lvl6pPr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chemeClr val="tx1"/>
                        </a:solidFill>
                        <a:effectLst/>
                        <a:latin typeface="Arial" charset="0"/>
                        <a:cs typeface="Arial" charset="0"/>
                      </a:endParaRP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cs typeface="Arial" charset="0"/>
                        </a:rPr>
                        <a:t>mg/L</a:t>
                      </a: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cs typeface="Arial" charset="0"/>
                        </a:rPr>
                        <a:t>mg/L</a:t>
                      </a: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cs typeface="Arial" charset="0"/>
                        </a:rPr>
                        <a:t>mg/L</a:t>
                      </a: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2125">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chemeClr val="tx1"/>
                          </a:solidFill>
                          <a:effectLst/>
                          <a:latin typeface="Times New Roman" pitchFamily="18" charset="0"/>
                          <a:cs typeface="Times New Roman" pitchFamily="18" charset="0"/>
                        </a:rPr>
                        <a:t>ARSENIC (As)            </a:t>
                      </a:r>
                      <a:endParaRPr kumimoji="0" lang="en-US" altLang="en-US" sz="2000" b="0" i="0" u="none" strike="noStrike" cap="none" normalizeH="0" baseline="0" dirty="0">
                        <a:ln>
                          <a:noFill/>
                        </a:ln>
                        <a:solidFill>
                          <a:schemeClr val="tx1"/>
                        </a:solidFill>
                        <a:effectLst/>
                        <a:latin typeface="Arial" charset="0"/>
                        <a:cs typeface="Arial" charset="0"/>
                      </a:endParaRP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N/D &lt; .04</a:t>
                      </a:r>
                      <a:endParaRPr kumimoji="0" lang="en-US" altLang="en-US" sz="2000" b="0" i="0" u="none" strike="noStrike" cap="none" normalizeH="0" baseline="0" dirty="0">
                        <a:ln>
                          <a:noFill/>
                        </a:ln>
                        <a:solidFill>
                          <a:schemeClr val="tx1"/>
                        </a:solidFill>
                        <a:effectLst/>
                        <a:latin typeface="Arial" charset="0"/>
                        <a:cs typeface="Arial" charset="0"/>
                      </a:endParaRP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cs typeface="Arial" charset="0"/>
                        </a:rPr>
                        <a:t>5</a:t>
                      </a: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cs typeface="Arial" charset="0"/>
                        </a:rPr>
                        <a:t>.04</a:t>
                      </a: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2125">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chemeClr val="tx1"/>
                          </a:solidFill>
                          <a:effectLst/>
                          <a:latin typeface="Times New Roman" pitchFamily="18" charset="0"/>
                          <a:cs typeface="Times New Roman" pitchFamily="18" charset="0"/>
                        </a:rPr>
                        <a:t>BARIUM (Ba)              </a:t>
                      </a:r>
                      <a:endParaRPr kumimoji="0" lang="en-US" altLang="en-US" sz="2000" b="0" i="0" u="none" strike="noStrike" cap="none" normalizeH="0" baseline="0" dirty="0">
                        <a:ln>
                          <a:noFill/>
                        </a:ln>
                        <a:solidFill>
                          <a:schemeClr val="tx1"/>
                        </a:solidFill>
                        <a:effectLst/>
                        <a:latin typeface="Arial" charset="0"/>
                        <a:cs typeface="Arial" charset="0"/>
                      </a:endParaRP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0.04</a:t>
                      </a:r>
                      <a:endParaRPr kumimoji="0" lang="en-US" altLang="en-US" sz="2000" b="0" i="0" u="none" strike="noStrike" cap="none" normalizeH="0" baseline="0" dirty="0">
                        <a:ln>
                          <a:noFill/>
                        </a:ln>
                        <a:solidFill>
                          <a:schemeClr val="tx1"/>
                        </a:solidFill>
                        <a:effectLst/>
                        <a:latin typeface="Arial" charset="0"/>
                        <a:cs typeface="Arial" charset="0"/>
                      </a:endParaRP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cs typeface="Arial" charset="0"/>
                        </a:rPr>
                        <a:t>100</a:t>
                      </a: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cs typeface="Arial" charset="0"/>
                        </a:rPr>
                        <a:t>0.01</a:t>
                      </a: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90538">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chemeClr val="tx1"/>
                          </a:solidFill>
                          <a:effectLst/>
                          <a:latin typeface="Times New Roman" pitchFamily="18" charset="0"/>
                          <a:cs typeface="Times New Roman" pitchFamily="18" charset="0"/>
                        </a:rPr>
                        <a:t>CADMIUM (Cd)          </a:t>
                      </a:r>
                      <a:endParaRPr kumimoji="0" lang="en-US" altLang="en-US" sz="2000" b="0" i="0" u="none" strike="noStrike" cap="none" normalizeH="0" baseline="0" dirty="0">
                        <a:ln>
                          <a:noFill/>
                        </a:ln>
                        <a:solidFill>
                          <a:schemeClr val="tx1"/>
                        </a:solidFill>
                        <a:effectLst/>
                        <a:latin typeface="Arial" charset="0"/>
                        <a:cs typeface="Arial" charset="0"/>
                      </a:endParaRP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N/D &lt; .01</a:t>
                      </a:r>
                      <a:endParaRPr kumimoji="0" lang="en-US" altLang="en-US" sz="2000" b="0" i="0" u="none" strike="noStrike" cap="none" normalizeH="0" baseline="0" dirty="0">
                        <a:ln>
                          <a:noFill/>
                        </a:ln>
                        <a:solidFill>
                          <a:schemeClr val="tx1"/>
                        </a:solidFill>
                        <a:effectLst/>
                        <a:latin typeface="Arial" charset="0"/>
                        <a:cs typeface="Arial" charset="0"/>
                      </a:endParaRP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cs typeface="Arial" charset="0"/>
                        </a:rPr>
                        <a:t>1</a:t>
                      </a: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cs typeface="Arial" charset="0"/>
                        </a:rPr>
                        <a:t>.01</a:t>
                      </a: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92125">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chemeClr val="tx1"/>
                          </a:solidFill>
                          <a:effectLst/>
                          <a:latin typeface="Times New Roman" pitchFamily="18" charset="0"/>
                          <a:cs typeface="Times New Roman" pitchFamily="18" charset="0"/>
                        </a:rPr>
                        <a:t>CHROMIUM (Cr III,VI)  </a:t>
                      </a:r>
                      <a:endParaRPr kumimoji="0" lang="en-US" altLang="en-US" sz="2000" b="0" i="0" u="none" strike="noStrike" cap="none" normalizeH="0" baseline="0" dirty="0">
                        <a:ln>
                          <a:noFill/>
                        </a:ln>
                        <a:solidFill>
                          <a:schemeClr val="tx1"/>
                        </a:solidFill>
                        <a:effectLst/>
                        <a:latin typeface="Arial" charset="0"/>
                        <a:cs typeface="Arial" charset="0"/>
                      </a:endParaRP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N/D &lt; .01</a:t>
                      </a:r>
                      <a:endParaRPr kumimoji="0" lang="en-US" altLang="en-US" sz="2000" b="0" i="0" u="none" strike="noStrike" cap="none" normalizeH="0" baseline="0" dirty="0">
                        <a:ln>
                          <a:noFill/>
                        </a:ln>
                        <a:solidFill>
                          <a:schemeClr val="tx1"/>
                        </a:solidFill>
                        <a:effectLst/>
                        <a:latin typeface="Arial" charset="0"/>
                        <a:cs typeface="Arial" charset="0"/>
                      </a:endParaRP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cs typeface="Arial" charset="0"/>
                        </a:rPr>
                        <a:t>5</a:t>
                      </a: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cs typeface="Arial" charset="0"/>
                        </a:rPr>
                        <a:t>0.01</a:t>
                      </a: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90538">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chemeClr val="tx1"/>
                          </a:solidFill>
                          <a:effectLst/>
                          <a:latin typeface="Times New Roman" pitchFamily="18" charset="0"/>
                          <a:cs typeface="Times New Roman" pitchFamily="18" charset="0"/>
                        </a:rPr>
                        <a:t>LEAD (Pb)              </a:t>
                      </a:r>
                      <a:endParaRPr kumimoji="0" lang="en-US" altLang="en-US" sz="2000" b="0" i="0" u="none" strike="noStrike" cap="none" normalizeH="0" baseline="0" dirty="0">
                        <a:ln>
                          <a:noFill/>
                        </a:ln>
                        <a:solidFill>
                          <a:schemeClr val="tx1"/>
                        </a:solidFill>
                        <a:effectLst/>
                        <a:latin typeface="Arial" charset="0"/>
                        <a:cs typeface="Arial" charset="0"/>
                      </a:endParaRP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N/D &lt; .03</a:t>
                      </a:r>
                      <a:endParaRPr kumimoji="0" lang="en-US" altLang="en-US" sz="2000" b="0" i="0" u="none" strike="noStrike" cap="none" normalizeH="0" baseline="0" dirty="0">
                        <a:ln>
                          <a:noFill/>
                        </a:ln>
                        <a:solidFill>
                          <a:schemeClr val="tx1"/>
                        </a:solidFill>
                        <a:effectLst/>
                        <a:latin typeface="Arial" charset="0"/>
                        <a:cs typeface="Arial" charset="0"/>
                      </a:endParaRP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cs typeface="Arial" charset="0"/>
                        </a:rPr>
                        <a:t>5</a:t>
                      </a: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cs typeface="Arial" charset="0"/>
                        </a:rPr>
                        <a:t>0.03</a:t>
                      </a: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92125">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chemeClr val="tx1"/>
                          </a:solidFill>
                          <a:effectLst/>
                          <a:latin typeface="Times New Roman" pitchFamily="18" charset="0"/>
                          <a:cs typeface="Times New Roman" pitchFamily="18" charset="0"/>
                        </a:rPr>
                        <a:t>SELENIUM (Se)        </a:t>
                      </a:r>
                      <a:endParaRPr kumimoji="0" lang="en-US" altLang="en-US" sz="2000" b="0" i="0" u="none" strike="noStrike" cap="none" normalizeH="0" baseline="0" dirty="0">
                        <a:ln>
                          <a:noFill/>
                        </a:ln>
                        <a:solidFill>
                          <a:schemeClr val="tx1"/>
                        </a:solidFill>
                        <a:effectLst/>
                        <a:latin typeface="Arial" charset="0"/>
                        <a:cs typeface="Arial" charset="0"/>
                      </a:endParaRP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N/D &lt; .07 </a:t>
                      </a:r>
                      <a:endParaRPr kumimoji="0" lang="en-US" altLang="en-US" sz="2000" b="0" i="0" u="none" strike="noStrike" cap="none" normalizeH="0" baseline="0" dirty="0">
                        <a:ln>
                          <a:noFill/>
                        </a:ln>
                        <a:solidFill>
                          <a:schemeClr val="tx1"/>
                        </a:solidFill>
                        <a:effectLst/>
                        <a:latin typeface="Arial" charset="0"/>
                        <a:cs typeface="Arial" charset="0"/>
                      </a:endParaRP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cs typeface="Arial" charset="0"/>
                        </a:rPr>
                        <a:t>1</a:t>
                      </a: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1400" b="1">
                          <a:solidFill>
                            <a:schemeClr val="tx1"/>
                          </a:solidFill>
                          <a:latin typeface="Arial" charset="0"/>
                          <a:cs typeface="Arial" charset="0"/>
                        </a:defRPr>
                      </a:lvl1pPr>
                      <a:lvl2pPr indent="-228600" algn="l" eaLnBrk="0" hangingPunct="0">
                        <a:spcBef>
                          <a:spcPct val="20000"/>
                        </a:spcBef>
                        <a:buClr>
                          <a:schemeClr val="tx2"/>
                        </a:buClr>
                        <a:defRPr sz="1400">
                          <a:solidFill>
                            <a:schemeClr val="tx1"/>
                          </a:solidFill>
                          <a:latin typeface="Arial" charset="0"/>
                          <a:cs typeface="Arial" charset="0"/>
                        </a:defRPr>
                      </a:lvl2pPr>
                      <a:lvl3pPr indent="-228600" algn="l" eaLnBrk="0" hangingPunct="0">
                        <a:spcBef>
                          <a:spcPct val="20000"/>
                        </a:spcBef>
                        <a:buClr>
                          <a:schemeClr val="tx2"/>
                        </a:buClr>
                        <a:buFont typeface="Arial" charset="0"/>
                        <a:defRPr sz="1400">
                          <a:solidFill>
                            <a:schemeClr val="tx1"/>
                          </a:solidFill>
                          <a:latin typeface="Arial" charset="0"/>
                          <a:cs typeface="Arial" charset="0"/>
                        </a:defRPr>
                      </a:lvl3pPr>
                      <a:lvl4pPr marL="1376363" indent="-233363" algn="l" eaLnBrk="0" hangingPunct="0">
                        <a:spcBef>
                          <a:spcPct val="20000"/>
                        </a:spcBef>
                        <a:buClr>
                          <a:schemeClr val="tx2"/>
                        </a:buClr>
                        <a:buFont typeface="Arial" charset="0"/>
                        <a:defRPr sz="1400">
                          <a:solidFill>
                            <a:schemeClr val="tx1"/>
                          </a:solidFill>
                          <a:latin typeface="Arial" charset="0"/>
                          <a:cs typeface="Arial" charset="0"/>
                        </a:defRPr>
                      </a:lvl4pPr>
                      <a:lvl5pPr marL="2058988" indent="-230188" algn="l" eaLnBrk="0" hangingPunct="0">
                        <a:spcBef>
                          <a:spcPct val="20000"/>
                        </a:spcBef>
                        <a:buClr>
                          <a:schemeClr val="tx2"/>
                        </a:buClr>
                        <a:buFont typeface="Arial" charset="0"/>
                        <a:defRPr sz="1400">
                          <a:solidFill>
                            <a:schemeClr val="tx1"/>
                          </a:solidFill>
                          <a:latin typeface="Arial" charset="0"/>
                          <a:cs typeface="Arial" charset="0"/>
                        </a:defRPr>
                      </a:lvl5pPr>
                      <a:lvl6pPr marL="25161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6pPr>
                      <a:lvl7pPr marL="29733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7pPr>
                      <a:lvl8pPr marL="34305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8pPr>
                      <a:lvl9pPr marL="3887788" indent="-230188" eaLnBrk="0" fontAlgn="base" hangingPunct="0">
                        <a:spcBef>
                          <a:spcPct val="20000"/>
                        </a:spcBef>
                        <a:spcAft>
                          <a:spcPct val="0"/>
                        </a:spcAft>
                        <a:buClr>
                          <a:schemeClr val="tx2"/>
                        </a:buClr>
                        <a:buFont typeface="Arial" charset="0"/>
                        <a:defRPr sz="1400">
                          <a:solidFill>
                            <a:schemeClr val="tx1"/>
                          </a:solidFill>
                          <a:latin typeface="Arial" charset="0"/>
                          <a:cs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cs typeface="Arial" charset="0"/>
                        </a:rPr>
                        <a:t>0.07</a:t>
                      </a: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0D8F1B21-6333-4EAC-A4F8-BD506FE814EA}"/>
              </a:ext>
            </a:extLst>
          </p:cNvPr>
          <p:cNvSpPr>
            <a:spLocks noGrp="1" noChangeArrowheads="1"/>
          </p:cNvSpPr>
          <p:nvPr>
            <p:ph type="title"/>
          </p:nvPr>
        </p:nvSpPr>
        <p:spPr>
          <a:xfrm>
            <a:off x="457200" y="274638"/>
            <a:ext cx="8229600" cy="530225"/>
          </a:xfrm>
          <a:solidFill>
            <a:srgbClr val="FFFFFF"/>
          </a:solidFill>
          <a:ln>
            <a:solidFill>
              <a:srgbClr val="000000"/>
            </a:solidFill>
            <a:miter lim="800000"/>
            <a:headEnd/>
            <a:tailEnd/>
          </a:ln>
        </p:spPr>
        <p:txBody>
          <a:bodyPr anchor="t"/>
          <a:lstStyle/>
          <a:p>
            <a:r>
              <a:rPr lang="en-US" altLang="en-US" sz="2000"/>
              <a:t>Project 1 - HHD – Cutoff Wall (Low Permeability)</a:t>
            </a:r>
          </a:p>
        </p:txBody>
      </p:sp>
      <p:sp>
        <p:nvSpPr>
          <p:cNvPr id="21507" name="Rectangle 3">
            <a:extLst>
              <a:ext uri="{FF2B5EF4-FFF2-40B4-BE49-F238E27FC236}">
                <a16:creationId xmlns:a16="http://schemas.microsoft.com/office/drawing/2014/main" id="{1DBE4B3C-BFF2-4062-86A8-19674258167E}"/>
              </a:ext>
            </a:extLst>
          </p:cNvPr>
          <p:cNvSpPr>
            <a:spLocks noGrp="1" noChangeArrowheads="1"/>
          </p:cNvSpPr>
          <p:nvPr>
            <p:ph type="body" idx="1"/>
          </p:nvPr>
        </p:nvSpPr>
        <p:spPr>
          <a:xfrm flipH="1" flipV="1">
            <a:off x="401638" y="1554163"/>
            <a:ext cx="55562" cy="46037"/>
          </a:xfrm>
          <a:solidFill>
            <a:srgbClr val="FFFFFF"/>
          </a:solidFill>
          <a:ln>
            <a:solidFill>
              <a:srgbClr val="000000"/>
            </a:solidFill>
            <a:miter lim="800000"/>
            <a:headEnd/>
            <a:tailEnd/>
          </a:ln>
        </p:spPr>
        <p:txBody>
          <a:bodyPr/>
          <a:lstStyle/>
          <a:p>
            <a:pPr>
              <a:lnSpc>
                <a:spcPct val="80000"/>
              </a:lnSpc>
            </a:pPr>
            <a:endParaRPr lang="en-US" altLang="en-US" sz="800"/>
          </a:p>
        </p:txBody>
      </p:sp>
      <p:pic>
        <p:nvPicPr>
          <p:cNvPr id="21508" name="Picture 4" descr="LakeOMap_reach-web-large">
            <a:extLst>
              <a:ext uri="{FF2B5EF4-FFF2-40B4-BE49-F238E27FC236}">
                <a16:creationId xmlns:a16="http://schemas.microsoft.com/office/drawing/2014/main" id="{C611011C-DEA1-4F2B-965A-EBA3EC6192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1357313"/>
            <a:ext cx="3967162"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HHD_ConceptD_Sept2007-01">
            <a:extLst>
              <a:ext uri="{FF2B5EF4-FFF2-40B4-BE49-F238E27FC236}">
                <a16:creationId xmlns:a16="http://schemas.microsoft.com/office/drawing/2014/main" id="{FE4A4784-233F-4BC4-9AB2-3440785434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425" y="1841500"/>
            <a:ext cx="3760788"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1C6E612-88DA-4E30-86F2-91781722B206}"/>
              </a:ext>
            </a:extLst>
          </p:cNvPr>
          <p:cNvSpPr>
            <a:spLocks noGrp="1" noChangeArrowheads="1"/>
          </p:cNvSpPr>
          <p:nvPr>
            <p:ph type="title"/>
          </p:nvPr>
        </p:nvSpPr>
        <p:spPr>
          <a:xfrm>
            <a:off x="457200" y="274638"/>
            <a:ext cx="8229600" cy="409575"/>
          </a:xfrm>
          <a:noFill/>
        </p:spPr>
        <p:txBody>
          <a:bodyPr anchor="t"/>
          <a:lstStyle/>
          <a:p>
            <a:r>
              <a:rPr lang="en-US" altLang="en-US" sz="2000"/>
              <a:t>HHD</a:t>
            </a:r>
          </a:p>
        </p:txBody>
      </p:sp>
      <p:pic>
        <p:nvPicPr>
          <p:cNvPr id="22531" name="Picture 4">
            <a:extLst>
              <a:ext uri="{FF2B5EF4-FFF2-40B4-BE49-F238E27FC236}">
                <a16:creationId xmlns:a16="http://schemas.microsoft.com/office/drawing/2014/main" id="{C0F5BE11-7B24-478D-A0FB-A6493B2BDFF5}"/>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90525" y="1058863"/>
            <a:ext cx="8229600" cy="2781300"/>
          </a:xfrm>
        </p:spPr>
      </p:pic>
      <p:sp>
        <p:nvSpPr>
          <p:cNvPr id="22532" name="Text Box 5">
            <a:extLst>
              <a:ext uri="{FF2B5EF4-FFF2-40B4-BE49-F238E27FC236}">
                <a16:creationId xmlns:a16="http://schemas.microsoft.com/office/drawing/2014/main" id="{B846DF7E-A05B-46E4-A98F-4A8740537913}"/>
              </a:ext>
            </a:extLst>
          </p:cNvPr>
          <p:cNvSpPr txBox="1">
            <a:spLocks noChangeArrowheads="1"/>
          </p:cNvSpPr>
          <p:nvPr/>
        </p:nvSpPr>
        <p:spPr bwMode="auto">
          <a:xfrm>
            <a:off x="685800" y="4279900"/>
            <a:ext cx="78470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spcAft>
                <a:spcPct val="20000"/>
              </a:spcAft>
              <a:buClr>
                <a:srgbClr val="333399"/>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spcAft>
                <a:spcPct val="20000"/>
              </a:spcAft>
              <a:buClr>
                <a:srgbClr val="333399"/>
              </a:buClr>
              <a:buFont typeface="Times New Roman" panose="02020603050405020304" pitchFamily="18" charset="0"/>
              <a:buChar char="–"/>
              <a:defRPr>
                <a:solidFill>
                  <a:schemeClr val="tx1"/>
                </a:solidFill>
                <a:latin typeface="Arial" panose="020B0604020202020204" pitchFamily="34" charset="0"/>
              </a:defRPr>
            </a:lvl2pPr>
            <a:lvl3pPr marL="1143000" indent="-228600">
              <a:spcBef>
                <a:spcPct val="20000"/>
              </a:spcBef>
              <a:spcAft>
                <a:spcPct val="20000"/>
              </a:spcAft>
              <a:buClr>
                <a:srgbClr val="333399"/>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spcAft>
                <a:spcPct val="20000"/>
              </a:spcAft>
              <a:buClr>
                <a:srgbClr val="333399"/>
              </a:buClr>
              <a:buFont typeface="Times New Roman" panose="02020603050405020304" pitchFamily="18" charset="0"/>
              <a:buChar char="–"/>
              <a:defRPr sz="1400">
                <a:solidFill>
                  <a:schemeClr val="tx1"/>
                </a:solidFill>
                <a:latin typeface="Arial" panose="020B0604020202020204" pitchFamily="34" charset="0"/>
              </a:defRPr>
            </a:lvl4pPr>
            <a:lvl5pPr marL="2057400" indent="-22860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9pPr>
          </a:lstStyle>
          <a:p>
            <a:pPr eaLnBrk="1" hangingPunct="1">
              <a:spcBef>
                <a:spcPct val="50000"/>
              </a:spcBef>
              <a:spcAft>
                <a:spcPct val="0"/>
              </a:spcAft>
              <a:buClrTx/>
              <a:buFontTx/>
              <a:buNone/>
            </a:pPr>
            <a:endParaRPr lang="en-US" altLang="en-US" sz="2800">
              <a:latin typeface="Arial Black" panose="020B0A04020102020204" pitchFamily="34" charset="0"/>
            </a:endParaRPr>
          </a:p>
        </p:txBody>
      </p:sp>
      <p:sp>
        <p:nvSpPr>
          <p:cNvPr id="22533" name="Rectangle 6">
            <a:extLst>
              <a:ext uri="{FF2B5EF4-FFF2-40B4-BE49-F238E27FC236}">
                <a16:creationId xmlns:a16="http://schemas.microsoft.com/office/drawing/2014/main" id="{88061383-A75B-4A88-8355-F8EBC6781F3B}"/>
              </a:ext>
            </a:extLst>
          </p:cNvPr>
          <p:cNvSpPr>
            <a:spLocks noChangeArrowheads="1"/>
          </p:cNvSpPr>
          <p:nvPr/>
        </p:nvSpPr>
        <p:spPr bwMode="auto">
          <a:xfrm>
            <a:off x="328613" y="4094163"/>
            <a:ext cx="8374062"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spcAft>
                <a:spcPct val="20000"/>
              </a:spcAft>
              <a:buClr>
                <a:srgbClr val="333399"/>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spcAft>
                <a:spcPct val="20000"/>
              </a:spcAft>
              <a:buClr>
                <a:srgbClr val="333399"/>
              </a:buClr>
              <a:buFont typeface="Times New Roman" panose="02020603050405020304" pitchFamily="18" charset="0"/>
              <a:buChar char="–"/>
              <a:defRPr>
                <a:solidFill>
                  <a:schemeClr val="tx1"/>
                </a:solidFill>
                <a:latin typeface="Arial" panose="020B0604020202020204" pitchFamily="34" charset="0"/>
              </a:defRPr>
            </a:lvl2pPr>
            <a:lvl3pPr marL="1143000" indent="-228600">
              <a:spcBef>
                <a:spcPct val="20000"/>
              </a:spcBef>
              <a:spcAft>
                <a:spcPct val="20000"/>
              </a:spcAft>
              <a:buClr>
                <a:srgbClr val="333399"/>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spcAft>
                <a:spcPct val="20000"/>
              </a:spcAft>
              <a:buClr>
                <a:srgbClr val="333399"/>
              </a:buClr>
              <a:buFont typeface="Times New Roman" panose="02020603050405020304" pitchFamily="18" charset="0"/>
              <a:buChar char="–"/>
              <a:defRPr sz="1400">
                <a:solidFill>
                  <a:schemeClr val="tx1"/>
                </a:solidFill>
                <a:latin typeface="Arial" panose="020B0604020202020204" pitchFamily="34" charset="0"/>
              </a:defRPr>
            </a:lvl4pPr>
            <a:lvl5pPr marL="2057400" indent="-22860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9pPr>
          </a:lstStyle>
          <a:p>
            <a:pPr eaLnBrk="1" hangingPunct="1">
              <a:spcBef>
                <a:spcPct val="50000"/>
              </a:spcBef>
              <a:spcAft>
                <a:spcPct val="0"/>
              </a:spcAft>
              <a:buClrTx/>
              <a:buFontTx/>
              <a:buChar char="•"/>
            </a:pPr>
            <a:r>
              <a:rPr lang="en-US" altLang="en-US" sz="1200" b="1">
                <a:latin typeface="Arial Black" panose="020B0A04020102020204" pitchFamily="34" charset="0"/>
              </a:rPr>
              <a:t>Is the 2nd largest fresh water lake in the USA at 730 square miles.  It is contained by a dike system started in 1937 and which was last upgraded in 1960.  It now consists of 143 miles . </a:t>
            </a:r>
          </a:p>
          <a:p>
            <a:pPr eaLnBrk="1" hangingPunct="1">
              <a:spcBef>
                <a:spcPct val="50000"/>
              </a:spcBef>
              <a:spcAft>
                <a:spcPct val="0"/>
              </a:spcAft>
              <a:buClrTx/>
              <a:buFontTx/>
              <a:buNone/>
            </a:pPr>
            <a:endParaRPr lang="en-US" altLang="en-US" sz="1200" b="1">
              <a:latin typeface="Arial Black" panose="020B0A04020102020204" pitchFamily="34" charset="0"/>
            </a:endParaRPr>
          </a:p>
          <a:p>
            <a:pPr eaLnBrk="1" hangingPunct="1">
              <a:spcBef>
                <a:spcPct val="50000"/>
              </a:spcBef>
              <a:spcAft>
                <a:spcPct val="0"/>
              </a:spcAft>
              <a:buClrTx/>
              <a:buFontTx/>
              <a:buChar char="•"/>
            </a:pPr>
            <a:r>
              <a:rPr lang="en-US" altLang="en-US" sz="1200" b="1">
                <a:latin typeface="Arial Black" panose="020B0A04020102020204" pitchFamily="34" charset="0"/>
              </a:rPr>
              <a:t>In 2006 US Corps of Engineers had awarded three, $250 million contracts totaling three quarters of a billion dollar to construct a cut off wall through center of dike. Hayward Baker, Bauer and Trevi Icos were each awarded a $250 million contracts. Currently project is continuing and will be finished by 2022 with TO1, TO3, TO5 being awarded to Bauer and TO2, TO4 being awarded to Trevi</a:t>
            </a:r>
          </a:p>
          <a:p>
            <a:pPr eaLnBrk="1" hangingPunct="1">
              <a:spcBef>
                <a:spcPct val="50000"/>
              </a:spcBef>
              <a:spcAft>
                <a:spcPct val="0"/>
              </a:spcAft>
              <a:buClrTx/>
              <a:buFontTx/>
              <a:buChar char="•"/>
            </a:pPr>
            <a:endParaRPr lang="en-US" altLang="en-US" sz="1200" b="1">
              <a:latin typeface="Arial Black" panose="020B0A04020102020204" pitchFamily="34" charset="0"/>
            </a:endParaRPr>
          </a:p>
          <a:p>
            <a:pPr eaLnBrk="1" hangingPunct="1">
              <a:spcBef>
                <a:spcPct val="50000"/>
              </a:spcBef>
              <a:spcAft>
                <a:spcPct val="0"/>
              </a:spcAft>
              <a:buClrTx/>
              <a:buFontTx/>
              <a:buChar char="•"/>
            </a:pPr>
            <a:r>
              <a:rPr lang="en-US" altLang="en-US" sz="1200" b="1">
                <a:latin typeface="Arial Black" panose="020B0A04020102020204" pitchFamily="34" charset="0"/>
              </a:rPr>
              <a:t>All contractors used Slag Cement at between 75 and 80% due to required strength (500psi) and  permeability requirements.</a:t>
            </a:r>
          </a:p>
          <a:p>
            <a:pPr>
              <a:spcBef>
                <a:spcPct val="50000"/>
              </a:spcBef>
              <a:spcAft>
                <a:spcPct val="0"/>
              </a:spcAft>
              <a:buClrTx/>
              <a:buFontTx/>
              <a:buChar char="•"/>
            </a:pPr>
            <a:endParaRPr lang="en-US" altLang="en-US" sz="1000" b="1">
              <a:latin typeface="Arial Black" panose="020B0A040201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52E29E-131D-4C54-BCC2-9EA95AE359A0}"/>
              </a:ext>
            </a:extLst>
          </p:cNvPr>
          <p:cNvSpPr/>
          <p:nvPr/>
        </p:nvSpPr>
        <p:spPr>
          <a:xfrm>
            <a:off x="0" y="0"/>
            <a:ext cx="9144000" cy="3645568"/>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FE54DA-18D2-45BD-9969-966E1706DF03}"/>
              </a:ext>
            </a:extLst>
          </p:cNvPr>
          <p:cNvSpPr>
            <a:spLocks noGrp="1"/>
          </p:cNvSpPr>
          <p:nvPr>
            <p:ph type="ctrTitle"/>
          </p:nvPr>
        </p:nvSpPr>
        <p:spPr>
          <a:xfrm>
            <a:off x="0" y="2885523"/>
            <a:ext cx="9144000" cy="1905102"/>
          </a:xfrm>
        </p:spPr>
        <p:txBody>
          <a:bodyPr>
            <a:normAutofit/>
          </a:bodyPr>
          <a:lstStyle/>
          <a:p>
            <a:r>
              <a:rPr lang="en-US" sz="3200" dirty="0"/>
              <a:t>Geotechnical Applications with Slag Cement</a:t>
            </a:r>
          </a:p>
        </p:txBody>
      </p:sp>
      <p:sp>
        <p:nvSpPr>
          <p:cNvPr id="3" name="Subtitle 2">
            <a:extLst>
              <a:ext uri="{FF2B5EF4-FFF2-40B4-BE49-F238E27FC236}">
                <a16:creationId xmlns:a16="http://schemas.microsoft.com/office/drawing/2014/main" id="{21CDD644-F26A-4C0B-B3B4-C0307191620A}"/>
              </a:ext>
            </a:extLst>
          </p:cNvPr>
          <p:cNvSpPr>
            <a:spLocks noGrp="1"/>
          </p:cNvSpPr>
          <p:nvPr>
            <p:ph type="subTitle" idx="1"/>
          </p:nvPr>
        </p:nvSpPr>
        <p:spPr>
          <a:xfrm>
            <a:off x="1143000" y="5047163"/>
            <a:ext cx="6858000" cy="1209258"/>
          </a:xfrm>
        </p:spPr>
        <p:txBody>
          <a:bodyPr>
            <a:normAutofit/>
          </a:bodyPr>
          <a:lstStyle/>
          <a:p>
            <a:r>
              <a:rPr lang="en-US" sz="1800" dirty="0"/>
              <a:t>Gordon McLellan, Lehigh Hanson</a:t>
            </a:r>
          </a:p>
          <a:p>
            <a:r>
              <a:rPr lang="en-US" sz="1800" dirty="0"/>
              <a:t>3.18.2021 1PM EST</a:t>
            </a:r>
          </a:p>
        </p:txBody>
      </p:sp>
      <p:pic>
        <p:nvPicPr>
          <p:cNvPr id="8" name="Picture 7" descr="A picture containing drawing&#10;&#10;Description automatically generated">
            <a:extLst>
              <a:ext uri="{FF2B5EF4-FFF2-40B4-BE49-F238E27FC236}">
                <a16:creationId xmlns:a16="http://schemas.microsoft.com/office/drawing/2014/main" id="{7B4FB544-AC45-4F49-BEE3-A8E5F184CE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225" y="601579"/>
            <a:ext cx="5247723" cy="2432306"/>
          </a:xfrm>
          <a:prstGeom prst="rect">
            <a:avLst/>
          </a:prstGeom>
        </p:spPr>
      </p:pic>
    </p:spTree>
    <p:extLst>
      <p:ext uri="{BB962C8B-B14F-4D97-AF65-F5344CB8AC3E}">
        <p14:creationId xmlns:p14="http://schemas.microsoft.com/office/powerpoint/2010/main" val="4106895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45CE7BE6-FBC6-4FC2-8DD8-61B00F0343AA}"/>
              </a:ext>
            </a:extLst>
          </p:cNvPr>
          <p:cNvSpPr>
            <a:spLocks noGrp="1" noChangeArrowheads="1"/>
          </p:cNvSpPr>
          <p:nvPr>
            <p:ph type="title"/>
          </p:nvPr>
        </p:nvSpPr>
        <p:spPr/>
        <p:txBody>
          <a:bodyPr/>
          <a:lstStyle/>
          <a:p>
            <a:endParaRPr lang="en-US" altLang="en-US"/>
          </a:p>
        </p:txBody>
      </p:sp>
      <p:pic>
        <p:nvPicPr>
          <p:cNvPr id="23555" name="Content Placeholder 5">
            <a:extLst>
              <a:ext uri="{FF2B5EF4-FFF2-40B4-BE49-F238E27FC236}">
                <a16:creationId xmlns:a16="http://schemas.microsoft.com/office/drawing/2014/main" id="{68430CAE-5859-45F9-901E-6B050D939B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7313" y="241300"/>
            <a:ext cx="8767762" cy="5842000"/>
          </a:xfrm>
        </p:spPr>
      </p:pic>
      <p:sp>
        <p:nvSpPr>
          <p:cNvPr id="23556" name="Slide Number Placeholder 3">
            <a:extLst>
              <a:ext uri="{FF2B5EF4-FFF2-40B4-BE49-F238E27FC236}">
                <a16:creationId xmlns:a16="http://schemas.microsoft.com/office/drawing/2014/main" id="{56B8F863-ECBD-4F0F-A80C-735C543D0E2A}"/>
              </a:ext>
            </a:extLst>
          </p:cNvPr>
          <p:cNvSpPr>
            <a:spLocks noGrp="1"/>
          </p:cNvSpPr>
          <p:nvPr>
            <p:ph type="sldNum" sz="quarter" idx="10"/>
          </p:nvPr>
        </p:nvSpPr>
        <p:spPr>
          <a:noFill/>
        </p:spPr>
        <p:txBody>
          <a:bodyPr/>
          <a:lstStyle>
            <a:lvl1pPr>
              <a:spcBef>
                <a:spcPct val="20000"/>
              </a:spcBef>
              <a:spcAft>
                <a:spcPct val="20000"/>
              </a:spcAft>
              <a:buClr>
                <a:srgbClr val="333399"/>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spcAft>
                <a:spcPct val="20000"/>
              </a:spcAft>
              <a:buClr>
                <a:srgbClr val="333399"/>
              </a:buClr>
              <a:buFont typeface="Times New Roman" panose="02020603050405020304" pitchFamily="18" charset="0"/>
              <a:buChar char="–"/>
              <a:defRPr>
                <a:solidFill>
                  <a:schemeClr val="tx1"/>
                </a:solidFill>
                <a:latin typeface="Arial" panose="020B0604020202020204" pitchFamily="34" charset="0"/>
              </a:defRPr>
            </a:lvl2pPr>
            <a:lvl3pPr marL="1143000" indent="-228600">
              <a:spcBef>
                <a:spcPct val="20000"/>
              </a:spcBef>
              <a:spcAft>
                <a:spcPct val="20000"/>
              </a:spcAft>
              <a:buClr>
                <a:srgbClr val="333399"/>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spcAft>
                <a:spcPct val="20000"/>
              </a:spcAft>
              <a:buClr>
                <a:srgbClr val="333399"/>
              </a:buClr>
              <a:buFont typeface="Times New Roman" panose="02020603050405020304" pitchFamily="18" charset="0"/>
              <a:buChar char="–"/>
              <a:defRPr sz="1400">
                <a:solidFill>
                  <a:schemeClr val="tx1"/>
                </a:solidFill>
                <a:latin typeface="Arial" panose="020B0604020202020204" pitchFamily="34" charset="0"/>
              </a:defRPr>
            </a:lvl4pPr>
            <a:lvl5pPr marL="2057400" indent="-22860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9pPr>
          </a:lstStyle>
          <a:p>
            <a:pPr>
              <a:spcBef>
                <a:spcPct val="0"/>
              </a:spcBef>
              <a:spcAft>
                <a:spcPct val="0"/>
              </a:spcAft>
              <a:buClrTx/>
              <a:buFontTx/>
              <a:buNone/>
            </a:pPr>
            <a:fld id="{FC618B4D-E5F3-42F3-9336-6FB727AF2804}" type="slidenum">
              <a:rPr lang="en-US" altLang="en-US" sz="800">
                <a:solidFill>
                  <a:srgbClr val="000000"/>
                </a:solidFill>
              </a:rPr>
              <a:pPr>
                <a:spcBef>
                  <a:spcPct val="0"/>
                </a:spcBef>
                <a:spcAft>
                  <a:spcPct val="0"/>
                </a:spcAft>
                <a:buClrTx/>
                <a:buFontTx/>
                <a:buNone/>
              </a:pPr>
              <a:t>20</a:t>
            </a:fld>
            <a:endParaRPr lang="en-US" altLang="en-US" sz="800">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1B4BBCC9-C3D9-4BB6-90C1-BC7CB2D05F52}"/>
              </a:ext>
            </a:extLst>
          </p:cNvPr>
          <p:cNvSpPr>
            <a:spLocks noGrp="1" noChangeArrowheads="1"/>
          </p:cNvSpPr>
          <p:nvPr>
            <p:ph type="title"/>
          </p:nvPr>
        </p:nvSpPr>
        <p:spPr>
          <a:xfrm>
            <a:off x="457200" y="274638"/>
            <a:ext cx="8229600" cy="409575"/>
          </a:xfrm>
          <a:solidFill>
            <a:srgbClr val="FFFFFF"/>
          </a:solidFill>
          <a:ln>
            <a:solidFill>
              <a:srgbClr val="000000"/>
            </a:solidFill>
            <a:miter lim="800000"/>
            <a:headEnd/>
            <a:tailEnd/>
          </a:ln>
        </p:spPr>
        <p:txBody>
          <a:bodyPr anchor="t"/>
          <a:lstStyle/>
          <a:p>
            <a:r>
              <a:rPr lang="en-US" altLang="en-US" sz="2000"/>
              <a:t>In Situ Mixing</a:t>
            </a:r>
          </a:p>
        </p:txBody>
      </p:sp>
      <p:pic>
        <p:nvPicPr>
          <p:cNvPr id="24579" name="Picture 4" descr="TRDmachineryCutsDike">
            <a:extLst>
              <a:ext uri="{FF2B5EF4-FFF2-40B4-BE49-F238E27FC236}">
                <a16:creationId xmlns:a16="http://schemas.microsoft.com/office/drawing/2014/main" id="{1F7DBE0A-9311-4A6B-AEE6-5806DEA1F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1214438"/>
            <a:ext cx="3954463" cy="447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5">
            <a:extLst>
              <a:ext uri="{FF2B5EF4-FFF2-40B4-BE49-F238E27FC236}">
                <a16:creationId xmlns:a16="http://schemas.microsoft.com/office/drawing/2014/main" id="{AC703662-CDE0-4FCC-813F-7F321A13282A}"/>
              </a:ext>
            </a:extLst>
          </p:cNvPr>
          <p:cNvSpPr>
            <a:spLocks noGrp="1" noChangeArrowheads="1"/>
          </p:cNvSpPr>
          <p:nvPr>
            <p:ph type="body" idx="1"/>
          </p:nvPr>
        </p:nvSpPr>
        <p:spPr>
          <a:xfrm>
            <a:off x="914400" y="6070600"/>
            <a:ext cx="8229600" cy="276225"/>
          </a:xfrm>
        </p:spPr>
        <p:txBody>
          <a:bodyPr/>
          <a:lstStyle/>
          <a:p>
            <a:pPr>
              <a:lnSpc>
                <a:spcPct val="80000"/>
              </a:lnSpc>
            </a:pPr>
            <a:endParaRPr lang="en-US" altLang="en-US" sz="1400"/>
          </a:p>
        </p:txBody>
      </p:sp>
      <p:pic>
        <p:nvPicPr>
          <p:cNvPr id="24581" name="Picture 6" descr="TRD_CutsMixes">
            <a:extLst>
              <a:ext uri="{FF2B5EF4-FFF2-40B4-BE49-F238E27FC236}">
                <a16:creationId xmlns:a16="http://schemas.microsoft.com/office/drawing/2014/main" id="{A6C1E5BF-B649-4588-8B15-CCCC96EE2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775" y="1219200"/>
            <a:ext cx="3887788"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6863682-2B41-4E9E-BC0D-491B6A8925EE}"/>
              </a:ext>
            </a:extLst>
          </p:cNvPr>
          <p:cNvSpPr>
            <a:spLocks noGrp="1" noChangeArrowheads="1"/>
          </p:cNvSpPr>
          <p:nvPr>
            <p:ph type="title"/>
          </p:nvPr>
        </p:nvSpPr>
        <p:spPr>
          <a:xfrm>
            <a:off x="457200" y="274638"/>
            <a:ext cx="8229600" cy="509587"/>
          </a:xfrm>
          <a:solidFill>
            <a:srgbClr val="FFFFFF"/>
          </a:solidFill>
          <a:ln>
            <a:solidFill>
              <a:srgbClr val="000000"/>
            </a:solidFill>
            <a:miter lim="800000"/>
            <a:headEnd/>
            <a:tailEnd/>
          </a:ln>
        </p:spPr>
        <p:txBody>
          <a:bodyPr anchor="t"/>
          <a:lstStyle/>
          <a:p>
            <a:r>
              <a:rPr lang="en-US" altLang="en-US"/>
              <a:t>Slurry Modeling</a:t>
            </a:r>
          </a:p>
        </p:txBody>
      </p:sp>
      <p:graphicFrame>
        <p:nvGraphicFramePr>
          <p:cNvPr id="25603" name="Object 3">
            <a:extLst>
              <a:ext uri="{FF2B5EF4-FFF2-40B4-BE49-F238E27FC236}">
                <a16:creationId xmlns:a16="http://schemas.microsoft.com/office/drawing/2014/main" id="{7CC0EF64-FF60-40F9-B8D6-200AB6EF08CB}"/>
              </a:ext>
            </a:extLst>
          </p:cNvPr>
          <p:cNvGraphicFramePr>
            <a:graphicFrameLocks noGrp="1" noChangeAspect="1"/>
          </p:cNvGraphicFramePr>
          <p:nvPr>
            <p:ph idx="1"/>
          </p:nvPr>
        </p:nvGraphicFramePr>
        <p:xfrm>
          <a:off x="165100" y="1101725"/>
          <a:ext cx="8591550" cy="5411788"/>
        </p:xfrm>
        <a:graphic>
          <a:graphicData uri="http://schemas.openxmlformats.org/presentationml/2006/ole">
            <mc:AlternateContent xmlns:mc="http://schemas.openxmlformats.org/markup-compatibility/2006">
              <mc:Choice xmlns:v="urn:schemas-microsoft-com:vml" Requires="v">
                <p:oleObj name="Chart" r:id="rId2" imgW="3495751" imgH="2381402" progId="Excel.Chart.8">
                  <p:embed/>
                </p:oleObj>
              </mc:Choice>
              <mc:Fallback>
                <p:oleObj name="Chart" r:id="rId2" imgW="3495751" imgH="2381402" progId="Excel.Chart.8">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101725"/>
                        <a:ext cx="8591550" cy="541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38E8F23B-1063-41B2-A340-44FA5323133D}"/>
              </a:ext>
            </a:extLst>
          </p:cNvPr>
          <p:cNvSpPr>
            <a:spLocks noGrp="1" noChangeArrowheads="1"/>
          </p:cNvSpPr>
          <p:nvPr>
            <p:ph type="title"/>
          </p:nvPr>
        </p:nvSpPr>
        <p:spPr>
          <a:xfrm>
            <a:off x="457200" y="274638"/>
            <a:ext cx="8229600" cy="469900"/>
          </a:xfrm>
          <a:solidFill>
            <a:srgbClr val="FFFFFF"/>
          </a:solidFill>
          <a:ln>
            <a:solidFill>
              <a:srgbClr val="000000"/>
            </a:solidFill>
            <a:miter lim="800000"/>
            <a:headEnd/>
            <a:tailEnd/>
          </a:ln>
        </p:spPr>
        <p:txBody>
          <a:bodyPr anchor="t"/>
          <a:lstStyle/>
          <a:p>
            <a:r>
              <a:rPr lang="en-US" altLang="en-US"/>
              <a:t>100% GGBFS or Slag Cement</a:t>
            </a:r>
          </a:p>
        </p:txBody>
      </p:sp>
      <p:graphicFrame>
        <p:nvGraphicFramePr>
          <p:cNvPr id="26627" name="Object 3">
            <a:extLst>
              <a:ext uri="{FF2B5EF4-FFF2-40B4-BE49-F238E27FC236}">
                <a16:creationId xmlns:a16="http://schemas.microsoft.com/office/drawing/2014/main" id="{76DC6AE3-B20D-4C39-98BC-C80AB4D741F0}"/>
              </a:ext>
            </a:extLst>
          </p:cNvPr>
          <p:cNvGraphicFramePr>
            <a:graphicFrameLocks noGrp="1" noChangeAspect="1"/>
          </p:cNvGraphicFramePr>
          <p:nvPr>
            <p:ph idx="1"/>
          </p:nvPr>
        </p:nvGraphicFramePr>
        <p:xfrm>
          <a:off x="909638" y="1557338"/>
          <a:ext cx="7612062" cy="4729162"/>
        </p:xfrm>
        <a:graphic>
          <a:graphicData uri="http://schemas.openxmlformats.org/presentationml/2006/ole">
            <mc:AlternateContent xmlns:mc="http://schemas.openxmlformats.org/markup-compatibility/2006">
              <mc:Choice xmlns:v="urn:schemas-microsoft-com:vml" Requires="v">
                <p:oleObj name="Chart" r:id="rId2" imgW="5105430" imgH="3171825" progId="Excel.Chart.8">
                  <p:embed/>
                </p:oleObj>
              </mc:Choice>
              <mc:Fallback>
                <p:oleObj name="Chart" r:id="rId2" imgW="5105430" imgH="3171825" progId="Excel.Chart.8">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8" y="1557338"/>
                        <a:ext cx="7612062" cy="472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7B44CC7F-4B84-4241-B41E-48F2DE684A7C}"/>
              </a:ext>
            </a:extLst>
          </p:cNvPr>
          <p:cNvSpPr>
            <a:spLocks noGrp="1" noChangeArrowheads="1"/>
          </p:cNvSpPr>
          <p:nvPr>
            <p:ph type="title"/>
          </p:nvPr>
        </p:nvSpPr>
        <p:spPr>
          <a:xfrm>
            <a:off x="457200" y="274638"/>
            <a:ext cx="8229600" cy="639762"/>
          </a:xfrm>
          <a:noFill/>
        </p:spPr>
        <p:txBody>
          <a:bodyPr anchor="t"/>
          <a:lstStyle/>
          <a:p>
            <a:r>
              <a:rPr lang="en-US" altLang="en-US"/>
              <a:t>Project 2 - Miami Access Tunnel (Controlled Strength)</a:t>
            </a:r>
          </a:p>
        </p:txBody>
      </p:sp>
      <p:sp>
        <p:nvSpPr>
          <p:cNvPr id="27651" name="Rectangle 3">
            <a:extLst>
              <a:ext uri="{FF2B5EF4-FFF2-40B4-BE49-F238E27FC236}">
                <a16:creationId xmlns:a16="http://schemas.microsoft.com/office/drawing/2014/main" id="{77139832-995F-484B-B123-B31C490CB2F1}"/>
              </a:ext>
            </a:extLst>
          </p:cNvPr>
          <p:cNvSpPr>
            <a:spLocks noGrp="1" noChangeArrowheads="1"/>
          </p:cNvSpPr>
          <p:nvPr>
            <p:ph type="body" idx="1"/>
          </p:nvPr>
        </p:nvSpPr>
        <p:spPr>
          <a:xfrm>
            <a:off x="457200" y="1600200"/>
            <a:ext cx="8229600" cy="4525963"/>
          </a:xfrm>
        </p:spPr>
        <p:txBody>
          <a:bodyPr/>
          <a:lstStyle/>
          <a:p>
            <a:endParaRPr lang="en-US" altLang="en-US"/>
          </a:p>
        </p:txBody>
      </p:sp>
      <p:pic>
        <p:nvPicPr>
          <p:cNvPr id="27652" name="Picture 5" descr="plot3-11x17-75">
            <a:extLst>
              <a:ext uri="{FF2B5EF4-FFF2-40B4-BE49-F238E27FC236}">
                <a16:creationId xmlns:a16="http://schemas.microsoft.com/office/drawing/2014/main" id="{40F3272B-106A-4D11-AD67-A2B387763D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88" y="1277938"/>
            <a:ext cx="8070850" cy="529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80F657B9-51DA-4F47-9A6D-14B439C7F5F4}"/>
              </a:ext>
            </a:extLst>
          </p:cNvPr>
          <p:cNvSpPr>
            <a:spLocks noGrp="1" noChangeArrowheads="1"/>
          </p:cNvSpPr>
          <p:nvPr>
            <p:ph type="title"/>
          </p:nvPr>
        </p:nvSpPr>
        <p:spPr>
          <a:xfrm>
            <a:off x="457200" y="274638"/>
            <a:ext cx="8229600" cy="469900"/>
          </a:xfrm>
          <a:noFill/>
        </p:spPr>
        <p:txBody>
          <a:bodyPr anchor="t"/>
          <a:lstStyle/>
          <a:p>
            <a:r>
              <a:rPr lang="en-US" altLang="en-US"/>
              <a:t>Miami Access Tunnel</a:t>
            </a:r>
          </a:p>
        </p:txBody>
      </p:sp>
      <p:sp>
        <p:nvSpPr>
          <p:cNvPr id="28675" name="Rectangle 3">
            <a:extLst>
              <a:ext uri="{FF2B5EF4-FFF2-40B4-BE49-F238E27FC236}">
                <a16:creationId xmlns:a16="http://schemas.microsoft.com/office/drawing/2014/main" id="{10401788-5777-44C7-8815-2A8228FB42D9}"/>
              </a:ext>
            </a:extLst>
          </p:cNvPr>
          <p:cNvSpPr>
            <a:spLocks noGrp="1" noChangeArrowheads="1"/>
          </p:cNvSpPr>
          <p:nvPr>
            <p:ph type="body" idx="1"/>
          </p:nvPr>
        </p:nvSpPr>
        <p:spPr>
          <a:xfrm>
            <a:off x="457200" y="5489575"/>
            <a:ext cx="8229600" cy="636588"/>
          </a:xfrm>
          <a:noFill/>
        </p:spPr>
        <p:txBody>
          <a:bodyPr/>
          <a:lstStyle/>
          <a:p>
            <a:r>
              <a:rPr lang="en-US" altLang="en-US"/>
              <a:t>70% Lehigh Slag being used in Shallow soil mixing</a:t>
            </a:r>
          </a:p>
          <a:p>
            <a:r>
              <a:rPr lang="en-US" altLang="en-US"/>
              <a:t>50% Lehigh Slag  being used in Precast tunnel Lining</a:t>
            </a:r>
          </a:p>
        </p:txBody>
      </p:sp>
      <p:pic>
        <p:nvPicPr>
          <p:cNvPr id="28676" name="Picture 5" descr="MacArthur_Bridge_-_AUGUST2010_0481">
            <a:extLst>
              <a:ext uri="{FF2B5EF4-FFF2-40B4-BE49-F238E27FC236}">
                <a16:creationId xmlns:a16="http://schemas.microsoft.com/office/drawing/2014/main" id="{0F1C34BD-8258-42B4-8E90-70B17F9DD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88" y="1131888"/>
            <a:ext cx="8285162" cy="398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78D39D1F-F86A-4D1F-BE80-5D41775E4826}"/>
              </a:ext>
            </a:extLst>
          </p:cNvPr>
          <p:cNvSpPr>
            <a:spLocks noGrp="1" noChangeArrowheads="1"/>
          </p:cNvSpPr>
          <p:nvPr>
            <p:ph type="title"/>
          </p:nvPr>
        </p:nvSpPr>
        <p:spPr>
          <a:xfrm>
            <a:off x="457200" y="274638"/>
            <a:ext cx="8229600" cy="509587"/>
          </a:xfrm>
          <a:noFill/>
        </p:spPr>
        <p:txBody>
          <a:bodyPr anchor="t"/>
          <a:lstStyle/>
          <a:p>
            <a:r>
              <a:rPr lang="en-US" altLang="en-US"/>
              <a:t>Shallow Soil Mixing</a:t>
            </a:r>
          </a:p>
        </p:txBody>
      </p:sp>
      <p:sp>
        <p:nvSpPr>
          <p:cNvPr id="29699" name="Rectangle 3">
            <a:extLst>
              <a:ext uri="{FF2B5EF4-FFF2-40B4-BE49-F238E27FC236}">
                <a16:creationId xmlns:a16="http://schemas.microsoft.com/office/drawing/2014/main" id="{58EFF7C2-1A4B-4135-B6EA-1FA5E53F14BF}"/>
              </a:ext>
            </a:extLst>
          </p:cNvPr>
          <p:cNvSpPr>
            <a:spLocks noGrp="1" noChangeArrowheads="1"/>
          </p:cNvSpPr>
          <p:nvPr>
            <p:ph type="body" idx="1"/>
          </p:nvPr>
        </p:nvSpPr>
        <p:spPr>
          <a:xfrm>
            <a:off x="457200" y="5840413"/>
            <a:ext cx="8229600" cy="285750"/>
          </a:xfrm>
        </p:spPr>
        <p:txBody>
          <a:bodyPr/>
          <a:lstStyle/>
          <a:p>
            <a:pPr>
              <a:lnSpc>
                <a:spcPct val="90000"/>
              </a:lnSpc>
            </a:pPr>
            <a:endParaRPr lang="en-US" altLang="en-US" sz="1400"/>
          </a:p>
        </p:txBody>
      </p:sp>
      <p:pic>
        <p:nvPicPr>
          <p:cNvPr id="29700" name="Picture 4" descr="shallow soil mixing">
            <a:extLst>
              <a:ext uri="{FF2B5EF4-FFF2-40B4-BE49-F238E27FC236}">
                <a16:creationId xmlns:a16="http://schemas.microsoft.com/office/drawing/2014/main" id="{C910FDBB-854B-4ACB-ADFA-FC82DC5AC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88" y="1174750"/>
            <a:ext cx="5329237"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a:extLst>
              <a:ext uri="{FF2B5EF4-FFF2-40B4-BE49-F238E27FC236}">
                <a16:creationId xmlns:a16="http://schemas.microsoft.com/office/drawing/2014/main" id="{6679141D-FCBC-4A81-AC21-80F27D69D404}"/>
              </a:ext>
            </a:extLst>
          </p:cNvPr>
          <p:cNvSpPr>
            <a:spLocks noGrp="1" noChangeArrowheads="1"/>
          </p:cNvSpPr>
          <p:nvPr>
            <p:ph type="title"/>
          </p:nvPr>
        </p:nvSpPr>
        <p:spPr>
          <a:xfrm>
            <a:off x="457200" y="274638"/>
            <a:ext cx="8229600" cy="479425"/>
          </a:xfrm>
        </p:spPr>
        <p:txBody>
          <a:bodyPr anchor="t"/>
          <a:lstStyle/>
          <a:p>
            <a:endParaRPr lang="en-US" altLang="en-US"/>
          </a:p>
        </p:txBody>
      </p:sp>
      <p:graphicFrame>
        <p:nvGraphicFramePr>
          <p:cNvPr id="30723" name="Object 3">
            <a:extLst>
              <a:ext uri="{FF2B5EF4-FFF2-40B4-BE49-F238E27FC236}">
                <a16:creationId xmlns:a16="http://schemas.microsoft.com/office/drawing/2014/main" id="{24464EB0-0B80-4D17-98B5-599B44E4F786}"/>
              </a:ext>
            </a:extLst>
          </p:cNvPr>
          <p:cNvGraphicFramePr>
            <a:graphicFrameLocks noGrp="1" noChangeAspect="1"/>
          </p:cNvGraphicFramePr>
          <p:nvPr>
            <p:ph idx="1"/>
          </p:nvPr>
        </p:nvGraphicFramePr>
        <p:xfrm>
          <a:off x="444500" y="1023938"/>
          <a:ext cx="7889875" cy="5583237"/>
        </p:xfrm>
        <a:graphic>
          <a:graphicData uri="http://schemas.openxmlformats.org/presentationml/2006/ole">
            <mc:AlternateContent xmlns:mc="http://schemas.openxmlformats.org/markup-compatibility/2006">
              <mc:Choice xmlns:v="urn:schemas-microsoft-com:vml" Requires="v">
                <p:oleObj name="Chart" r:id="rId2" imgW="7010280" imgH="4972050" progId="Excel.Chart.8">
                  <p:embed/>
                </p:oleObj>
              </mc:Choice>
              <mc:Fallback>
                <p:oleObj name="Chart" r:id="rId2" imgW="7010280" imgH="4972050" progId="Excel.Chart.8">
                  <p:embed/>
                  <p:pic>
                    <p:nvPicPr>
                      <p:cNvPr id="0" name="Object 3"/>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 y="1023938"/>
                        <a:ext cx="7889875" cy="558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a:extLst>
              <a:ext uri="{FF2B5EF4-FFF2-40B4-BE49-F238E27FC236}">
                <a16:creationId xmlns:a16="http://schemas.microsoft.com/office/drawing/2014/main" id="{AFFD3130-7357-4E46-BE75-0C4BC0944648}"/>
              </a:ext>
            </a:extLst>
          </p:cNvPr>
          <p:cNvSpPr>
            <a:spLocks noGrp="1" noChangeArrowheads="1"/>
          </p:cNvSpPr>
          <p:nvPr>
            <p:ph type="title"/>
          </p:nvPr>
        </p:nvSpPr>
        <p:spPr>
          <a:xfrm>
            <a:off x="447675" y="274638"/>
            <a:ext cx="8229600" cy="388937"/>
          </a:xfrm>
          <a:noFill/>
        </p:spPr>
        <p:txBody>
          <a:bodyPr anchor="t"/>
          <a:lstStyle/>
          <a:p>
            <a:r>
              <a:rPr lang="en-US" altLang="en-US" sz="2000"/>
              <a:t>Back to Geotechnical Considerations</a:t>
            </a:r>
          </a:p>
        </p:txBody>
      </p:sp>
      <p:graphicFrame>
        <p:nvGraphicFramePr>
          <p:cNvPr id="31747" name="Object 3">
            <a:extLst>
              <a:ext uri="{FF2B5EF4-FFF2-40B4-BE49-F238E27FC236}">
                <a16:creationId xmlns:a16="http://schemas.microsoft.com/office/drawing/2014/main" id="{34DCADF5-C69D-458C-B525-3105B1E5532E}"/>
              </a:ext>
            </a:extLst>
          </p:cNvPr>
          <p:cNvGraphicFramePr>
            <a:graphicFrameLocks noGrp="1" noChangeAspect="1"/>
          </p:cNvGraphicFramePr>
          <p:nvPr>
            <p:ph idx="1"/>
          </p:nvPr>
        </p:nvGraphicFramePr>
        <p:xfrm>
          <a:off x="779463" y="1179513"/>
          <a:ext cx="7600950" cy="5394325"/>
        </p:xfrm>
        <a:graphic>
          <a:graphicData uri="http://schemas.openxmlformats.org/presentationml/2006/ole">
            <mc:AlternateContent xmlns:mc="http://schemas.openxmlformats.org/markup-compatibility/2006">
              <mc:Choice xmlns:v="urn:schemas-microsoft-com:vml" Requires="v">
                <p:oleObj name="Chart" r:id="rId2" imgW="7020000" imgH="4981485" progId="Excel.Chart.8">
                  <p:embed/>
                </p:oleObj>
              </mc:Choice>
              <mc:Fallback>
                <p:oleObj name="Chart" r:id="rId2" imgW="7020000" imgH="4981485" progId="Excel.Chart.8">
                  <p:embed/>
                  <p:pic>
                    <p:nvPicPr>
                      <p:cNvPr id="0" name="Object 3"/>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463" y="1179513"/>
                        <a:ext cx="7600950" cy="539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C47C5FFC-6D20-4D64-81E4-4C1636D8C346}"/>
              </a:ext>
            </a:extLst>
          </p:cNvPr>
          <p:cNvSpPr>
            <a:spLocks noGrp="1" noChangeArrowheads="1"/>
          </p:cNvSpPr>
          <p:nvPr>
            <p:ph type="title"/>
          </p:nvPr>
        </p:nvSpPr>
        <p:spPr>
          <a:xfrm>
            <a:off x="457200" y="274638"/>
            <a:ext cx="8229600" cy="500062"/>
          </a:xfrm>
          <a:noFill/>
        </p:spPr>
        <p:txBody>
          <a:bodyPr anchor="t"/>
          <a:lstStyle/>
          <a:p>
            <a:r>
              <a:rPr lang="en-US" altLang="en-US"/>
              <a:t>Project 3 - Sanford Gasification Project (TCLP)</a:t>
            </a:r>
          </a:p>
        </p:txBody>
      </p:sp>
      <p:sp>
        <p:nvSpPr>
          <p:cNvPr id="32771" name="Rectangle 3">
            <a:extLst>
              <a:ext uri="{FF2B5EF4-FFF2-40B4-BE49-F238E27FC236}">
                <a16:creationId xmlns:a16="http://schemas.microsoft.com/office/drawing/2014/main" id="{70C3C1D8-FDBE-48A5-97CB-6322A04EEE7B}"/>
              </a:ext>
            </a:extLst>
          </p:cNvPr>
          <p:cNvSpPr>
            <a:spLocks noGrp="1" noChangeArrowheads="1"/>
          </p:cNvSpPr>
          <p:nvPr>
            <p:ph type="body" idx="1"/>
          </p:nvPr>
        </p:nvSpPr>
        <p:spPr>
          <a:xfrm>
            <a:off x="466725" y="4575175"/>
            <a:ext cx="8229600" cy="1401763"/>
          </a:xfrm>
          <a:noFill/>
        </p:spPr>
        <p:txBody>
          <a:bodyPr/>
          <a:lstStyle/>
          <a:p>
            <a:r>
              <a:rPr lang="en-US" altLang="en-US"/>
              <a:t>For the Sanford, FL Gasification Plant Superfund Project. Slag was selected as the major cementitious component for the project due to its ability to bind heavy metals in situ and  Lehigh Slag Cement superior performance in environmental tests such as TCLP which demonstrates that no additional toxic materials leach into the environment.</a:t>
            </a:r>
          </a:p>
        </p:txBody>
      </p:sp>
      <p:pic>
        <p:nvPicPr>
          <p:cNvPr id="32772" name="Picture 8" descr="Homerville 016">
            <a:extLst>
              <a:ext uri="{FF2B5EF4-FFF2-40B4-BE49-F238E27FC236}">
                <a16:creationId xmlns:a16="http://schemas.microsoft.com/office/drawing/2014/main" id="{029BDF02-7661-4E70-9691-D8544BC6EE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950" y="1165225"/>
            <a:ext cx="412115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52E29E-131D-4C54-BCC2-9EA95AE359A0}"/>
              </a:ext>
            </a:extLst>
          </p:cNvPr>
          <p:cNvSpPr/>
          <p:nvPr/>
        </p:nvSpPr>
        <p:spPr>
          <a:xfrm>
            <a:off x="0" y="721454"/>
            <a:ext cx="9144000" cy="5410898"/>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FE54DA-18D2-45BD-9969-966E1706DF03}"/>
              </a:ext>
            </a:extLst>
          </p:cNvPr>
          <p:cNvSpPr>
            <a:spLocks noGrp="1"/>
          </p:cNvSpPr>
          <p:nvPr>
            <p:ph type="ctrTitle"/>
          </p:nvPr>
        </p:nvSpPr>
        <p:spPr>
          <a:xfrm>
            <a:off x="-978366" y="108256"/>
            <a:ext cx="9590714" cy="1905102"/>
          </a:xfrm>
        </p:spPr>
        <p:txBody>
          <a:bodyPr>
            <a:normAutofit/>
          </a:bodyPr>
          <a:lstStyle/>
          <a:p>
            <a:r>
              <a:rPr lang="en-US" dirty="0">
                <a:solidFill>
                  <a:schemeClr val="bg1"/>
                </a:solidFill>
              </a:rPr>
              <a:t>Presentation Notes</a:t>
            </a:r>
          </a:p>
        </p:txBody>
      </p:sp>
      <p:sp>
        <p:nvSpPr>
          <p:cNvPr id="3" name="Subtitle 2">
            <a:extLst>
              <a:ext uri="{FF2B5EF4-FFF2-40B4-BE49-F238E27FC236}">
                <a16:creationId xmlns:a16="http://schemas.microsoft.com/office/drawing/2014/main" id="{21CDD644-F26A-4C0B-B3B4-C0307191620A}"/>
              </a:ext>
            </a:extLst>
          </p:cNvPr>
          <p:cNvSpPr>
            <a:spLocks noGrp="1"/>
          </p:cNvSpPr>
          <p:nvPr>
            <p:ph type="subTitle" idx="1"/>
          </p:nvPr>
        </p:nvSpPr>
        <p:spPr>
          <a:xfrm>
            <a:off x="891331" y="2255837"/>
            <a:ext cx="3778323" cy="3490622"/>
          </a:xfrm>
        </p:spPr>
        <p:txBody>
          <a:bodyPr>
            <a:normAutofit/>
          </a:bodyPr>
          <a:lstStyle/>
          <a:p>
            <a:pPr marL="342900" indent="-342900" algn="l">
              <a:buFont typeface="Arial" panose="020B0604020202020204" pitchFamily="34" charset="0"/>
              <a:buChar char="•"/>
            </a:pPr>
            <a:r>
              <a:rPr lang="en-US" dirty="0">
                <a:solidFill>
                  <a:schemeClr val="bg1"/>
                </a:solidFill>
              </a:rPr>
              <a:t>Find presentation slides and post event recording at: slagcement.org/videos</a:t>
            </a:r>
          </a:p>
          <a:p>
            <a:pPr marL="342900" indent="-342900" algn="l">
              <a:buFont typeface="Arial" panose="020B0604020202020204" pitchFamily="34" charset="0"/>
              <a:buChar char="•"/>
            </a:pPr>
            <a:r>
              <a:rPr lang="en-US" dirty="0">
                <a:solidFill>
                  <a:schemeClr val="bg1"/>
                </a:solidFill>
              </a:rPr>
              <a:t>Listen only mode.  </a:t>
            </a:r>
          </a:p>
          <a:p>
            <a:pPr marL="342900" indent="-342900" algn="l">
              <a:buFont typeface="Arial" panose="020B0604020202020204" pitchFamily="34" charset="0"/>
              <a:buChar char="•"/>
            </a:pPr>
            <a:r>
              <a:rPr lang="en-US" dirty="0">
                <a:solidFill>
                  <a:schemeClr val="bg1"/>
                </a:solidFill>
              </a:rPr>
              <a:t>Ask questions in the dialog box in </a:t>
            </a:r>
            <a:r>
              <a:rPr lang="en-US" dirty="0" err="1">
                <a:solidFill>
                  <a:schemeClr val="bg1"/>
                </a:solidFill>
              </a:rPr>
              <a:t>GoToWebinar</a:t>
            </a:r>
            <a:endParaRPr lang="en-US" dirty="0">
              <a:solidFill>
                <a:schemeClr val="bg1"/>
              </a:solidFill>
            </a:endParaRPr>
          </a:p>
          <a:p>
            <a:endParaRPr lang="en-US" dirty="0">
              <a:solidFill>
                <a:schemeClr val="bg1"/>
              </a:solidFill>
            </a:endParaRPr>
          </a:p>
        </p:txBody>
      </p:sp>
      <p:pic>
        <p:nvPicPr>
          <p:cNvPr id="5" name="Picture 4">
            <a:extLst>
              <a:ext uri="{FF2B5EF4-FFF2-40B4-BE49-F238E27FC236}">
                <a16:creationId xmlns:a16="http://schemas.microsoft.com/office/drawing/2014/main" id="{321B7B4F-9D2F-4EF5-AEDD-059FC5F0DEC9}"/>
              </a:ext>
            </a:extLst>
          </p:cNvPr>
          <p:cNvPicPr>
            <a:picLocks noChangeAspect="1"/>
          </p:cNvPicPr>
          <p:nvPr/>
        </p:nvPicPr>
        <p:blipFill>
          <a:blip r:embed="rId3"/>
          <a:stretch>
            <a:fillRect/>
          </a:stretch>
        </p:blipFill>
        <p:spPr>
          <a:xfrm>
            <a:off x="5560985" y="2325487"/>
            <a:ext cx="2933700" cy="2952750"/>
          </a:xfrm>
          <a:prstGeom prst="rect">
            <a:avLst/>
          </a:prstGeom>
        </p:spPr>
      </p:pic>
    </p:spTree>
    <p:extLst>
      <p:ext uri="{BB962C8B-B14F-4D97-AF65-F5344CB8AC3E}">
        <p14:creationId xmlns:p14="http://schemas.microsoft.com/office/powerpoint/2010/main" val="3735263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FF975FD8-8C50-4FAE-9AFE-D028BF1F9C74}"/>
              </a:ext>
            </a:extLst>
          </p:cNvPr>
          <p:cNvSpPr>
            <a:spLocks noGrp="1" noChangeArrowheads="1"/>
          </p:cNvSpPr>
          <p:nvPr>
            <p:ph type="title"/>
          </p:nvPr>
        </p:nvSpPr>
        <p:spPr/>
        <p:txBody>
          <a:bodyPr/>
          <a:lstStyle/>
          <a:p>
            <a:r>
              <a:rPr lang="en-US" altLang="en-US"/>
              <a:t>Project 4 - Jade Signature </a:t>
            </a:r>
          </a:p>
        </p:txBody>
      </p:sp>
      <p:sp>
        <p:nvSpPr>
          <p:cNvPr id="33795" name="Content Placeholder 2">
            <a:extLst>
              <a:ext uri="{FF2B5EF4-FFF2-40B4-BE49-F238E27FC236}">
                <a16:creationId xmlns:a16="http://schemas.microsoft.com/office/drawing/2014/main" id="{56886205-D3D1-465D-8F90-65337B906FFA}"/>
              </a:ext>
            </a:extLst>
          </p:cNvPr>
          <p:cNvSpPr>
            <a:spLocks noGrp="1" noChangeArrowheads="1"/>
          </p:cNvSpPr>
          <p:nvPr>
            <p:ph idx="1"/>
          </p:nvPr>
        </p:nvSpPr>
        <p:spPr>
          <a:xfrm>
            <a:off x="381000" y="1828800"/>
            <a:ext cx="4191000" cy="4267200"/>
          </a:xfrm>
        </p:spPr>
        <p:txBody>
          <a:bodyPr/>
          <a:lstStyle/>
          <a:p>
            <a:r>
              <a:rPr lang="en-US" altLang="en-US"/>
              <a:t>Deep Soil Mixing – 13,000 tons of Lehigh Slag used at 80 – 90% with 20 -10% portland</a:t>
            </a:r>
          </a:p>
          <a:p>
            <a:r>
              <a:rPr lang="en-US" altLang="en-US"/>
              <a:t>Mass concrete specified at 10,000 psi @ 9800 cubic yards, 60% Lehigh Slag with total cementitious of 1,040 lbs</a:t>
            </a:r>
          </a:p>
          <a:p>
            <a:r>
              <a:rPr lang="en-US" altLang="en-US"/>
              <a:t> In the superstructure, 99% of all concrete contains slag from 3000 psi to 8500 psi with Lehigh Slag used at between 50 and 60%.</a:t>
            </a:r>
          </a:p>
          <a:p>
            <a:endParaRPr lang="en-US" altLang="en-US"/>
          </a:p>
        </p:txBody>
      </p:sp>
      <p:sp>
        <p:nvSpPr>
          <p:cNvPr id="33796" name="Slide Number Placeholder 3">
            <a:extLst>
              <a:ext uri="{FF2B5EF4-FFF2-40B4-BE49-F238E27FC236}">
                <a16:creationId xmlns:a16="http://schemas.microsoft.com/office/drawing/2014/main" id="{3ECC51DE-2420-4EAB-A16F-E940DB356C3D}"/>
              </a:ext>
            </a:extLst>
          </p:cNvPr>
          <p:cNvSpPr>
            <a:spLocks noGrp="1"/>
          </p:cNvSpPr>
          <p:nvPr>
            <p:ph type="sldNum" sz="quarter" idx="10"/>
          </p:nvPr>
        </p:nvSpPr>
        <p:spPr>
          <a:noFill/>
        </p:spPr>
        <p:txBody>
          <a:bodyPr/>
          <a:lstStyle>
            <a:lvl1pPr>
              <a:spcBef>
                <a:spcPct val="20000"/>
              </a:spcBef>
              <a:spcAft>
                <a:spcPct val="20000"/>
              </a:spcAft>
              <a:buClr>
                <a:srgbClr val="333399"/>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spcAft>
                <a:spcPct val="20000"/>
              </a:spcAft>
              <a:buClr>
                <a:srgbClr val="333399"/>
              </a:buClr>
              <a:buFont typeface="Times New Roman" panose="02020603050405020304" pitchFamily="18" charset="0"/>
              <a:buChar char="–"/>
              <a:defRPr>
                <a:solidFill>
                  <a:schemeClr val="tx1"/>
                </a:solidFill>
                <a:latin typeface="Arial" panose="020B0604020202020204" pitchFamily="34" charset="0"/>
              </a:defRPr>
            </a:lvl2pPr>
            <a:lvl3pPr marL="1143000" indent="-228600">
              <a:spcBef>
                <a:spcPct val="20000"/>
              </a:spcBef>
              <a:spcAft>
                <a:spcPct val="20000"/>
              </a:spcAft>
              <a:buClr>
                <a:srgbClr val="333399"/>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spcAft>
                <a:spcPct val="20000"/>
              </a:spcAft>
              <a:buClr>
                <a:srgbClr val="333399"/>
              </a:buClr>
              <a:buFont typeface="Times New Roman" panose="02020603050405020304" pitchFamily="18" charset="0"/>
              <a:buChar char="–"/>
              <a:defRPr sz="1400">
                <a:solidFill>
                  <a:schemeClr val="tx1"/>
                </a:solidFill>
                <a:latin typeface="Arial" panose="020B0604020202020204" pitchFamily="34" charset="0"/>
              </a:defRPr>
            </a:lvl4pPr>
            <a:lvl5pPr marL="2057400" indent="-22860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9pPr>
          </a:lstStyle>
          <a:p>
            <a:pPr>
              <a:spcBef>
                <a:spcPct val="0"/>
              </a:spcBef>
              <a:spcAft>
                <a:spcPct val="0"/>
              </a:spcAft>
              <a:buClrTx/>
              <a:buFontTx/>
              <a:buNone/>
            </a:pPr>
            <a:fld id="{042511C4-E576-4113-B007-B55B3E7F455F}" type="slidenum">
              <a:rPr lang="en-US" altLang="en-US" sz="800">
                <a:solidFill>
                  <a:srgbClr val="000000"/>
                </a:solidFill>
              </a:rPr>
              <a:pPr>
                <a:spcBef>
                  <a:spcPct val="0"/>
                </a:spcBef>
                <a:spcAft>
                  <a:spcPct val="0"/>
                </a:spcAft>
                <a:buClrTx/>
                <a:buFontTx/>
                <a:buNone/>
              </a:pPr>
              <a:t>30</a:t>
            </a:fld>
            <a:endParaRPr lang="en-US" altLang="en-US" sz="800">
              <a:solidFill>
                <a:srgbClr val="000000"/>
              </a:solidFill>
            </a:endParaRPr>
          </a:p>
        </p:txBody>
      </p:sp>
      <p:pic>
        <p:nvPicPr>
          <p:cNvPr id="33797" name="Picture 4" descr="Jade Signature Hero Shot">
            <a:extLst>
              <a:ext uri="{FF2B5EF4-FFF2-40B4-BE49-F238E27FC236}">
                <a16:creationId xmlns:a16="http://schemas.microsoft.com/office/drawing/2014/main" id="{4D924DB9-D61A-4ED0-BBC3-20B67E585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6388" y="819150"/>
            <a:ext cx="2536825"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86F881A4-B01E-481C-9327-9C19ADF596C8}"/>
              </a:ext>
            </a:extLst>
          </p:cNvPr>
          <p:cNvSpPr>
            <a:spLocks noGrp="1" noChangeArrowheads="1"/>
          </p:cNvSpPr>
          <p:nvPr>
            <p:ph type="title"/>
          </p:nvPr>
        </p:nvSpPr>
        <p:spPr/>
        <p:txBody>
          <a:bodyPr/>
          <a:lstStyle/>
          <a:p>
            <a:r>
              <a:rPr lang="en-US" altLang="en-US"/>
              <a:t>Jade Signature</a:t>
            </a:r>
          </a:p>
        </p:txBody>
      </p:sp>
      <p:sp>
        <p:nvSpPr>
          <p:cNvPr id="34819" name="Slide Number Placeholder 3">
            <a:extLst>
              <a:ext uri="{FF2B5EF4-FFF2-40B4-BE49-F238E27FC236}">
                <a16:creationId xmlns:a16="http://schemas.microsoft.com/office/drawing/2014/main" id="{87D17DD3-6998-4A0E-8CF7-205B87127A3C}"/>
              </a:ext>
            </a:extLst>
          </p:cNvPr>
          <p:cNvSpPr>
            <a:spLocks noGrp="1"/>
          </p:cNvSpPr>
          <p:nvPr>
            <p:ph type="sldNum" sz="quarter" idx="10"/>
          </p:nvPr>
        </p:nvSpPr>
        <p:spPr>
          <a:noFill/>
        </p:spPr>
        <p:txBody>
          <a:bodyPr/>
          <a:lstStyle>
            <a:lvl1pPr>
              <a:spcBef>
                <a:spcPct val="20000"/>
              </a:spcBef>
              <a:spcAft>
                <a:spcPct val="20000"/>
              </a:spcAft>
              <a:buClr>
                <a:srgbClr val="333399"/>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spcAft>
                <a:spcPct val="20000"/>
              </a:spcAft>
              <a:buClr>
                <a:srgbClr val="333399"/>
              </a:buClr>
              <a:buFont typeface="Times New Roman" panose="02020603050405020304" pitchFamily="18" charset="0"/>
              <a:buChar char="–"/>
              <a:defRPr>
                <a:solidFill>
                  <a:schemeClr val="tx1"/>
                </a:solidFill>
                <a:latin typeface="Arial" panose="020B0604020202020204" pitchFamily="34" charset="0"/>
              </a:defRPr>
            </a:lvl2pPr>
            <a:lvl3pPr marL="1143000" indent="-228600">
              <a:spcBef>
                <a:spcPct val="20000"/>
              </a:spcBef>
              <a:spcAft>
                <a:spcPct val="20000"/>
              </a:spcAft>
              <a:buClr>
                <a:srgbClr val="333399"/>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spcAft>
                <a:spcPct val="20000"/>
              </a:spcAft>
              <a:buClr>
                <a:srgbClr val="333399"/>
              </a:buClr>
              <a:buFont typeface="Times New Roman" panose="02020603050405020304" pitchFamily="18" charset="0"/>
              <a:buChar char="–"/>
              <a:defRPr sz="1400">
                <a:solidFill>
                  <a:schemeClr val="tx1"/>
                </a:solidFill>
                <a:latin typeface="Arial" panose="020B0604020202020204" pitchFamily="34" charset="0"/>
              </a:defRPr>
            </a:lvl4pPr>
            <a:lvl5pPr marL="2057400" indent="-22860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9pPr>
          </a:lstStyle>
          <a:p>
            <a:pPr>
              <a:spcBef>
                <a:spcPct val="0"/>
              </a:spcBef>
              <a:spcAft>
                <a:spcPct val="0"/>
              </a:spcAft>
              <a:buClrTx/>
              <a:buFontTx/>
              <a:buNone/>
            </a:pPr>
            <a:fld id="{B00D19C2-F04A-48EB-8E3D-FC4198C4CC0F}" type="slidenum">
              <a:rPr lang="en-US" altLang="en-US" sz="800">
                <a:solidFill>
                  <a:srgbClr val="000000"/>
                </a:solidFill>
              </a:rPr>
              <a:pPr>
                <a:spcBef>
                  <a:spcPct val="0"/>
                </a:spcBef>
                <a:spcAft>
                  <a:spcPct val="0"/>
                </a:spcAft>
                <a:buClrTx/>
                <a:buFontTx/>
                <a:buNone/>
              </a:pPr>
              <a:t>31</a:t>
            </a:fld>
            <a:endParaRPr lang="en-US" altLang="en-US" sz="800">
              <a:solidFill>
                <a:srgbClr val="000000"/>
              </a:solidFill>
            </a:endParaRPr>
          </a:p>
        </p:txBody>
      </p:sp>
      <p:pic>
        <p:nvPicPr>
          <p:cNvPr id="34820" name="Picture 2">
            <a:extLst>
              <a:ext uri="{FF2B5EF4-FFF2-40B4-BE49-F238E27FC236}">
                <a16:creationId xmlns:a16="http://schemas.microsoft.com/office/drawing/2014/main" id="{2F6AD37A-7D9D-4572-9FD3-E30EDC21C8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51000" y="1828800"/>
            <a:ext cx="5689600" cy="42672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73E1F-EBBD-4990-8BAA-B9196484E7DC}"/>
              </a:ext>
            </a:extLst>
          </p:cNvPr>
          <p:cNvSpPr>
            <a:spLocks noGrp="1"/>
          </p:cNvSpPr>
          <p:nvPr>
            <p:ph type="title"/>
          </p:nvPr>
        </p:nvSpPr>
        <p:spPr/>
        <p:txBody>
          <a:bodyPr/>
          <a:lstStyle/>
          <a:p>
            <a:r>
              <a:rPr lang="en-US" dirty="0"/>
              <a:t>Underground Mine Fill</a:t>
            </a:r>
          </a:p>
        </p:txBody>
      </p:sp>
      <p:pic>
        <p:nvPicPr>
          <p:cNvPr id="6" name="Content Placeholder 5" descr="A picture containing sky, outdoor, ground, dirt&#10;&#10;Description automatically generated">
            <a:extLst>
              <a:ext uri="{FF2B5EF4-FFF2-40B4-BE49-F238E27FC236}">
                <a16:creationId xmlns:a16="http://schemas.microsoft.com/office/drawing/2014/main" id="{07C69293-CD75-4C34-AC35-6DD470474E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9680" y="1118235"/>
            <a:ext cx="7653020" cy="5739765"/>
          </a:xfrm>
        </p:spPr>
      </p:pic>
      <p:sp>
        <p:nvSpPr>
          <p:cNvPr id="4" name="Slide Number Placeholder 3">
            <a:extLst>
              <a:ext uri="{FF2B5EF4-FFF2-40B4-BE49-F238E27FC236}">
                <a16:creationId xmlns:a16="http://schemas.microsoft.com/office/drawing/2014/main" id="{DBAA482F-9F86-4E6E-AF47-DF1AAC0984ED}"/>
              </a:ext>
            </a:extLst>
          </p:cNvPr>
          <p:cNvSpPr>
            <a:spLocks noGrp="1"/>
          </p:cNvSpPr>
          <p:nvPr>
            <p:ph type="sldNum" sz="quarter" idx="10"/>
          </p:nvPr>
        </p:nvSpPr>
        <p:spPr/>
        <p:txBody>
          <a:bodyPr/>
          <a:lstStyle/>
          <a:p>
            <a:fld id="{BC00581C-0ED5-489E-8CA9-CB035D459FC0}" type="slidenum">
              <a:rPr lang="en-US" altLang="en-US" smtClean="0"/>
              <a:pPr/>
              <a:t>32</a:t>
            </a:fld>
            <a:endParaRPr lang="en-US" altLang="en-US"/>
          </a:p>
        </p:txBody>
      </p:sp>
    </p:spTree>
    <p:extLst>
      <p:ext uri="{BB962C8B-B14F-4D97-AF65-F5344CB8AC3E}">
        <p14:creationId xmlns:p14="http://schemas.microsoft.com/office/powerpoint/2010/main" val="1184247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20984-7EDD-448F-B7B7-DBE817276B54}"/>
              </a:ext>
            </a:extLst>
          </p:cNvPr>
          <p:cNvSpPr>
            <a:spLocks noGrp="1"/>
          </p:cNvSpPr>
          <p:nvPr>
            <p:ph type="title"/>
          </p:nvPr>
        </p:nvSpPr>
        <p:spPr/>
        <p:txBody>
          <a:bodyPr/>
          <a:lstStyle/>
          <a:p>
            <a:endParaRPr lang="en-US"/>
          </a:p>
        </p:txBody>
      </p:sp>
      <p:pic>
        <p:nvPicPr>
          <p:cNvPr id="6" name="Content Placeholder 5" descr="A picture containing graphical user interface&#10;&#10;Description automatically generated">
            <a:extLst>
              <a:ext uri="{FF2B5EF4-FFF2-40B4-BE49-F238E27FC236}">
                <a16:creationId xmlns:a16="http://schemas.microsoft.com/office/drawing/2014/main" id="{1882C251-8854-4D66-87A0-2D3116B95A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6132" y="1493520"/>
            <a:ext cx="8511736" cy="4541520"/>
          </a:xfrm>
        </p:spPr>
      </p:pic>
      <p:sp>
        <p:nvSpPr>
          <p:cNvPr id="4" name="Slide Number Placeholder 3">
            <a:extLst>
              <a:ext uri="{FF2B5EF4-FFF2-40B4-BE49-F238E27FC236}">
                <a16:creationId xmlns:a16="http://schemas.microsoft.com/office/drawing/2014/main" id="{A82A9C2C-2035-4B80-B570-739EF3B781B5}"/>
              </a:ext>
            </a:extLst>
          </p:cNvPr>
          <p:cNvSpPr>
            <a:spLocks noGrp="1"/>
          </p:cNvSpPr>
          <p:nvPr>
            <p:ph type="sldNum" sz="quarter" idx="10"/>
          </p:nvPr>
        </p:nvSpPr>
        <p:spPr/>
        <p:txBody>
          <a:bodyPr/>
          <a:lstStyle/>
          <a:p>
            <a:fld id="{BC00581C-0ED5-489E-8CA9-CB035D459FC0}" type="slidenum">
              <a:rPr lang="en-US" altLang="en-US" smtClean="0"/>
              <a:pPr/>
              <a:t>33</a:t>
            </a:fld>
            <a:endParaRPr lang="en-US" altLang="en-US"/>
          </a:p>
        </p:txBody>
      </p:sp>
    </p:spTree>
    <p:extLst>
      <p:ext uri="{BB962C8B-B14F-4D97-AF65-F5344CB8AC3E}">
        <p14:creationId xmlns:p14="http://schemas.microsoft.com/office/powerpoint/2010/main" val="622442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7C45B-F10E-49B7-A9E9-CDAD4227C5AC}"/>
              </a:ext>
            </a:extLst>
          </p:cNvPr>
          <p:cNvSpPr>
            <a:spLocks noGrp="1"/>
          </p:cNvSpPr>
          <p:nvPr>
            <p:ph type="title"/>
          </p:nvPr>
        </p:nvSpPr>
        <p:spPr/>
        <p:txBody>
          <a:bodyPr/>
          <a:lstStyle/>
          <a:p>
            <a:endParaRPr lang="en-US"/>
          </a:p>
        </p:txBody>
      </p:sp>
      <p:pic>
        <p:nvPicPr>
          <p:cNvPr id="6" name="Content Placeholder 5" descr="Chart&#10;&#10;Description automatically generated with low confidence">
            <a:extLst>
              <a:ext uri="{FF2B5EF4-FFF2-40B4-BE49-F238E27FC236}">
                <a16:creationId xmlns:a16="http://schemas.microsoft.com/office/drawing/2014/main" id="{1108605E-0384-4E69-AC27-BA19AB3AEA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9183" y="1547104"/>
            <a:ext cx="7516146" cy="3763792"/>
          </a:xfrm>
        </p:spPr>
      </p:pic>
      <p:sp>
        <p:nvSpPr>
          <p:cNvPr id="4" name="Slide Number Placeholder 3">
            <a:extLst>
              <a:ext uri="{FF2B5EF4-FFF2-40B4-BE49-F238E27FC236}">
                <a16:creationId xmlns:a16="http://schemas.microsoft.com/office/drawing/2014/main" id="{75FCAEB6-B07C-4B31-870E-EE058B91A6ED}"/>
              </a:ext>
            </a:extLst>
          </p:cNvPr>
          <p:cNvSpPr>
            <a:spLocks noGrp="1"/>
          </p:cNvSpPr>
          <p:nvPr>
            <p:ph type="sldNum" sz="quarter" idx="10"/>
          </p:nvPr>
        </p:nvSpPr>
        <p:spPr/>
        <p:txBody>
          <a:bodyPr/>
          <a:lstStyle/>
          <a:p>
            <a:fld id="{BC00581C-0ED5-489E-8CA9-CB035D459FC0}" type="slidenum">
              <a:rPr lang="en-US" altLang="en-US" smtClean="0"/>
              <a:pPr/>
              <a:t>34</a:t>
            </a:fld>
            <a:endParaRPr lang="en-US" altLang="en-US"/>
          </a:p>
        </p:txBody>
      </p:sp>
      <p:sp>
        <p:nvSpPr>
          <p:cNvPr id="7" name="TextBox 6">
            <a:extLst>
              <a:ext uri="{FF2B5EF4-FFF2-40B4-BE49-F238E27FC236}">
                <a16:creationId xmlns:a16="http://schemas.microsoft.com/office/drawing/2014/main" id="{8895E89C-B525-4350-8414-FA1D994716C6}"/>
              </a:ext>
            </a:extLst>
          </p:cNvPr>
          <p:cNvSpPr txBox="1"/>
          <p:nvPr/>
        </p:nvSpPr>
        <p:spPr>
          <a:xfrm>
            <a:off x="381000" y="5541818"/>
            <a:ext cx="3710709" cy="307777"/>
          </a:xfrm>
          <a:prstGeom prst="rect">
            <a:avLst/>
          </a:prstGeom>
          <a:noFill/>
        </p:spPr>
        <p:txBody>
          <a:bodyPr wrap="square" rtlCol="0">
            <a:spAutoFit/>
          </a:bodyPr>
          <a:lstStyle/>
          <a:p>
            <a:r>
              <a:rPr lang="en-US" sz="1400" dirty="0"/>
              <a:t>90% slag cement</a:t>
            </a:r>
          </a:p>
        </p:txBody>
      </p:sp>
    </p:spTree>
    <p:extLst>
      <p:ext uri="{BB962C8B-B14F-4D97-AF65-F5344CB8AC3E}">
        <p14:creationId xmlns:p14="http://schemas.microsoft.com/office/powerpoint/2010/main" val="57046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52E29E-131D-4C54-BCC2-9EA95AE359A0}"/>
              </a:ext>
            </a:extLst>
          </p:cNvPr>
          <p:cNvSpPr/>
          <p:nvPr/>
        </p:nvSpPr>
        <p:spPr>
          <a:xfrm>
            <a:off x="0" y="723551"/>
            <a:ext cx="9144000" cy="5410898"/>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FE54DA-18D2-45BD-9969-966E1706DF03}"/>
              </a:ext>
            </a:extLst>
          </p:cNvPr>
          <p:cNvSpPr>
            <a:spLocks noGrp="1"/>
          </p:cNvSpPr>
          <p:nvPr>
            <p:ph type="ctrTitle"/>
          </p:nvPr>
        </p:nvSpPr>
        <p:spPr>
          <a:xfrm>
            <a:off x="-223357" y="1303286"/>
            <a:ext cx="9590714" cy="1905102"/>
          </a:xfrm>
        </p:spPr>
        <p:txBody>
          <a:bodyPr>
            <a:normAutofit/>
          </a:bodyPr>
          <a:lstStyle/>
          <a:p>
            <a:r>
              <a:rPr lang="en-US" dirty="0">
                <a:solidFill>
                  <a:schemeClr val="bg1"/>
                </a:solidFill>
              </a:rPr>
              <a:t>Thank You</a:t>
            </a:r>
          </a:p>
        </p:txBody>
      </p:sp>
      <p:sp>
        <p:nvSpPr>
          <p:cNvPr id="3" name="Subtitle 2">
            <a:extLst>
              <a:ext uri="{FF2B5EF4-FFF2-40B4-BE49-F238E27FC236}">
                <a16:creationId xmlns:a16="http://schemas.microsoft.com/office/drawing/2014/main" id="{21CDD644-F26A-4C0B-B3B4-C0307191620A}"/>
              </a:ext>
            </a:extLst>
          </p:cNvPr>
          <p:cNvSpPr>
            <a:spLocks noGrp="1"/>
          </p:cNvSpPr>
          <p:nvPr>
            <p:ph type="subTitle" idx="1"/>
          </p:nvPr>
        </p:nvSpPr>
        <p:spPr>
          <a:xfrm>
            <a:off x="500718" y="3581297"/>
            <a:ext cx="8142564" cy="3490622"/>
          </a:xfrm>
        </p:spPr>
        <p:txBody>
          <a:bodyPr>
            <a:normAutofit/>
          </a:bodyPr>
          <a:lstStyle/>
          <a:p>
            <a:r>
              <a:rPr lang="en-US" sz="3600" dirty="0">
                <a:solidFill>
                  <a:schemeClr val="bg1"/>
                </a:solidFill>
              </a:rPr>
              <a:t>QUESTIONS? </a:t>
            </a:r>
          </a:p>
        </p:txBody>
      </p:sp>
    </p:spTree>
    <p:extLst>
      <p:ext uri="{BB962C8B-B14F-4D97-AF65-F5344CB8AC3E}">
        <p14:creationId xmlns:p14="http://schemas.microsoft.com/office/powerpoint/2010/main" val="365705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52E29E-131D-4C54-BCC2-9EA95AE359A0}"/>
              </a:ext>
            </a:extLst>
          </p:cNvPr>
          <p:cNvSpPr/>
          <p:nvPr/>
        </p:nvSpPr>
        <p:spPr>
          <a:xfrm>
            <a:off x="0" y="721454"/>
            <a:ext cx="9144000" cy="5410898"/>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FE54DA-18D2-45BD-9969-966E1706DF03}"/>
              </a:ext>
            </a:extLst>
          </p:cNvPr>
          <p:cNvSpPr>
            <a:spLocks noGrp="1"/>
          </p:cNvSpPr>
          <p:nvPr>
            <p:ph type="ctrTitle"/>
          </p:nvPr>
        </p:nvSpPr>
        <p:spPr>
          <a:xfrm>
            <a:off x="823801" y="158990"/>
            <a:ext cx="9590714" cy="1905102"/>
          </a:xfrm>
        </p:spPr>
        <p:txBody>
          <a:bodyPr>
            <a:normAutofit/>
          </a:bodyPr>
          <a:lstStyle/>
          <a:p>
            <a:pPr algn="l"/>
            <a:r>
              <a:rPr lang="en-US" dirty="0">
                <a:solidFill>
                  <a:schemeClr val="bg1"/>
                </a:solidFill>
              </a:rPr>
              <a:t>Disclaimer</a:t>
            </a:r>
          </a:p>
        </p:txBody>
      </p:sp>
      <p:sp>
        <p:nvSpPr>
          <p:cNvPr id="3" name="Subtitle 2">
            <a:extLst>
              <a:ext uri="{FF2B5EF4-FFF2-40B4-BE49-F238E27FC236}">
                <a16:creationId xmlns:a16="http://schemas.microsoft.com/office/drawing/2014/main" id="{21CDD644-F26A-4C0B-B3B4-C0307191620A}"/>
              </a:ext>
            </a:extLst>
          </p:cNvPr>
          <p:cNvSpPr>
            <a:spLocks noGrp="1"/>
          </p:cNvSpPr>
          <p:nvPr>
            <p:ph type="subTitle" idx="1"/>
          </p:nvPr>
        </p:nvSpPr>
        <p:spPr>
          <a:xfrm>
            <a:off x="891331" y="2255837"/>
            <a:ext cx="7631232" cy="3490622"/>
          </a:xfrm>
        </p:spPr>
        <p:txBody>
          <a:bodyPr>
            <a:normAutofit/>
          </a:bodyPr>
          <a:lstStyle/>
          <a:p>
            <a:pPr algn="l"/>
            <a:r>
              <a:rPr lang="en-US" dirty="0">
                <a:solidFill>
                  <a:schemeClr val="bg1"/>
                </a:solidFill>
              </a:rPr>
              <a:t>As with all concrete mixtures, trial batches should be performed to verify concrete properties.  Results may vary due to a variety of circumstances, including temperature and mixture components, among other things.  </a:t>
            </a:r>
          </a:p>
          <a:p>
            <a:pPr algn="l"/>
            <a:r>
              <a:rPr lang="en-US" dirty="0">
                <a:solidFill>
                  <a:schemeClr val="bg1"/>
                </a:solidFill>
              </a:rPr>
              <a:t>You should consult your slag cement professional for assistance.  Nothing contained herein shall be considered or construed as a warranty or guarantee, either expressed or implied, including any warranty of fitness for a particular purpose. </a:t>
            </a:r>
          </a:p>
        </p:txBody>
      </p:sp>
    </p:spTree>
    <p:extLst>
      <p:ext uri="{BB962C8B-B14F-4D97-AF65-F5344CB8AC3E}">
        <p14:creationId xmlns:p14="http://schemas.microsoft.com/office/powerpoint/2010/main" val="711855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52E29E-131D-4C54-BCC2-9EA95AE359A0}"/>
              </a:ext>
            </a:extLst>
          </p:cNvPr>
          <p:cNvSpPr/>
          <p:nvPr/>
        </p:nvSpPr>
        <p:spPr>
          <a:xfrm>
            <a:off x="0" y="721454"/>
            <a:ext cx="9144000" cy="5410898"/>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FE54DA-18D2-45BD-9969-966E1706DF03}"/>
              </a:ext>
            </a:extLst>
          </p:cNvPr>
          <p:cNvSpPr>
            <a:spLocks noGrp="1"/>
          </p:cNvSpPr>
          <p:nvPr>
            <p:ph type="ctrTitle"/>
          </p:nvPr>
        </p:nvSpPr>
        <p:spPr>
          <a:xfrm>
            <a:off x="-978366" y="108256"/>
            <a:ext cx="9590714" cy="1905102"/>
          </a:xfrm>
        </p:spPr>
        <p:txBody>
          <a:bodyPr>
            <a:normAutofit/>
          </a:bodyPr>
          <a:lstStyle/>
          <a:p>
            <a:r>
              <a:rPr lang="en-US" dirty="0">
                <a:solidFill>
                  <a:schemeClr val="bg1"/>
                </a:solidFill>
              </a:rPr>
              <a:t>Learning Objectives</a:t>
            </a:r>
          </a:p>
        </p:txBody>
      </p:sp>
      <p:sp>
        <p:nvSpPr>
          <p:cNvPr id="3" name="Subtitle 2">
            <a:extLst>
              <a:ext uri="{FF2B5EF4-FFF2-40B4-BE49-F238E27FC236}">
                <a16:creationId xmlns:a16="http://schemas.microsoft.com/office/drawing/2014/main" id="{21CDD644-F26A-4C0B-B3B4-C0307191620A}"/>
              </a:ext>
            </a:extLst>
          </p:cNvPr>
          <p:cNvSpPr>
            <a:spLocks noGrp="1"/>
          </p:cNvSpPr>
          <p:nvPr>
            <p:ph type="subTitle" idx="1"/>
          </p:nvPr>
        </p:nvSpPr>
        <p:spPr>
          <a:xfrm>
            <a:off x="589490" y="2246960"/>
            <a:ext cx="7791030" cy="3490622"/>
          </a:xfrm>
        </p:spPr>
        <p:txBody>
          <a:bodyPr>
            <a:normAutofit/>
          </a:bodyPr>
          <a:lstStyle/>
          <a:p>
            <a:pPr algn="l"/>
            <a:r>
              <a:rPr lang="en-US" dirty="0">
                <a:solidFill>
                  <a:schemeClr val="bg1"/>
                </a:solidFill>
              </a:rPr>
              <a:t>The presentation will provide information on how slag cement can be used in soil stabilization projects.  The design process, standard design criteria, laboratory testing examples, and field test case studies will all be covered in this presentation.</a:t>
            </a:r>
          </a:p>
        </p:txBody>
      </p:sp>
    </p:spTree>
    <p:extLst>
      <p:ext uri="{BB962C8B-B14F-4D97-AF65-F5344CB8AC3E}">
        <p14:creationId xmlns:p14="http://schemas.microsoft.com/office/powerpoint/2010/main" val="3832776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52E29E-131D-4C54-BCC2-9EA95AE359A0}"/>
              </a:ext>
            </a:extLst>
          </p:cNvPr>
          <p:cNvSpPr/>
          <p:nvPr/>
        </p:nvSpPr>
        <p:spPr>
          <a:xfrm>
            <a:off x="0" y="723551"/>
            <a:ext cx="9144000" cy="5410898"/>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21CDD644-F26A-4C0B-B3B4-C0307191620A}"/>
              </a:ext>
            </a:extLst>
          </p:cNvPr>
          <p:cNvSpPr>
            <a:spLocks noGrp="1"/>
          </p:cNvSpPr>
          <p:nvPr>
            <p:ph type="subTitle" idx="1"/>
          </p:nvPr>
        </p:nvSpPr>
        <p:spPr>
          <a:xfrm>
            <a:off x="3143250" y="889584"/>
            <a:ext cx="5472898" cy="5759791"/>
          </a:xfrm>
        </p:spPr>
        <p:txBody>
          <a:bodyPr>
            <a:noAutofit/>
          </a:bodyPr>
          <a:lstStyle/>
          <a:p>
            <a:pPr algn="l" fontAlgn="base"/>
            <a:r>
              <a:rPr lang="en-US" sz="2000" b="1" dirty="0">
                <a:solidFill>
                  <a:schemeClr val="bg1"/>
                </a:solidFill>
              </a:rPr>
              <a:t>Gordon McLellan</a:t>
            </a:r>
          </a:p>
          <a:p>
            <a:pPr algn="l" fontAlgn="base"/>
            <a:r>
              <a:rPr lang="en-US" sz="1600" dirty="0">
                <a:solidFill>
                  <a:schemeClr val="bg1"/>
                </a:solidFill>
              </a:rPr>
              <a:t>Gordon McLellan is Technical Manager at Lehigh Hanson’s slag facility in Cape Canaveral, Florida.  He has been involved in the development and growth of Slag Cement, formally known as Ground Granulated Blast Furnace Slag (GGBFS,) in North America for twenty-eight years.  After Queen’s University (BSc </a:t>
            </a:r>
            <a:r>
              <a:rPr lang="en-US" sz="1600" dirty="0" err="1">
                <a:solidFill>
                  <a:schemeClr val="bg1"/>
                </a:solidFill>
              </a:rPr>
              <a:t>Eng</a:t>
            </a:r>
            <a:r>
              <a:rPr lang="en-US" sz="1600" dirty="0">
                <a:solidFill>
                  <a:schemeClr val="bg1"/>
                </a:solidFill>
              </a:rPr>
              <a:t>), he worked with Koch Minerals, in Sudbury, Ontario, Canada developing applications using Slag cement in mining backfill and geo technical applications in heavy construction.   As a Product Manager for Holcim in both Slag and Fly ash, where he started in in Chicago IL in 1993, he continued promoting the use of slag cement in concrete applications.  Gordon is now living in Cape Canaveral Florida with his wife Cheryl, where he joined Civil and Marine in 2003, during design and development of the Cape Canaveral Slag Facility.  As the Technical Manager, he oversaw product development, then Sales and Marketing.  The Cape Canaveral slag facility was later acquired by Hanson PLC and became part of Lehigh Hanson, Inc. following </a:t>
            </a:r>
            <a:r>
              <a:rPr lang="en-US" sz="1600" dirty="0" err="1">
                <a:solidFill>
                  <a:schemeClr val="bg1"/>
                </a:solidFill>
              </a:rPr>
              <a:t>HeidelbergCement’s</a:t>
            </a:r>
            <a:r>
              <a:rPr lang="en-US" sz="1600">
                <a:solidFill>
                  <a:schemeClr val="bg1"/>
                </a:solidFill>
              </a:rPr>
              <a:t> acquisition of Hanson PLC in 2007. </a:t>
            </a:r>
            <a:endParaRPr lang="en-US" sz="1600" dirty="0">
              <a:solidFill>
                <a:schemeClr val="bg1"/>
              </a:solidFill>
            </a:endParaRPr>
          </a:p>
        </p:txBody>
      </p:sp>
      <p:pic>
        <p:nvPicPr>
          <p:cNvPr id="6" name="Picture 5">
            <a:extLst>
              <a:ext uri="{FF2B5EF4-FFF2-40B4-BE49-F238E27FC236}">
                <a16:creationId xmlns:a16="http://schemas.microsoft.com/office/drawing/2014/main" id="{C1980CC4-F153-4A9A-B33A-8DA954847E2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82" y="1143118"/>
            <a:ext cx="2988946" cy="2971682"/>
          </a:xfrm>
          <a:prstGeom prst="rect">
            <a:avLst/>
          </a:prstGeom>
          <a:noFill/>
          <a:ln>
            <a:noFill/>
          </a:ln>
        </p:spPr>
      </p:pic>
    </p:spTree>
    <p:extLst>
      <p:ext uri="{BB962C8B-B14F-4D97-AF65-F5344CB8AC3E}">
        <p14:creationId xmlns:p14="http://schemas.microsoft.com/office/powerpoint/2010/main" val="1358358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0">
            <a:extLst>
              <a:ext uri="{FF2B5EF4-FFF2-40B4-BE49-F238E27FC236}">
                <a16:creationId xmlns:a16="http://schemas.microsoft.com/office/drawing/2014/main" id="{6A239F86-7FB9-4F5E-9AF2-4BE49AE541D5}"/>
              </a:ext>
            </a:extLst>
          </p:cNvPr>
          <p:cNvSpPr>
            <a:spLocks noGrp="1" noChangeArrowheads="1"/>
          </p:cNvSpPr>
          <p:nvPr>
            <p:ph type="ctrTitle"/>
          </p:nvPr>
        </p:nvSpPr>
        <p:spPr>
          <a:xfrm>
            <a:off x="762000" y="1841500"/>
            <a:ext cx="7696200" cy="3101975"/>
          </a:xfrm>
        </p:spPr>
        <p:txBody>
          <a:bodyPr/>
          <a:lstStyle/>
          <a:p>
            <a:pPr algn="ctr"/>
            <a:br>
              <a:rPr lang="en-US" altLang="en-US" sz="1200"/>
            </a:br>
            <a:br>
              <a:rPr lang="en-US" altLang="en-US" sz="1200"/>
            </a:br>
            <a:r>
              <a:rPr lang="en-US" altLang="en-US" sz="3200"/>
              <a:t> Slag Cement in Geotechnical Projects</a:t>
            </a:r>
            <a:br>
              <a:rPr lang="en-US" altLang="en-US" sz="3200"/>
            </a:br>
            <a:br>
              <a:rPr lang="en-US" altLang="en-US" sz="1200"/>
            </a:br>
            <a:br>
              <a:rPr lang="en-US" altLang="en-US" sz="1200"/>
            </a:br>
            <a:br>
              <a:rPr lang="en-US" altLang="en-US" sz="1200"/>
            </a:br>
            <a:br>
              <a:rPr lang="en-US" altLang="en-US" sz="1200"/>
            </a:br>
            <a:r>
              <a:rPr lang="en-US" altLang="en-US" sz="1200"/>
              <a:t>Thursday March 11/2021</a:t>
            </a:r>
            <a:br>
              <a:rPr lang="en-US" altLang="en-US" sz="1200"/>
            </a:br>
            <a:br>
              <a:rPr lang="en-US" altLang="en-US" sz="1200"/>
            </a:br>
            <a:r>
              <a:rPr lang="en-US" altLang="en-US" sz="1200"/>
              <a:t>Gordon McLellan </a:t>
            </a:r>
            <a:br>
              <a:rPr lang="en-US" altLang="en-US" sz="1200"/>
            </a:br>
            <a:r>
              <a:rPr lang="en-US" altLang="en-US" sz="1200"/>
              <a:t>Lehigh Hanson</a:t>
            </a:r>
            <a:br>
              <a:rPr lang="en-US" altLang="en-US" sz="1200"/>
            </a:br>
            <a:br>
              <a:rPr lang="en-US" altLang="en-US" sz="1200"/>
            </a:br>
            <a:br>
              <a:rPr lang="en-US" altLang="en-US" sz="1200"/>
            </a:br>
            <a:br>
              <a:rPr lang="en-US" altLang="en-US" sz="1200"/>
            </a:br>
            <a:endParaRPr lang="en-US" altLang="en-US" sz="1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A0E46E7C-C5DC-4519-9FDF-5E068E8AA259}"/>
              </a:ext>
            </a:extLst>
          </p:cNvPr>
          <p:cNvSpPr>
            <a:spLocks noGrp="1" noChangeArrowheads="1"/>
          </p:cNvSpPr>
          <p:nvPr>
            <p:ph type="title"/>
          </p:nvPr>
        </p:nvSpPr>
        <p:spPr/>
        <p:txBody>
          <a:bodyPr/>
          <a:lstStyle/>
          <a:p>
            <a:r>
              <a:rPr lang="en-US" altLang="en-US"/>
              <a:t>         Slag Growth in the USA</a:t>
            </a:r>
          </a:p>
        </p:txBody>
      </p:sp>
      <p:sp>
        <p:nvSpPr>
          <p:cNvPr id="7171" name="Slide Number Placeholder 2">
            <a:extLst>
              <a:ext uri="{FF2B5EF4-FFF2-40B4-BE49-F238E27FC236}">
                <a16:creationId xmlns:a16="http://schemas.microsoft.com/office/drawing/2014/main" id="{B1F4A75C-C28F-46B4-8B59-F278A3F6B9A8}"/>
              </a:ext>
            </a:extLst>
          </p:cNvPr>
          <p:cNvSpPr>
            <a:spLocks noGrp="1"/>
          </p:cNvSpPr>
          <p:nvPr>
            <p:ph type="sldNum" sz="quarter" idx="10"/>
          </p:nvPr>
        </p:nvSpPr>
        <p:spPr>
          <a:noFill/>
        </p:spPr>
        <p:txBody>
          <a:bodyPr/>
          <a:lstStyle>
            <a:lvl1pPr>
              <a:spcBef>
                <a:spcPct val="20000"/>
              </a:spcBef>
              <a:spcAft>
                <a:spcPct val="20000"/>
              </a:spcAft>
              <a:buClr>
                <a:srgbClr val="333399"/>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spcAft>
                <a:spcPct val="20000"/>
              </a:spcAft>
              <a:buClr>
                <a:srgbClr val="333399"/>
              </a:buClr>
              <a:buFont typeface="Times New Roman" panose="02020603050405020304" pitchFamily="18" charset="0"/>
              <a:buChar char="–"/>
              <a:defRPr>
                <a:solidFill>
                  <a:schemeClr val="tx1"/>
                </a:solidFill>
                <a:latin typeface="Arial" panose="020B0604020202020204" pitchFamily="34" charset="0"/>
              </a:defRPr>
            </a:lvl2pPr>
            <a:lvl3pPr marL="1143000" indent="-228600">
              <a:spcBef>
                <a:spcPct val="20000"/>
              </a:spcBef>
              <a:spcAft>
                <a:spcPct val="20000"/>
              </a:spcAft>
              <a:buClr>
                <a:srgbClr val="333399"/>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spcAft>
                <a:spcPct val="20000"/>
              </a:spcAft>
              <a:buClr>
                <a:srgbClr val="333399"/>
              </a:buClr>
              <a:buFont typeface="Times New Roman" panose="02020603050405020304" pitchFamily="18" charset="0"/>
              <a:buChar char="–"/>
              <a:defRPr sz="1400">
                <a:solidFill>
                  <a:schemeClr val="tx1"/>
                </a:solidFill>
                <a:latin typeface="Arial" panose="020B0604020202020204" pitchFamily="34" charset="0"/>
              </a:defRPr>
            </a:lvl4pPr>
            <a:lvl5pPr marL="2057400" indent="-22860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333399"/>
              </a:buClr>
              <a:buFont typeface="Wingdings" panose="05000000000000000000" pitchFamily="2" charset="2"/>
              <a:buChar char="§"/>
              <a:defRPr sz="1200">
                <a:solidFill>
                  <a:schemeClr val="tx1"/>
                </a:solidFill>
                <a:latin typeface="Arial" panose="020B0604020202020204" pitchFamily="34" charset="0"/>
              </a:defRPr>
            </a:lvl9pPr>
          </a:lstStyle>
          <a:p>
            <a:pPr>
              <a:spcBef>
                <a:spcPct val="0"/>
              </a:spcBef>
              <a:spcAft>
                <a:spcPct val="0"/>
              </a:spcAft>
              <a:buClrTx/>
              <a:buFontTx/>
              <a:buNone/>
            </a:pPr>
            <a:fld id="{62FC64D1-1DB4-4FC4-8522-0B1F0D7EB7D4}" type="slidenum">
              <a:rPr lang="en-US" altLang="en-US" sz="800">
                <a:solidFill>
                  <a:srgbClr val="000000"/>
                </a:solidFill>
              </a:rPr>
              <a:pPr>
                <a:spcBef>
                  <a:spcPct val="0"/>
                </a:spcBef>
                <a:spcAft>
                  <a:spcPct val="0"/>
                </a:spcAft>
                <a:buClrTx/>
                <a:buFontTx/>
                <a:buNone/>
              </a:pPr>
              <a:t>8</a:t>
            </a:fld>
            <a:endParaRPr lang="en-US" altLang="en-US" sz="800">
              <a:solidFill>
                <a:srgbClr val="000000"/>
              </a:solidFill>
            </a:endParaRPr>
          </a:p>
        </p:txBody>
      </p:sp>
      <p:pic>
        <p:nvPicPr>
          <p:cNvPr id="3" name="Picture 2" descr="Table, bar chart&#10;&#10;Description automatically generated">
            <a:extLst>
              <a:ext uri="{FF2B5EF4-FFF2-40B4-BE49-F238E27FC236}">
                <a16:creationId xmlns:a16="http://schemas.microsoft.com/office/drawing/2014/main" id="{B6F38E9A-5722-42CE-979B-E5930A3611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066800"/>
            <a:ext cx="8229600" cy="560331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6CDA8DB-2D71-4CF8-9DDC-CEA1B4D626EE}"/>
              </a:ext>
            </a:extLst>
          </p:cNvPr>
          <p:cNvSpPr>
            <a:spLocks noGrp="1" noChangeArrowheads="1"/>
          </p:cNvSpPr>
          <p:nvPr>
            <p:ph type="title"/>
          </p:nvPr>
        </p:nvSpPr>
        <p:spPr>
          <a:xfrm>
            <a:off x="457200" y="274638"/>
            <a:ext cx="8229600" cy="1143000"/>
          </a:xfrm>
          <a:noFill/>
        </p:spPr>
        <p:txBody>
          <a:bodyPr anchor="t"/>
          <a:lstStyle/>
          <a:p>
            <a:r>
              <a:rPr lang="en-US" altLang="en-US"/>
              <a:t>Where Slag Cement Comes From – The Blast Furnace</a:t>
            </a:r>
          </a:p>
        </p:txBody>
      </p:sp>
      <p:pic>
        <p:nvPicPr>
          <p:cNvPr id="8195" name="Picture 4">
            <a:extLst>
              <a:ext uri="{FF2B5EF4-FFF2-40B4-BE49-F238E27FC236}">
                <a16:creationId xmlns:a16="http://schemas.microsoft.com/office/drawing/2014/main" id="{7C354C60-4C47-4AF3-891F-F21AF7D38205}"/>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939800" y="1741488"/>
            <a:ext cx="7575550" cy="4424362"/>
          </a:xfr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1"/>
</p:tagLst>
</file>

<file path=ppt/theme/theme1.xml><?xml version="1.0" encoding="utf-8"?>
<a:theme xmlns:a="http://schemas.openxmlformats.org/drawingml/2006/main" name="2_Lehigh Blue -HC Presentation Template">
  <a:themeElements>
    <a:clrScheme name="Lehigh Blue -HC Presentatio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high Blue -HC Presentation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1240B29-F687-4F45-9708-019B960494DF}">
            <a14:hiddenLine xmlns:a14="http://schemas.microsoft.com/office/drawing/2010/main" w="9525" cap="flat" cmpd="sng" algn="ctr">
              <a:solidFill>
                <a:srgbClr val="0000FF"/>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noFill/>
        <a:ln>
          <a:noFill/>
        </a:ln>
        <a:effectLst/>
        <a:extLst>
          <a:ext uri="{91240B29-F687-4F45-9708-019B960494DF}">
            <a14:hiddenLine xmlns:a14="http://schemas.microsoft.com/office/drawing/2010/main" w="9525" cap="flat" cmpd="sng" algn="ctr">
              <a:solidFill>
                <a:srgbClr val="0000FF"/>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Lehigh Blue -HC Presentatio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high Blue -HC Presentatio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high Blue -HC Presentatio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high Blue -HC Presentatio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high Blue -HC Presentatio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high Blue -HC Presentatio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high Blue -HC Presentatio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SCA Colors">
      <a:dk1>
        <a:srgbClr val="017783"/>
      </a:dk1>
      <a:lt1>
        <a:srgbClr val="FFFFFF"/>
      </a:lt1>
      <a:dk2>
        <a:srgbClr val="546223"/>
      </a:dk2>
      <a:lt2>
        <a:srgbClr val="FFFFFF"/>
      </a:lt2>
      <a:accent1>
        <a:srgbClr val="546223"/>
      </a:accent1>
      <a:accent2>
        <a:srgbClr val="999B30"/>
      </a:accent2>
      <a:accent3>
        <a:srgbClr val="C69214"/>
      </a:accent3>
      <a:accent4>
        <a:srgbClr val="BD9B60"/>
      </a:accent4>
      <a:accent5>
        <a:srgbClr val="A8AD00"/>
      </a:accent5>
      <a:accent6>
        <a:srgbClr val="70AD47"/>
      </a:accent6>
      <a:hlink>
        <a:srgbClr val="017783"/>
      </a:hlink>
      <a:folHlink>
        <a:srgbClr val="A8AD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45133BCB39A74A9A16694C3B4E6BAB" ma:contentTypeVersion="18" ma:contentTypeDescription="Create a new document." ma:contentTypeScope="" ma:versionID="26717021743877fd763c82a0a382ab6f">
  <xsd:schema xmlns:xsd="http://www.w3.org/2001/XMLSchema" xmlns:xs="http://www.w3.org/2001/XMLSchema" xmlns:p="http://schemas.microsoft.com/office/2006/metadata/properties" xmlns:ns1="http://schemas.microsoft.com/sharepoint/v3" xmlns:ns2="0551d5b6-f48e-455f-a471-7f96b262fe9b" xmlns:ns3="2709f0fa-3460-42e6-9a68-5733aa2501cf" targetNamespace="http://schemas.microsoft.com/office/2006/metadata/properties" ma:root="true" ma:fieldsID="49d68a036741e252434c0fb03c161bb2" ns1:_="" ns2:_="" ns3:_="">
    <xsd:import namespace="http://schemas.microsoft.com/sharepoint/v3"/>
    <xsd:import namespace="0551d5b6-f48e-455f-a471-7f96b262fe9b"/>
    <xsd:import namespace="2709f0fa-3460-42e6-9a68-5733aa2501cf"/>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551d5b6-f48e-455f-a471-7f96b262fe9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d37e248a-833c-4064-8741-97d52dfc767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709f0fa-3460-42e6-9a68-5733aa2501cf"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35822692-9df7-476f-b2a8-d5cddf35de1c}" ma:internalName="TaxCatchAll" ma:showField="CatchAllData" ma:web="2709f0fa-3460-42e6-9a68-5733aa2501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TaxCatchAll xmlns="2709f0fa-3460-42e6-9a68-5733aa2501cf" xsi:nil="true"/>
    <lcf76f155ced4ddcb4097134ff3c332f xmlns="0551d5b6-f48e-455f-a471-7f96b262fe9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A61B108-C048-46BA-A4AE-ECF0AA825BDF}"/>
</file>

<file path=customXml/itemProps2.xml><?xml version="1.0" encoding="utf-8"?>
<ds:datastoreItem xmlns:ds="http://schemas.openxmlformats.org/officeDocument/2006/customXml" ds:itemID="{131E4077-E95F-4431-A040-FAD709A696CA}">
  <ds:schemaRefs>
    <ds:schemaRef ds:uri="http://schemas.microsoft.com/sharepoint/v3/contenttype/forms"/>
  </ds:schemaRefs>
</ds:datastoreItem>
</file>

<file path=customXml/itemProps3.xml><?xml version="1.0" encoding="utf-8"?>
<ds:datastoreItem xmlns:ds="http://schemas.openxmlformats.org/officeDocument/2006/customXml" ds:itemID="{9A163B80-7277-45D1-9B80-D988CB7C7EFE}"/>
</file>

<file path=docProps/app.xml><?xml version="1.0" encoding="utf-8"?>
<Properties xmlns="http://schemas.openxmlformats.org/officeDocument/2006/extended-properties" xmlns:vt="http://schemas.openxmlformats.org/officeDocument/2006/docPropsVTypes">
  <TotalTime>44087</TotalTime>
  <Words>1492</Words>
  <Application>Microsoft Office PowerPoint</Application>
  <PresentationFormat>On-screen Show (4:3)</PresentationFormat>
  <Paragraphs>127</Paragraphs>
  <Slides>35</Slides>
  <Notes>10</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2</vt:i4>
      </vt:variant>
      <vt:variant>
        <vt:lpstr>Slide Titles</vt:lpstr>
      </vt:variant>
      <vt:variant>
        <vt:i4>35</vt:i4>
      </vt:variant>
    </vt:vector>
  </HeadingPairs>
  <TitlesOfParts>
    <vt:vector size="45" baseType="lpstr">
      <vt:lpstr>Arial</vt:lpstr>
      <vt:lpstr>Arial Black</vt:lpstr>
      <vt:lpstr>Calibri</vt:lpstr>
      <vt:lpstr>inherit</vt:lpstr>
      <vt:lpstr>Times New Roman</vt:lpstr>
      <vt:lpstr>Wingdings</vt:lpstr>
      <vt:lpstr>2_Lehigh Blue -HC Presentation Template</vt:lpstr>
      <vt:lpstr>Office Theme</vt:lpstr>
      <vt:lpstr>Bitmap Image</vt:lpstr>
      <vt:lpstr>Chart</vt:lpstr>
      <vt:lpstr>Upcoming Webinars</vt:lpstr>
      <vt:lpstr>Geotechnical Applications with Slag Cement</vt:lpstr>
      <vt:lpstr>Presentation Notes</vt:lpstr>
      <vt:lpstr>Disclaimer</vt:lpstr>
      <vt:lpstr>Learning Objectives</vt:lpstr>
      <vt:lpstr>PowerPoint Presentation</vt:lpstr>
      <vt:lpstr>   Slag Cement in Geotechnical Projects     Thursday March 11/2021  Gordon McLellan  Lehigh Hanson    </vt:lpstr>
      <vt:lpstr>         Slag Growth in the USA</vt:lpstr>
      <vt:lpstr>Where Slag Cement Comes From – The Blast Furnace</vt:lpstr>
      <vt:lpstr>PowerPoint Presentation</vt:lpstr>
      <vt:lpstr>PowerPoint Presentation</vt:lpstr>
      <vt:lpstr>PowerPoint Presentation</vt:lpstr>
      <vt:lpstr>PowerPoint Presentation</vt:lpstr>
      <vt:lpstr>What are differences between PC and Slag</vt:lpstr>
      <vt:lpstr>Geotechnical considerations</vt:lpstr>
      <vt:lpstr>Slag Cement in contact with Groundwater - TCLP Data</vt:lpstr>
      <vt:lpstr>Typical TCLP DATA</vt:lpstr>
      <vt:lpstr>Project 1 - HHD – Cutoff Wall (Low Permeability)</vt:lpstr>
      <vt:lpstr>HHD</vt:lpstr>
      <vt:lpstr>PowerPoint Presentation</vt:lpstr>
      <vt:lpstr>In Situ Mixing</vt:lpstr>
      <vt:lpstr>Slurry Modeling</vt:lpstr>
      <vt:lpstr>100% GGBFS or Slag Cement</vt:lpstr>
      <vt:lpstr>Project 2 - Miami Access Tunnel (Controlled Strength)</vt:lpstr>
      <vt:lpstr>Miami Access Tunnel</vt:lpstr>
      <vt:lpstr>Shallow Soil Mixing</vt:lpstr>
      <vt:lpstr>PowerPoint Presentation</vt:lpstr>
      <vt:lpstr>Back to Geotechnical Considerations</vt:lpstr>
      <vt:lpstr>Project 3 - Sanford Gasification Project (TCLP)</vt:lpstr>
      <vt:lpstr>Project 4 - Jade Signature </vt:lpstr>
      <vt:lpstr>Jade Signature</vt:lpstr>
      <vt:lpstr>Underground Mine Fill</vt:lpstr>
      <vt:lpstr>PowerPoint Presentation</vt:lpstr>
      <vt:lpstr>PowerPoint Presentation</vt:lpstr>
      <vt:lpstr>Thank You</vt:lpstr>
    </vt:vector>
  </TitlesOfParts>
  <Company>LH - South Region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Lehigh Hanson South Region Review - Oct 2010  Clifford Hahne President – Lehigh Hanson South</dc:title>
  <dc:creator>Bobby Barker</dc:creator>
  <cp:lastModifiedBy>Drew G. Burns</cp:lastModifiedBy>
  <cp:revision>911</cp:revision>
  <cp:lastPrinted>2016-07-18T13:46:11Z</cp:lastPrinted>
  <dcterms:created xsi:type="dcterms:W3CDTF">2008-04-16T16:53:07Z</dcterms:created>
  <dcterms:modified xsi:type="dcterms:W3CDTF">2021-03-18T14:41:18Z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0x0101000345133BCB39A74A9A16694C3B4E6BAB</vt:lpwstr>
  </property>
</Properties>
</file>