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Lst>
  <p:notesMasterIdLst>
    <p:notesMasterId r:id="rId46"/>
  </p:notesMasterIdLst>
  <p:handoutMasterIdLst>
    <p:handoutMasterId r:id="rId47"/>
  </p:handoutMasterIdLst>
  <p:sldIdLst>
    <p:sldId id="305" r:id="rId3"/>
    <p:sldId id="411" r:id="rId4"/>
    <p:sldId id="257" r:id="rId5"/>
    <p:sldId id="259" r:id="rId6"/>
    <p:sldId id="402" r:id="rId7"/>
    <p:sldId id="410" r:id="rId8"/>
    <p:sldId id="404" r:id="rId9"/>
    <p:sldId id="407" r:id="rId10"/>
    <p:sldId id="409" r:id="rId11"/>
    <p:sldId id="355" r:id="rId12"/>
    <p:sldId id="397" r:id="rId13"/>
    <p:sldId id="398" r:id="rId14"/>
    <p:sldId id="399" r:id="rId15"/>
    <p:sldId id="400" r:id="rId16"/>
    <p:sldId id="337" r:id="rId17"/>
    <p:sldId id="408" r:id="rId18"/>
    <p:sldId id="401" r:id="rId19"/>
    <p:sldId id="345" r:id="rId20"/>
    <p:sldId id="343" r:id="rId21"/>
    <p:sldId id="369" r:id="rId22"/>
    <p:sldId id="262" r:id="rId23"/>
    <p:sldId id="347" r:id="rId24"/>
    <p:sldId id="366" r:id="rId25"/>
    <p:sldId id="264" r:id="rId26"/>
    <p:sldId id="265" r:id="rId27"/>
    <p:sldId id="349" r:id="rId28"/>
    <p:sldId id="386" r:id="rId29"/>
    <p:sldId id="385" r:id="rId30"/>
    <p:sldId id="375" r:id="rId31"/>
    <p:sldId id="387" r:id="rId32"/>
    <p:sldId id="388" r:id="rId33"/>
    <p:sldId id="389" r:id="rId34"/>
    <p:sldId id="374" r:id="rId35"/>
    <p:sldId id="390" r:id="rId36"/>
    <p:sldId id="394" r:id="rId37"/>
    <p:sldId id="324" r:id="rId38"/>
    <p:sldId id="391" r:id="rId39"/>
    <p:sldId id="395" r:id="rId40"/>
    <p:sldId id="328" r:id="rId41"/>
    <p:sldId id="376" r:id="rId42"/>
    <p:sldId id="392" r:id="rId43"/>
    <p:sldId id="396" r:id="rId44"/>
    <p:sldId id="30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261"/>
    <a:srgbClr val="1E4D2B"/>
    <a:srgbClr val="821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947" autoAdjust="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8682B6-34A4-45F7-8B48-2AC445E93183}"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79ABED1-A237-4B7D-AC6C-32FB18618D27}">
      <dgm:prSet custT="1"/>
      <dgm:spPr/>
      <dgm:t>
        <a:bodyPr/>
        <a:lstStyle/>
        <a:p>
          <a:pPr>
            <a:lnSpc>
              <a:spcPct val="100000"/>
            </a:lnSpc>
            <a:defRPr cap="all"/>
          </a:pPr>
          <a:r>
            <a:rPr lang="en-US" sz="2000" dirty="0">
              <a:latin typeface="Times New Roman" panose="02020603050405020304" pitchFamily="18" charset="0"/>
              <a:cs typeface="Times New Roman" panose="02020603050405020304" pitchFamily="18" charset="0"/>
            </a:rPr>
            <a:t>Marine structures</a:t>
          </a:r>
        </a:p>
      </dgm:t>
    </dgm:pt>
    <dgm:pt modelId="{33B526EA-F94E-4928-89A7-6E2F9D6FCE94}" type="parTrans" cxnId="{9EBB079A-6DAA-4353-8514-8067E5FE3FB6}">
      <dgm:prSet/>
      <dgm:spPr/>
      <dgm:t>
        <a:bodyPr/>
        <a:lstStyle/>
        <a:p>
          <a:endParaRPr lang="en-US" sz="2000">
            <a:latin typeface="Century" panose="02040604050505020304" pitchFamily="18" charset="0"/>
          </a:endParaRPr>
        </a:p>
      </dgm:t>
    </dgm:pt>
    <dgm:pt modelId="{D1EA5ACE-1A21-4D38-829D-F5F1C057DAAC}" type="sibTrans" cxnId="{9EBB079A-6DAA-4353-8514-8067E5FE3FB6}">
      <dgm:prSet/>
      <dgm:spPr/>
      <dgm:t>
        <a:bodyPr/>
        <a:lstStyle/>
        <a:p>
          <a:endParaRPr lang="en-US" sz="2000">
            <a:latin typeface="Century" panose="02040604050505020304" pitchFamily="18" charset="0"/>
          </a:endParaRPr>
        </a:p>
      </dgm:t>
    </dgm:pt>
    <dgm:pt modelId="{E5890E69-2209-47C3-A8A0-FDD566B91E3A}">
      <dgm:prSet custT="1"/>
      <dgm:spPr/>
      <dgm:t>
        <a:bodyPr/>
        <a:lstStyle/>
        <a:p>
          <a:pPr>
            <a:lnSpc>
              <a:spcPct val="100000"/>
            </a:lnSpc>
            <a:defRPr cap="all"/>
          </a:pPr>
          <a:r>
            <a:rPr lang="en-US" sz="2000" dirty="0">
              <a:latin typeface="Times New Roman" panose="02020603050405020304" pitchFamily="18" charset="0"/>
              <a:cs typeface="Times New Roman" panose="02020603050405020304" pitchFamily="18" charset="0"/>
            </a:rPr>
            <a:t>Roadways</a:t>
          </a:r>
        </a:p>
      </dgm:t>
    </dgm:pt>
    <dgm:pt modelId="{98FA54B5-3989-4ADD-936F-0974AFCCDCB8}" type="parTrans" cxnId="{4E442F86-5168-421E-AD1E-5AF53D961F13}">
      <dgm:prSet/>
      <dgm:spPr/>
      <dgm:t>
        <a:bodyPr/>
        <a:lstStyle/>
        <a:p>
          <a:endParaRPr lang="en-US" sz="2000">
            <a:latin typeface="Century" panose="02040604050505020304" pitchFamily="18" charset="0"/>
          </a:endParaRPr>
        </a:p>
      </dgm:t>
    </dgm:pt>
    <dgm:pt modelId="{FF0CCB4D-2D66-4295-84FD-0ABB0A7BD1CA}" type="sibTrans" cxnId="{4E442F86-5168-421E-AD1E-5AF53D961F13}">
      <dgm:prSet/>
      <dgm:spPr/>
      <dgm:t>
        <a:bodyPr/>
        <a:lstStyle/>
        <a:p>
          <a:endParaRPr lang="en-US" sz="2000">
            <a:latin typeface="Century" panose="02040604050505020304" pitchFamily="18" charset="0"/>
          </a:endParaRPr>
        </a:p>
      </dgm:t>
    </dgm:pt>
    <dgm:pt modelId="{73368D0F-C628-4237-86FC-8616F8A91CEE}">
      <dgm:prSet custT="1"/>
      <dgm:spPr/>
      <dgm:t>
        <a:bodyPr/>
        <a:lstStyle/>
        <a:p>
          <a:pPr>
            <a:lnSpc>
              <a:spcPct val="100000"/>
            </a:lnSpc>
            <a:defRPr cap="all"/>
          </a:pPr>
          <a:r>
            <a:rPr lang="en-US" sz="2000" dirty="0">
              <a:latin typeface="Times New Roman" panose="02020603050405020304" pitchFamily="18" charset="0"/>
              <a:cs typeface="Times New Roman" panose="02020603050405020304" pitchFamily="18" charset="0"/>
            </a:rPr>
            <a:t>Bridges</a:t>
          </a:r>
        </a:p>
      </dgm:t>
    </dgm:pt>
    <dgm:pt modelId="{7C710826-B736-4465-A0D8-57205C9F08DF}" type="sibTrans" cxnId="{0F586C0B-B0E9-4FF3-9757-DB6D4AD93B91}">
      <dgm:prSet/>
      <dgm:spPr/>
      <dgm:t>
        <a:bodyPr/>
        <a:lstStyle/>
        <a:p>
          <a:endParaRPr lang="en-US" sz="2000">
            <a:latin typeface="Century" panose="02040604050505020304" pitchFamily="18" charset="0"/>
          </a:endParaRPr>
        </a:p>
      </dgm:t>
    </dgm:pt>
    <dgm:pt modelId="{949BDCE3-36EA-4427-8A01-9B6F6EA99740}" type="parTrans" cxnId="{0F586C0B-B0E9-4FF3-9757-DB6D4AD93B91}">
      <dgm:prSet/>
      <dgm:spPr/>
      <dgm:t>
        <a:bodyPr/>
        <a:lstStyle/>
        <a:p>
          <a:endParaRPr lang="en-US" sz="2000">
            <a:latin typeface="Century" panose="02040604050505020304" pitchFamily="18" charset="0"/>
          </a:endParaRPr>
        </a:p>
      </dgm:t>
    </dgm:pt>
    <dgm:pt modelId="{CF92B2CD-8A49-4AB3-9737-376FC25BE608}" type="pres">
      <dgm:prSet presAssocID="{758682B6-34A4-45F7-8B48-2AC445E93183}" presName="root" presStyleCnt="0">
        <dgm:presLayoutVars>
          <dgm:dir/>
          <dgm:resizeHandles val="exact"/>
        </dgm:presLayoutVars>
      </dgm:prSet>
      <dgm:spPr/>
    </dgm:pt>
    <dgm:pt modelId="{4AA25AF2-20BA-473B-A712-ABCAC45A6965}" type="pres">
      <dgm:prSet presAssocID="{73368D0F-C628-4237-86FC-8616F8A91CEE}" presName="compNode" presStyleCnt="0"/>
      <dgm:spPr/>
    </dgm:pt>
    <dgm:pt modelId="{8CC282FB-14E4-4954-ABC2-A603EA30B4EF}" type="pres">
      <dgm:prSet presAssocID="{73368D0F-C628-4237-86FC-8616F8A91CEE}" presName="iconBgRect" presStyleLbl="bgShp" presStyleIdx="0" presStyleCnt="3" custLinFactNeighborX="-75682"/>
      <dgm:spPr>
        <a:prstGeom prst="round2DiagRect">
          <a:avLst>
            <a:gd name="adj1" fmla="val 29727"/>
            <a:gd name="adj2" fmla="val 0"/>
          </a:avLst>
        </a:prstGeom>
      </dgm:spPr>
    </dgm:pt>
    <dgm:pt modelId="{B764BECE-0E9B-46C5-80BA-7E945BE8A12A}" type="pres">
      <dgm:prSet presAssocID="{73368D0F-C628-4237-86FC-8616F8A91CEE}" presName="iconRect" presStyleLbl="node1" presStyleIdx="0" presStyleCnt="3" custLinFactX="-31905" custLinFactNeighborX="-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dge scene"/>
        </a:ext>
      </dgm:extLst>
    </dgm:pt>
    <dgm:pt modelId="{822E4784-8B41-43DA-A774-79C5AEF9807B}" type="pres">
      <dgm:prSet presAssocID="{73368D0F-C628-4237-86FC-8616F8A91CEE}" presName="spaceRect" presStyleCnt="0"/>
      <dgm:spPr/>
    </dgm:pt>
    <dgm:pt modelId="{8482672A-EABE-423B-B00A-4E8CA121DED2}" type="pres">
      <dgm:prSet presAssocID="{73368D0F-C628-4237-86FC-8616F8A91CEE}" presName="textRect" presStyleLbl="revTx" presStyleIdx="0" presStyleCnt="3" custLinFactNeighborX="-46168">
        <dgm:presLayoutVars>
          <dgm:chMax val="1"/>
          <dgm:chPref val="1"/>
        </dgm:presLayoutVars>
      </dgm:prSet>
      <dgm:spPr/>
    </dgm:pt>
    <dgm:pt modelId="{8E9ADE11-9116-4FFD-A24C-EA1228559059}" type="pres">
      <dgm:prSet presAssocID="{7C710826-B736-4465-A0D8-57205C9F08DF}" presName="sibTrans" presStyleCnt="0"/>
      <dgm:spPr/>
    </dgm:pt>
    <dgm:pt modelId="{730AF3BE-1209-435B-B7DD-31B3725C95D5}" type="pres">
      <dgm:prSet presAssocID="{479ABED1-A237-4B7D-AC6C-32FB18618D27}" presName="compNode" presStyleCnt="0"/>
      <dgm:spPr/>
    </dgm:pt>
    <dgm:pt modelId="{1C505722-0641-4EB0-9B10-825757524846}" type="pres">
      <dgm:prSet presAssocID="{479ABED1-A237-4B7D-AC6C-32FB18618D27}" presName="iconBgRect" presStyleLbl="bgShp" presStyleIdx="1" presStyleCnt="3" custLinFactNeighborX="25620" custLinFactNeighborY="-1254"/>
      <dgm:spPr>
        <a:prstGeom prst="round2DiagRect">
          <a:avLst>
            <a:gd name="adj1" fmla="val 29727"/>
            <a:gd name="adj2" fmla="val 0"/>
          </a:avLst>
        </a:prstGeom>
      </dgm:spPr>
    </dgm:pt>
    <dgm:pt modelId="{BACB831D-9BBF-4668-8016-28FD4E57BAEA}" type="pres">
      <dgm:prSet presAssocID="{479ABED1-A237-4B7D-AC6C-32FB18618D27}" presName="iconRect" presStyleLbl="node1" presStyleIdx="1" presStyleCnt="3" custLinFactNeighborX="49896" custLinFactNeighborY="-690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ab"/>
        </a:ext>
      </dgm:extLst>
    </dgm:pt>
    <dgm:pt modelId="{29A0725D-AD92-4798-8519-FE18F0B9AD7B}" type="pres">
      <dgm:prSet presAssocID="{479ABED1-A237-4B7D-AC6C-32FB18618D27}" presName="spaceRect" presStyleCnt="0"/>
      <dgm:spPr/>
    </dgm:pt>
    <dgm:pt modelId="{F37EE730-2DF2-4B2F-B5E6-9E65C71A5D85}" type="pres">
      <dgm:prSet presAssocID="{479ABED1-A237-4B7D-AC6C-32FB18618D27}" presName="textRect" presStyleLbl="revTx" presStyleIdx="1" presStyleCnt="3" custLinFactNeighborX="17791" custLinFactNeighborY="-27273">
        <dgm:presLayoutVars>
          <dgm:chMax val="1"/>
          <dgm:chPref val="1"/>
        </dgm:presLayoutVars>
      </dgm:prSet>
      <dgm:spPr/>
    </dgm:pt>
    <dgm:pt modelId="{0650D4A4-4471-49D0-ACB2-F08643EFB8DE}" type="pres">
      <dgm:prSet presAssocID="{D1EA5ACE-1A21-4D38-829D-F5F1C057DAAC}" presName="sibTrans" presStyleCnt="0"/>
      <dgm:spPr/>
    </dgm:pt>
    <dgm:pt modelId="{F9909162-46CB-4268-A6B5-6CE317DCEE53}" type="pres">
      <dgm:prSet presAssocID="{E5890E69-2209-47C3-A8A0-FDD566B91E3A}" presName="compNode" presStyleCnt="0"/>
      <dgm:spPr/>
    </dgm:pt>
    <dgm:pt modelId="{EC93E5FE-AAC8-4FB6-907D-B4B3A9CF6757}" type="pres">
      <dgm:prSet presAssocID="{E5890E69-2209-47C3-A8A0-FDD566B91E3A}" presName="iconBgRect" presStyleLbl="bgShp" presStyleIdx="2" presStyleCnt="3" custLinFactX="15952" custLinFactNeighborX="100000"/>
      <dgm:spPr>
        <a:prstGeom prst="round2DiagRect">
          <a:avLst>
            <a:gd name="adj1" fmla="val 29727"/>
            <a:gd name="adj2" fmla="val 0"/>
          </a:avLst>
        </a:prstGeom>
      </dgm:spPr>
    </dgm:pt>
    <dgm:pt modelId="{706BF2FE-68A9-4522-BD23-1206A65857C7}" type="pres">
      <dgm:prSet presAssocID="{E5890E69-2209-47C3-A8A0-FDD566B91E3A}" presName="iconRect" presStyleLbl="node1" presStyleIdx="2" presStyleCnt="3" custLinFactX="100000" custLinFactNeighborX="10208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uck"/>
        </a:ext>
      </dgm:extLst>
    </dgm:pt>
    <dgm:pt modelId="{4233E60B-67AD-48BB-A643-A8C5841C1BAB}" type="pres">
      <dgm:prSet presAssocID="{E5890E69-2209-47C3-A8A0-FDD566B91E3A}" presName="spaceRect" presStyleCnt="0"/>
      <dgm:spPr/>
    </dgm:pt>
    <dgm:pt modelId="{E67EA422-EAB3-4033-9305-D97F16F2C522}" type="pres">
      <dgm:prSet presAssocID="{E5890E69-2209-47C3-A8A0-FDD566B91E3A}" presName="textRect" presStyleLbl="revTx" presStyleIdx="2" presStyleCnt="3" custLinFactNeighborX="72180" custLinFactNeighborY="-12771">
        <dgm:presLayoutVars>
          <dgm:chMax val="1"/>
          <dgm:chPref val="1"/>
        </dgm:presLayoutVars>
      </dgm:prSet>
      <dgm:spPr/>
    </dgm:pt>
  </dgm:ptLst>
  <dgm:cxnLst>
    <dgm:cxn modelId="{F1179B02-20C9-4A0A-85FB-A18B631E5CEC}" type="presOf" srcId="{E5890E69-2209-47C3-A8A0-FDD566B91E3A}" destId="{E67EA422-EAB3-4033-9305-D97F16F2C522}" srcOrd="0" destOrd="0" presId="urn:microsoft.com/office/officeart/2018/5/layout/IconLeafLabelList"/>
    <dgm:cxn modelId="{0F586C0B-B0E9-4FF3-9757-DB6D4AD93B91}" srcId="{758682B6-34A4-45F7-8B48-2AC445E93183}" destId="{73368D0F-C628-4237-86FC-8616F8A91CEE}" srcOrd="0" destOrd="0" parTransId="{949BDCE3-36EA-4427-8A01-9B6F6EA99740}" sibTransId="{7C710826-B736-4465-A0D8-57205C9F08DF}"/>
    <dgm:cxn modelId="{79CC611D-E147-4049-8187-60C5F3D849D6}" type="presOf" srcId="{758682B6-34A4-45F7-8B48-2AC445E93183}" destId="{CF92B2CD-8A49-4AB3-9737-376FC25BE608}" srcOrd="0" destOrd="0" presId="urn:microsoft.com/office/officeart/2018/5/layout/IconLeafLabelList"/>
    <dgm:cxn modelId="{4E442F86-5168-421E-AD1E-5AF53D961F13}" srcId="{758682B6-34A4-45F7-8B48-2AC445E93183}" destId="{E5890E69-2209-47C3-A8A0-FDD566B91E3A}" srcOrd="2" destOrd="0" parTransId="{98FA54B5-3989-4ADD-936F-0974AFCCDCB8}" sibTransId="{FF0CCB4D-2D66-4295-84FD-0ABB0A7BD1CA}"/>
    <dgm:cxn modelId="{9EBB079A-6DAA-4353-8514-8067E5FE3FB6}" srcId="{758682B6-34A4-45F7-8B48-2AC445E93183}" destId="{479ABED1-A237-4B7D-AC6C-32FB18618D27}" srcOrd="1" destOrd="0" parTransId="{33B526EA-F94E-4928-89A7-6E2F9D6FCE94}" sibTransId="{D1EA5ACE-1A21-4D38-829D-F5F1C057DAAC}"/>
    <dgm:cxn modelId="{BD657DB7-4C12-4973-8820-05B5628194A1}" type="presOf" srcId="{479ABED1-A237-4B7D-AC6C-32FB18618D27}" destId="{F37EE730-2DF2-4B2F-B5E6-9E65C71A5D85}" srcOrd="0" destOrd="0" presId="urn:microsoft.com/office/officeart/2018/5/layout/IconLeafLabelList"/>
    <dgm:cxn modelId="{E80703EE-7A12-4960-B311-6B0203F4D43C}" type="presOf" srcId="{73368D0F-C628-4237-86FC-8616F8A91CEE}" destId="{8482672A-EABE-423B-B00A-4E8CA121DED2}" srcOrd="0" destOrd="0" presId="urn:microsoft.com/office/officeart/2018/5/layout/IconLeafLabelList"/>
    <dgm:cxn modelId="{3F14294A-49CB-4A93-85A6-1AFA567CD204}" type="presParOf" srcId="{CF92B2CD-8A49-4AB3-9737-376FC25BE608}" destId="{4AA25AF2-20BA-473B-A712-ABCAC45A6965}" srcOrd="0" destOrd="0" presId="urn:microsoft.com/office/officeart/2018/5/layout/IconLeafLabelList"/>
    <dgm:cxn modelId="{BFD6C477-38F2-4C14-9C62-8F609ED92D1A}" type="presParOf" srcId="{4AA25AF2-20BA-473B-A712-ABCAC45A6965}" destId="{8CC282FB-14E4-4954-ABC2-A603EA30B4EF}" srcOrd="0" destOrd="0" presId="urn:microsoft.com/office/officeart/2018/5/layout/IconLeafLabelList"/>
    <dgm:cxn modelId="{D044A110-9712-4673-A9DD-ABCEF02E7455}" type="presParOf" srcId="{4AA25AF2-20BA-473B-A712-ABCAC45A6965}" destId="{B764BECE-0E9B-46C5-80BA-7E945BE8A12A}" srcOrd="1" destOrd="0" presId="urn:microsoft.com/office/officeart/2018/5/layout/IconLeafLabelList"/>
    <dgm:cxn modelId="{F249D36D-50C4-4BF8-907D-443146B5DABF}" type="presParOf" srcId="{4AA25AF2-20BA-473B-A712-ABCAC45A6965}" destId="{822E4784-8B41-43DA-A774-79C5AEF9807B}" srcOrd="2" destOrd="0" presId="urn:microsoft.com/office/officeart/2018/5/layout/IconLeafLabelList"/>
    <dgm:cxn modelId="{1827F91A-FFBA-4131-AA88-DE8F8BF229D9}" type="presParOf" srcId="{4AA25AF2-20BA-473B-A712-ABCAC45A6965}" destId="{8482672A-EABE-423B-B00A-4E8CA121DED2}" srcOrd="3" destOrd="0" presId="urn:microsoft.com/office/officeart/2018/5/layout/IconLeafLabelList"/>
    <dgm:cxn modelId="{4AFC551B-883D-4596-B893-43B60DA0AD7C}" type="presParOf" srcId="{CF92B2CD-8A49-4AB3-9737-376FC25BE608}" destId="{8E9ADE11-9116-4FFD-A24C-EA1228559059}" srcOrd="1" destOrd="0" presId="urn:microsoft.com/office/officeart/2018/5/layout/IconLeafLabelList"/>
    <dgm:cxn modelId="{6A22C9D5-724F-415B-AD26-7FA9C55FF984}" type="presParOf" srcId="{CF92B2CD-8A49-4AB3-9737-376FC25BE608}" destId="{730AF3BE-1209-435B-B7DD-31B3725C95D5}" srcOrd="2" destOrd="0" presId="urn:microsoft.com/office/officeart/2018/5/layout/IconLeafLabelList"/>
    <dgm:cxn modelId="{1B711880-44C0-4343-AC5F-971EB3096955}" type="presParOf" srcId="{730AF3BE-1209-435B-B7DD-31B3725C95D5}" destId="{1C505722-0641-4EB0-9B10-825757524846}" srcOrd="0" destOrd="0" presId="urn:microsoft.com/office/officeart/2018/5/layout/IconLeafLabelList"/>
    <dgm:cxn modelId="{CBEED805-7F77-4007-8D8D-25DE7745242B}" type="presParOf" srcId="{730AF3BE-1209-435B-B7DD-31B3725C95D5}" destId="{BACB831D-9BBF-4668-8016-28FD4E57BAEA}" srcOrd="1" destOrd="0" presId="urn:microsoft.com/office/officeart/2018/5/layout/IconLeafLabelList"/>
    <dgm:cxn modelId="{4D18C6DB-50A1-4A73-8288-B06AA3757D10}" type="presParOf" srcId="{730AF3BE-1209-435B-B7DD-31B3725C95D5}" destId="{29A0725D-AD92-4798-8519-FE18F0B9AD7B}" srcOrd="2" destOrd="0" presId="urn:microsoft.com/office/officeart/2018/5/layout/IconLeafLabelList"/>
    <dgm:cxn modelId="{83C1DAC4-D49A-49FE-B7C8-A29D23CA2E6A}" type="presParOf" srcId="{730AF3BE-1209-435B-B7DD-31B3725C95D5}" destId="{F37EE730-2DF2-4B2F-B5E6-9E65C71A5D85}" srcOrd="3" destOrd="0" presId="urn:microsoft.com/office/officeart/2018/5/layout/IconLeafLabelList"/>
    <dgm:cxn modelId="{F7E85E2C-DFB2-4BBB-A929-4E81FCA4124A}" type="presParOf" srcId="{CF92B2CD-8A49-4AB3-9737-376FC25BE608}" destId="{0650D4A4-4471-49D0-ACB2-F08643EFB8DE}" srcOrd="3" destOrd="0" presId="urn:microsoft.com/office/officeart/2018/5/layout/IconLeafLabelList"/>
    <dgm:cxn modelId="{932D962C-7070-42DB-ACCD-F83F1C06391A}" type="presParOf" srcId="{CF92B2CD-8A49-4AB3-9737-376FC25BE608}" destId="{F9909162-46CB-4268-A6B5-6CE317DCEE53}" srcOrd="4" destOrd="0" presId="urn:microsoft.com/office/officeart/2018/5/layout/IconLeafLabelList"/>
    <dgm:cxn modelId="{8622358F-0CD4-4DFB-81F3-2D4F9BF19C1A}" type="presParOf" srcId="{F9909162-46CB-4268-A6B5-6CE317DCEE53}" destId="{EC93E5FE-AAC8-4FB6-907D-B4B3A9CF6757}" srcOrd="0" destOrd="0" presId="urn:microsoft.com/office/officeart/2018/5/layout/IconLeafLabelList"/>
    <dgm:cxn modelId="{CC5E2140-215A-4516-9338-69D6789C78D7}" type="presParOf" srcId="{F9909162-46CB-4268-A6B5-6CE317DCEE53}" destId="{706BF2FE-68A9-4522-BD23-1206A65857C7}" srcOrd="1" destOrd="0" presId="urn:microsoft.com/office/officeart/2018/5/layout/IconLeafLabelList"/>
    <dgm:cxn modelId="{DCB6B490-BBB2-4B1F-A69A-5CC223BC3FD1}" type="presParOf" srcId="{F9909162-46CB-4268-A6B5-6CE317DCEE53}" destId="{4233E60B-67AD-48BB-A643-A8C5841C1BAB}" srcOrd="2" destOrd="0" presId="urn:microsoft.com/office/officeart/2018/5/layout/IconLeafLabelList"/>
    <dgm:cxn modelId="{90055030-4356-4F86-8ABC-C53903F7E6B0}" type="presParOf" srcId="{F9909162-46CB-4268-A6B5-6CE317DCEE53}" destId="{E67EA422-EAB3-4033-9305-D97F16F2C522}" srcOrd="3" destOrd="0" presId="urn:microsoft.com/office/officeart/2018/5/layout/IconLeafLabel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C8706-5107-484E-80C7-5B2ED4A8A34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03167DE-627C-4446-A3CA-44F4B4DAB85F}">
      <dgm:prSet phldrT="[Text]" custT="1"/>
      <dgm:spPr/>
      <dgm:t>
        <a:bodyPr/>
        <a:lstStyle/>
        <a:p>
          <a:r>
            <a:rPr lang="en-US" sz="2600" dirty="0">
              <a:latin typeface="Times New Roman" panose="02020603050405020304" pitchFamily="18" charset="0"/>
              <a:cs typeface="Times New Roman" panose="02020603050405020304" pitchFamily="18" charset="0"/>
            </a:rPr>
            <a:t>Carbonation</a:t>
          </a:r>
        </a:p>
      </dgm:t>
    </dgm:pt>
    <dgm:pt modelId="{B2327E1B-7CFB-42FF-A0B3-13F55327FBC7}" type="parTrans" cxnId="{EC8B0237-DD91-492B-9BC2-EC923B5F9277}">
      <dgm:prSet/>
      <dgm:spPr/>
      <dgm:t>
        <a:bodyPr/>
        <a:lstStyle/>
        <a:p>
          <a:endParaRPr lang="en-US" sz="2600">
            <a:latin typeface="Times New Roman" panose="02020603050405020304" pitchFamily="18" charset="0"/>
            <a:cs typeface="Times New Roman" panose="02020603050405020304" pitchFamily="18" charset="0"/>
          </a:endParaRPr>
        </a:p>
      </dgm:t>
    </dgm:pt>
    <dgm:pt modelId="{27677597-F450-49F4-B600-F1683F9E1705}" type="sibTrans" cxnId="{EC8B0237-DD91-492B-9BC2-EC923B5F9277}">
      <dgm:prSet/>
      <dgm:spPr/>
      <dgm:t>
        <a:bodyPr/>
        <a:lstStyle/>
        <a:p>
          <a:endParaRPr lang="en-US" sz="2600">
            <a:latin typeface="Times New Roman" panose="02020603050405020304" pitchFamily="18" charset="0"/>
            <a:cs typeface="Times New Roman" panose="02020603050405020304" pitchFamily="18" charset="0"/>
          </a:endParaRPr>
        </a:p>
      </dgm:t>
    </dgm:pt>
    <dgm:pt modelId="{9A48BC94-476F-4475-9FF3-FDF64D6CD922}">
      <dgm:prSet phldrT="[Text]" phldr="1" custT="1"/>
      <dgm:spPr/>
      <dgm:t>
        <a:bodyPr/>
        <a:lstStyle/>
        <a:p>
          <a:endParaRPr lang="en-US" sz="2600" dirty="0">
            <a:latin typeface="Times New Roman" panose="02020603050405020304" pitchFamily="18" charset="0"/>
            <a:cs typeface="Times New Roman" panose="02020603050405020304" pitchFamily="18" charset="0"/>
          </a:endParaRPr>
        </a:p>
      </dgm:t>
    </dgm:pt>
    <dgm:pt modelId="{BB36F3F7-6F1E-4435-B787-8C51E6E02BA8}" type="parTrans" cxnId="{A63582C8-5BDD-421C-A696-178451AE728D}">
      <dgm:prSet/>
      <dgm:spPr/>
      <dgm:t>
        <a:bodyPr/>
        <a:lstStyle/>
        <a:p>
          <a:endParaRPr lang="en-US" sz="2600">
            <a:latin typeface="Times New Roman" panose="02020603050405020304" pitchFamily="18" charset="0"/>
            <a:cs typeface="Times New Roman" panose="02020603050405020304" pitchFamily="18" charset="0"/>
          </a:endParaRPr>
        </a:p>
      </dgm:t>
    </dgm:pt>
    <dgm:pt modelId="{885364F8-9190-438B-8F93-4DC8C99B9352}" type="sibTrans" cxnId="{A63582C8-5BDD-421C-A696-178451AE728D}">
      <dgm:prSet/>
      <dgm:spPr/>
      <dgm:t>
        <a:bodyPr/>
        <a:lstStyle/>
        <a:p>
          <a:endParaRPr lang="en-US" sz="2600">
            <a:latin typeface="Times New Roman" panose="02020603050405020304" pitchFamily="18" charset="0"/>
            <a:cs typeface="Times New Roman" panose="02020603050405020304" pitchFamily="18" charset="0"/>
          </a:endParaRPr>
        </a:p>
      </dgm:t>
    </dgm:pt>
    <dgm:pt modelId="{04C36533-88B6-4452-B163-A29AA9BFDA4A}">
      <dgm:prSet phldrT="[Text]" custT="1"/>
      <dgm:spPr/>
      <dgm:t>
        <a:bodyPr/>
        <a:lstStyle/>
        <a:p>
          <a:r>
            <a:rPr lang="en-US" sz="2600" dirty="0">
              <a:latin typeface="Times New Roman" panose="02020603050405020304" pitchFamily="18" charset="0"/>
              <a:cs typeface="Times New Roman" panose="02020603050405020304" pitchFamily="18" charset="0"/>
            </a:rPr>
            <a:t>Sulfate attack</a:t>
          </a:r>
        </a:p>
      </dgm:t>
    </dgm:pt>
    <dgm:pt modelId="{1D9A8A02-EA3B-48F0-850C-45C06292DA43}" type="parTrans" cxnId="{9EAF13E7-10A4-46A7-90E9-CA5C7204E1B9}">
      <dgm:prSet/>
      <dgm:spPr/>
      <dgm:t>
        <a:bodyPr/>
        <a:lstStyle/>
        <a:p>
          <a:endParaRPr lang="en-US" sz="2600">
            <a:latin typeface="Times New Roman" panose="02020603050405020304" pitchFamily="18" charset="0"/>
            <a:cs typeface="Times New Roman" panose="02020603050405020304" pitchFamily="18" charset="0"/>
          </a:endParaRPr>
        </a:p>
      </dgm:t>
    </dgm:pt>
    <dgm:pt modelId="{EC7CD9DC-B814-444F-8792-BC67CB35BC3A}" type="sibTrans" cxnId="{9EAF13E7-10A4-46A7-90E9-CA5C7204E1B9}">
      <dgm:prSet/>
      <dgm:spPr/>
      <dgm:t>
        <a:bodyPr/>
        <a:lstStyle/>
        <a:p>
          <a:endParaRPr lang="en-US" sz="2600">
            <a:latin typeface="Times New Roman" panose="02020603050405020304" pitchFamily="18" charset="0"/>
            <a:cs typeface="Times New Roman" panose="02020603050405020304" pitchFamily="18" charset="0"/>
          </a:endParaRPr>
        </a:p>
      </dgm:t>
    </dgm:pt>
    <dgm:pt modelId="{AB3B38B2-3578-4FBC-8B7F-9EF6CDD52E57}">
      <dgm:prSet phldrT="[Text]" phldr="1" custT="1"/>
      <dgm:spPr/>
      <dgm:t>
        <a:bodyPr/>
        <a:lstStyle/>
        <a:p>
          <a:endParaRPr lang="en-US" sz="2600" dirty="0">
            <a:latin typeface="Times New Roman" panose="02020603050405020304" pitchFamily="18" charset="0"/>
            <a:cs typeface="Times New Roman" panose="02020603050405020304" pitchFamily="18" charset="0"/>
          </a:endParaRPr>
        </a:p>
      </dgm:t>
    </dgm:pt>
    <dgm:pt modelId="{B3EC1932-93F8-4A6B-8A94-00AE90817D48}" type="parTrans" cxnId="{760B626F-AEC1-4D3A-B89E-9C826FCE4EE9}">
      <dgm:prSet/>
      <dgm:spPr/>
      <dgm:t>
        <a:bodyPr/>
        <a:lstStyle/>
        <a:p>
          <a:endParaRPr lang="en-US" sz="2600">
            <a:latin typeface="Times New Roman" panose="02020603050405020304" pitchFamily="18" charset="0"/>
            <a:cs typeface="Times New Roman" panose="02020603050405020304" pitchFamily="18" charset="0"/>
          </a:endParaRPr>
        </a:p>
      </dgm:t>
    </dgm:pt>
    <dgm:pt modelId="{AF8DAE9A-E9F2-4527-874B-50524E53ECCE}" type="sibTrans" cxnId="{760B626F-AEC1-4D3A-B89E-9C826FCE4EE9}">
      <dgm:prSet/>
      <dgm:spPr/>
      <dgm:t>
        <a:bodyPr/>
        <a:lstStyle/>
        <a:p>
          <a:endParaRPr lang="en-US" sz="2600">
            <a:latin typeface="Times New Roman" panose="02020603050405020304" pitchFamily="18" charset="0"/>
            <a:cs typeface="Times New Roman" panose="02020603050405020304" pitchFamily="18" charset="0"/>
          </a:endParaRPr>
        </a:p>
      </dgm:t>
    </dgm:pt>
    <dgm:pt modelId="{4A33EEB8-3034-43D4-BA8C-01055FC0E633}">
      <dgm:prSet custT="1"/>
      <dgm:spPr/>
      <dgm:t>
        <a:bodyPr/>
        <a:lstStyle/>
        <a:p>
          <a:r>
            <a:rPr lang="en-US" sz="2600" dirty="0">
              <a:latin typeface="Times New Roman" panose="02020603050405020304" pitchFamily="18" charset="0"/>
              <a:cs typeface="Times New Roman" panose="02020603050405020304" pitchFamily="18" charset="0"/>
            </a:rPr>
            <a:t>Acid attack</a:t>
          </a:r>
        </a:p>
      </dgm:t>
    </dgm:pt>
    <dgm:pt modelId="{A16F4644-1DBF-4882-BBB4-DA8566ADCB85}" type="parTrans" cxnId="{D5565F72-7397-47DB-8DF0-8C95A8E81678}">
      <dgm:prSet/>
      <dgm:spPr/>
      <dgm:t>
        <a:bodyPr/>
        <a:lstStyle/>
        <a:p>
          <a:endParaRPr lang="en-US" sz="2600">
            <a:latin typeface="Times New Roman" panose="02020603050405020304" pitchFamily="18" charset="0"/>
            <a:cs typeface="Times New Roman" panose="02020603050405020304" pitchFamily="18" charset="0"/>
          </a:endParaRPr>
        </a:p>
      </dgm:t>
    </dgm:pt>
    <dgm:pt modelId="{5E4168EF-F5D6-4C68-9607-C4EDFD1A48BB}" type="sibTrans" cxnId="{D5565F72-7397-47DB-8DF0-8C95A8E81678}">
      <dgm:prSet/>
      <dgm:spPr/>
      <dgm:t>
        <a:bodyPr/>
        <a:lstStyle/>
        <a:p>
          <a:endParaRPr lang="en-US" sz="2600">
            <a:latin typeface="Times New Roman" panose="02020603050405020304" pitchFamily="18" charset="0"/>
            <a:cs typeface="Times New Roman" panose="02020603050405020304" pitchFamily="18" charset="0"/>
          </a:endParaRPr>
        </a:p>
      </dgm:t>
    </dgm:pt>
    <dgm:pt modelId="{F584C21E-D2F9-47CE-A308-0D4715BA8623}" type="pres">
      <dgm:prSet presAssocID="{B9FC8706-5107-484E-80C7-5B2ED4A8A345}" presName="linear" presStyleCnt="0">
        <dgm:presLayoutVars>
          <dgm:animLvl val="lvl"/>
          <dgm:resizeHandles val="exact"/>
        </dgm:presLayoutVars>
      </dgm:prSet>
      <dgm:spPr/>
    </dgm:pt>
    <dgm:pt modelId="{04C0A71F-B1DB-434F-B0A9-D7AFC1224EAB}" type="pres">
      <dgm:prSet presAssocID="{903167DE-627C-4446-A3CA-44F4B4DAB85F}" presName="parentText" presStyleLbl="node1" presStyleIdx="0" presStyleCnt="3">
        <dgm:presLayoutVars>
          <dgm:chMax val="0"/>
          <dgm:bulletEnabled val="1"/>
        </dgm:presLayoutVars>
      </dgm:prSet>
      <dgm:spPr/>
    </dgm:pt>
    <dgm:pt modelId="{01074B6F-CCE8-4987-88DC-EC53D2055271}" type="pres">
      <dgm:prSet presAssocID="{903167DE-627C-4446-A3CA-44F4B4DAB85F}" presName="childText" presStyleLbl="revTx" presStyleIdx="0" presStyleCnt="2">
        <dgm:presLayoutVars>
          <dgm:bulletEnabled val="1"/>
        </dgm:presLayoutVars>
      </dgm:prSet>
      <dgm:spPr/>
    </dgm:pt>
    <dgm:pt modelId="{61B3317A-8D7E-4827-8D2B-07432004E4B7}" type="pres">
      <dgm:prSet presAssocID="{04C36533-88B6-4452-B163-A29AA9BFDA4A}" presName="parentText" presStyleLbl="node1" presStyleIdx="1" presStyleCnt="3">
        <dgm:presLayoutVars>
          <dgm:chMax val="0"/>
          <dgm:bulletEnabled val="1"/>
        </dgm:presLayoutVars>
      </dgm:prSet>
      <dgm:spPr/>
    </dgm:pt>
    <dgm:pt modelId="{D452106D-C5DE-4F5A-81EE-B25D3540C765}" type="pres">
      <dgm:prSet presAssocID="{04C36533-88B6-4452-B163-A29AA9BFDA4A}" presName="childText" presStyleLbl="revTx" presStyleIdx="1" presStyleCnt="2">
        <dgm:presLayoutVars>
          <dgm:bulletEnabled val="1"/>
        </dgm:presLayoutVars>
      </dgm:prSet>
      <dgm:spPr/>
    </dgm:pt>
    <dgm:pt modelId="{F8D6CD2D-2CCF-4F58-B7E1-C6CF91C9421D}" type="pres">
      <dgm:prSet presAssocID="{4A33EEB8-3034-43D4-BA8C-01055FC0E633}" presName="parentText" presStyleLbl="node1" presStyleIdx="2" presStyleCnt="3">
        <dgm:presLayoutVars>
          <dgm:chMax val="0"/>
          <dgm:bulletEnabled val="1"/>
        </dgm:presLayoutVars>
      </dgm:prSet>
      <dgm:spPr/>
    </dgm:pt>
  </dgm:ptLst>
  <dgm:cxnLst>
    <dgm:cxn modelId="{C9DE8806-08DE-458E-8DB3-85BF6C146542}" type="presOf" srcId="{903167DE-627C-4446-A3CA-44F4B4DAB85F}" destId="{04C0A71F-B1DB-434F-B0A9-D7AFC1224EAB}" srcOrd="0" destOrd="0" presId="urn:microsoft.com/office/officeart/2005/8/layout/vList2"/>
    <dgm:cxn modelId="{8BFFC525-966E-4B73-8539-4FF9E783945F}" type="presOf" srcId="{9A48BC94-476F-4475-9FF3-FDF64D6CD922}" destId="{01074B6F-CCE8-4987-88DC-EC53D2055271}" srcOrd="0" destOrd="0" presId="urn:microsoft.com/office/officeart/2005/8/layout/vList2"/>
    <dgm:cxn modelId="{EC8B0237-DD91-492B-9BC2-EC923B5F9277}" srcId="{B9FC8706-5107-484E-80C7-5B2ED4A8A345}" destId="{903167DE-627C-4446-A3CA-44F4B4DAB85F}" srcOrd="0" destOrd="0" parTransId="{B2327E1B-7CFB-42FF-A0B3-13F55327FBC7}" sibTransId="{27677597-F450-49F4-B600-F1683F9E1705}"/>
    <dgm:cxn modelId="{148C405C-7290-4B75-B4CB-213A9CE56C6B}" type="presOf" srcId="{04C36533-88B6-4452-B163-A29AA9BFDA4A}" destId="{61B3317A-8D7E-4827-8D2B-07432004E4B7}" srcOrd="0" destOrd="0" presId="urn:microsoft.com/office/officeart/2005/8/layout/vList2"/>
    <dgm:cxn modelId="{8124C242-D482-4FBF-B285-84903819BF26}" type="presOf" srcId="{AB3B38B2-3578-4FBC-8B7F-9EF6CDD52E57}" destId="{D452106D-C5DE-4F5A-81EE-B25D3540C765}" srcOrd="0" destOrd="0" presId="urn:microsoft.com/office/officeart/2005/8/layout/vList2"/>
    <dgm:cxn modelId="{CBE0C645-5DBD-4B95-8DFD-1F8A2697673A}" type="presOf" srcId="{4A33EEB8-3034-43D4-BA8C-01055FC0E633}" destId="{F8D6CD2D-2CCF-4F58-B7E1-C6CF91C9421D}" srcOrd="0" destOrd="0" presId="urn:microsoft.com/office/officeart/2005/8/layout/vList2"/>
    <dgm:cxn modelId="{760B626F-AEC1-4D3A-B89E-9C826FCE4EE9}" srcId="{04C36533-88B6-4452-B163-A29AA9BFDA4A}" destId="{AB3B38B2-3578-4FBC-8B7F-9EF6CDD52E57}" srcOrd="0" destOrd="0" parTransId="{B3EC1932-93F8-4A6B-8A94-00AE90817D48}" sibTransId="{AF8DAE9A-E9F2-4527-874B-50524E53ECCE}"/>
    <dgm:cxn modelId="{D5565F72-7397-47DB-8DF0-8C95A8E81678}" srcId="{B9FC8706-5107-484E-80C7-5B2ED4A8A345}" destId="{4A33EEB8-3034-43D4-BA8C-01055FC0E633}" srcOrd="2" destOrd="0" parTransId="{A16F4644-1DBF-4882-BBB4-DA8566ADCB85}" sibTransId="{5E4168EF-F5D6-4C68-9607-C4EDFD1A48BB}"/>
    <dgm:cxn modelId="{65C5198D-DC11-4BB4-B18A-7E43D2450A6F}" type="presOf" srcId="{B9FC8706-5107-484E-80C7-5B2ED4A8A345}" destId="{F584C21E-D2F9-47CE-A308-0D4715BA8623}" srcOrd="0" destOrd="0" presId="urn:microsoft.com/office/officeart/2005/8/layout/vList2"/>
    <dgm:cxn modelId="{A63582C8-5BDD-421C-A696-178451AE728D}" srcId="{903167DE-627C-4446-A3CA-44F4B4DAB85F}" destId="{9A48BC94-476F-4475-9FF3-FDF64D6CD922}" srcOrd="0" destOrd="0" parTransId="{BB36F3F7-6F1E-4435-B787-8C51E6E02BA8}" sibTransId="{885364F8-9190-438B-8F93-4DC8C99B9352}"/>
    <dgm:cxn modelId="{9EAF13E7-10A4-46A7-90E9-CA5C7204E1B9}" srcId="{B9FC8706-5107-484E-80C7-5B2ED4A8A345}" destId="{04C36533-88B6-4452-B163-A29AA9BFDA4A}" srcOrd="1" destOrd="0" parTransId="{1D9A8A02-EA3B-48F0-850C-45C06292DA43}" sibTransId="{EC7CD9DC-B814-444F-8792-BC67CB35BC3A}"/>
    <dgm:cxn modelId="{2779E034-C929-4673-B8FC-6F4599EAC81C}" type="presParOf" srcId="{F584C21E-D2F9-47CE-A308-0D4715BA8623}" destId="{04C0A71F-B1DB-434F-B0A9-D7AFC1224EAB}" srcOrd="0" destOrd="0" presId="urn:microsoft.com/office/officeart/2005/8/layout/vList2"/>
    <dgm:cxn modelId="{6C4966E2-B5F8-47E1-8F18-A6E0EB9106BA}" type="presParOf" srcId="{F584C21E-D2F9-47CE-A308-0D4715BA8623}" destId="{01074B6F-CCE8-4987-88DC-EC53D2055271}" srcOrd="1" destOrd="0" presId="urn:microsoft.com/office/officeart/2005/8/layout/vList2"/>
    <dgm:cxn modelId="{B16D10F7-D38A-47DB-9ECB-C3F2506518D1}" type="presParOf" srcId="{F584C21E-D2F9-47CE-A308-0D4715BA8623}" destId="{61B3317A-8D7E-4827-8D2B-07432004E4B7}" srcOrd="2" destOrd="0" presId="urn:microsoft.com/office/officeart/2005/8/layout/vList2"/>
    <dgm:cxn modelId="{84F40834-4CBC-4773-8B8E-B7DCD54DCD7D}" type="presParOf" srcId="{F584C21E-D2F9-47CE-A308-0D4715BA8623}" destId="{D452106D-C5DE-4F5A-81EE-B25D3540C765}" srcOrd="3" destOrd="0" presId="urn:microsoft.com/office/officeart/2005/8/layout/vList2"/>
    <dgm:cxn modelId="{2E3223C4-5D2D-4C14-B8C3-0E29F0F10006}" type="presParOf" srcId="{F584C21E-D2F9-47CE-A308-0D4715BA8623}" destId="{F8D6CD2D-2CCF-4F58-B7E1-C6CF91C9421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43996FB-7FE5-4DB6-BB91-F179F8EF973A}"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11C4A51E-3DFC-4D11-9807-9227A3B48C90}">
      <dgm:prSet phldrT="[Text]" custT="1"/>
      <dgm:spPr/>
      <dgm:t>
        <a:bodyPr/>
        <a:lstStyle/>
        <a:p>
          <a:endParaRPr lang="en-US" sz="2800" dirty="0">
            <a:latin typeface="Times New Roman" panose="02020603050405020304" pitchFamily="18" charset="0"/>
            <a:cs typeface="Times New Roman" panose="02020603050405020304" pitchFamily="18" charset="0"/>
          </a:endParaRPr>
        </a:p>
      </dgm:t>
    </dgm:pt>
    <dgm:pt modelId="{C0E9982D-53FF-4335-A2A1-F59E3F4AC85D}" type="parTrans" cxnId="{104F50AB-3751-4BC0-90A7-98A3A58E9CA5}">
      <dgm:prSet/>
      <dgm:spPr/>
      <dgm:t>
        <a:bodyPr/>
        <a:lstStyle/>
        <a:p>
          <a:endParaRPr lang="en-US" sz="2800">
            <a:latin typeface="Times New Roman" panose="02020603050405020304" pitchFamily="18" charset="0"/>
            <a:cs typeface="Times New Roman" panose="02020603050405020304" pitchFamily="18" charset="0"/>
          </a:endParaRPr>
        </a:p>
      </dgm:t>
    </dgm:pt>
    <dgm:pt modelId="{5825BADB-0EB5-4003-BFB0-7A2F77EF1C26}" type="sibTrans" cxnId="{104F50AB-3751-4BC0-90A7-98A3A58E9CA5}">
      <dgm:prSet/>
      <dgm:spPr/>
      <dgm:t>
        <a:bodyPr/>
        <a:lstStyle/>
        <a:p>
          <a:endParaRPr lang="en-US" sz="2800">
            <a:latin typeface="Times New Roman" panose="02020603050405020304" pitchFamily="18" charset="0"/>
            <a:cs typeface="Times New Roman" panose="02020603050405020304" pitchFamily="18" charset="0"/>
          </a:endParaRPr>
        </a:p>
      </dgm:t>
    </dgm:pt>
    <dgm:pt modelId="{9DC432EF-82EE-4C32-B58D-4028E39CD7D3}">
      <dgm:prSet phldrT="[Text]" custT="1"/>
      <dgm:spPr/>
      <dgm:t>
        <a:bodyPr/>
        <a:lstStyle/>
        <a:p>
          <a:r>
            <a:rPr lang="en-US" sz="2800" dirty="0">
              <a:latin typeface="Times New Roman" panose="02020603050405020304" pitchFamily="18" charset="0"/>
              <a:cs typeface="Times New Roman" panose="02020603050405020304" pitchFamily="18" charset="0"/>
            </a:rPr>
            <a:t>Unfavorable mechanism </a:t>
          </a:r>
        </a:p>
      </dgm:t>
    </dgm:pt>
    <dgm:pt modelId="{0FA3FADD-1529-4259-B258-3595AD5EF4B9}" type="parTrans" cxnId="{BDA81951-5600-40FD-9560-4F98CAEBC189}">
      <dgm:prSet/>
      <dgm:spPr/>
      <dgm:t>
        <a:bodyPr/>
        <a:lstStyle/>
        <a:p>
          <a:endParaRPr lang="en-US" sz="2800">
            <a:latin typeface="Times New Roman" panose="02020603050405020304" pitchFamily="18" charset="0"/>
            <a:cs typeface="Times New Roman" panose="02020603050405020304" pitchFamily="18" charset="0"/>
          </a:endParaRPr>
        </a:p>
      </dgm:t>
    </dgm:pt>
    <dgm:pt modelId="{A53F341B-D86A-4BB1-A2C6-33BF79B6F4D0}" type="sibTrans" cxnId="{BDA81951-5600-40FD-9560-4F98CAEBC189}">
      <dgm:prSet/>
      <dgm:spPr/>
      <dgm:t>
        <a:bodyPr/>
        <a:lstStyle/>
        <a:p>
          <a:endParaRPr lang="en-US" sz="2800">
            <a:latin typeface="Times New Roman" panose="02020603050405020304" pitchFamily="18" charset="0"/>
            <a:cs typeface="Times New Roman" panose="02020603050405020304" pitchFamily="18" charset="0"/>
          </a:endParaRPr>
        </a:p>
      </dgm:t>
    </dgm:pt>
    <dgm:pt modelId="{E5299B24-9290-48B1-BD46-4D243B0E6A38}">
      <dgm:prSet phldrT="[Text]" custT="1"/>
      <dgm:spPr/>
      <dgm:t>
        <a:bodyPr/>
        <a:lstStyle/>
        <a:p>
          <a:r>
            <a:rPr lang="en-US" sz="2800" dirty="0">
              <a:latin typeface="Times New Roman" panose="02020603050405020304" pitchFamily="18" charset="0"/>
              <a:cs typeface="Times New Roman" panose="02020603050405020304" pitchFamily="18" charset="0"/>
            </a:rPr>
            <a:t>Increased risk of corrosion</a:t>
          </a:r>
        </a:p>
      </dgm:t>
    </dgm:pt>
    <dgm:pt modelId="{2107D468-6182-42A9-A507-4AC77F6099BF}" type="parTrans" cxnId="{063D22B4-9EB1-43D6-82AA-B7EE85F4186D}">
      <dgm:prSet/>
      <dgm:spPr/>
      <dgm:t>
        <a:bodyPr/>
        <a:lstStyle/>
        <a:p>
          <a:endParaRPr lang="en-US" sz="2800">
            <a:latin typeface="Times New Roman" panose="02020603050405020304" pitchFamily="18" charset="0"/>
            <a:cs typeface="Times New Roman" panose="02020603050405020304" pitchFamily="18" charset="0"/>
          </a:endParaRPr>
        </a:p>
      </dgm:t>
    </dgm:pt>
    <dgm:pt modelId="{370F92F7-6655-41A0-9F66-468860B1EC21}" type="sibTrans" cxnId="{063D22B4-9EB1-43D6-82AA-B7EE85F4186D}">
      <dgm:prSet/>
      <dgm:spPr/>
      <dgm:t>
        <a:bodyPr/>
        <a:lstStyle/>
        <a:p>
          <a:endParaRPr lang="en-US" sz="2800">
            <a:latin typeface="Times New Roman" panose="02020603050405020304" pitchFamily="18" charset="0"/>
            <a:cs typeface="Times New Roman" panose="02020603050405020304" pitchFamily="18" charset="0"/>
          </a:endParaRPr>
        </a:p>
      </dgm:t>
    </dgm:pt>
    <dgm:pt modelId="{DA305671-1FEF-406A-ADE6-9ECDBD75CD87}">
      <dgm:prSet custT="1"/>
      <dgm:spPr/>
      <dgm:t>
        <a:bodyPr/>
        <a:lstStyle/>
        <a:p>
          <a:r>
            <a:rPr lang="en-US" sz="2800" b="0" i="0" dirty="0">
              <a:latin typeface="Times New Roman" panose="02020603050405020304" pitchFamily="18" charset="0"/>
              <a:cs typeface="Times New Roman" panose="02020603050405020304" pitchFamily="18" charset="0"/>
            </a:rPr>
            <a:t>Chloride desorption neglected in service life models</a:t>
          </a:r>
          <a:endParaRPr lang="en-US" sz="2800" dirty="0">
            <a:latin typeface="Times New Roman" panose="02020603050405020304" pitchFamily="18" charset="0"/>
            <a:cs typeface="Times New Roman" panose="02020603050405020304" pitchFamily="18" charset="0"/>
          </a:endParaRPr>
        </a:p>
      </dgm:t>
    </dgm:pt>
    <dgm:pt modelId="{77DCAF76-62FE-411D-8C18-5E5E7361B18D}" type="parTrans" cxnId="{4F404584-3AD1-427C-B90D-006A90EBBDB5}">
      <dgm:prSet/>
      <dgm:spPr/>
      <dgm:t>
        <a:bodyPr/>
        <a:lstStyle/>
        <a:p>
          <a:endParaRPr lang="en-US" sz="2800">
            <a:latin typeface="Times New Roman" panose="02020603050405020304" pitchFamily="18" charset="0"/>
            <a:cs typeface="Times New Roman" panose="02020603050405020304" pitchFamily="18" charset="0"/>
          </a:endParaRPr>
        </a:p>
      </dgm:t>
    </dgm:pt>
    <dgm:pt modelId="{A45D3F9A-FB89-44F2-9732-4F26C5509F7B}" type="sibTrans" cxnId="{4F404584-3AD1-427C-B90D-006A90EBBDB5}">
      <dgm:prSet/>
      <dgm:spPr/>
      <dgm:t>
        <a:bodyPr/>
        <a:lstStyle/>
        <a:p>
          <a:endParaRPr lang="en-US" sz="2800">
            <a:latin typeface="Times New Roman" panose="02020603050405020304" pitchFamily="18" charset="0"/>
            <a:cs typeface="Times New Roman" panose="02020603050405020304" pitchFamily="18" charset="0"/>
          </a:endParaRPr>
        </a:p>
      </dgm:t>
    </dgm:pt>
    <dgm:pt modelId="{4EACEA5B-96FC-4F14-B997-D6B84DC2E122}">
      <dgm:prSet custT="1"/>
      <dgm:spPr/>
      <dgm:t>
        <a:bodyPr/>
        <a:lstStyle/>
        <a:p>
          <a:r>
            <a:rPr lang="en-US" sz="2800" dirty="0">
              <a:latin typeface="Times New Roman" panose="02020603050405020304" pitchFamily="18" charset="0"/>
              <a:cs typeface="Times New Roman" panose="02020603050405020304" pitchFamily="18" charset="0"/>
            </a:rPr>
            <a:t>Insufficiently researched</a:t>
          </a:r>
        </a:p>
        <a:p>
          <a:endParaRPr lang="en-US" sz="2800" dirty="0">
            <a:latin typeface="Times New Roman" panose="02020603050405020304" pitchFamily="18" charset="0"/>
            <a:cs typeface="Times New Roman" panose="02020603050405020304" pitchFamily="18" charset="0"/>
          </a:endParaRPr>
        </a:p>
      </dgm:t>
    </dgm:pt>
    <dgm:pt modelId="{E6F5D759-3E6B-4960-A26F-F86221467D78}" type="parTrans" cxnId="{76577D7A-BFA6-4AB9-B78D-D6403F9BD7AB}">
      <dgm:prSet/>
      <dgm:spPr/>
      <dgm:t>
        <a:bodyPr/>
        <a:lstStyle/>
        <a:p>
          <a:endParaRPr lang="en-US" sz="2800">
            <a:latin typeface="Times New Roman" panose="02020603050405020304" pitchFamily="18" charset="0"/>
            <a:cs typeface="Times New Roman" panose="02020603050405020304" pitchFamily="18" charset="0"/>
          </a:endParaRPr>
        </a:p>
      </dgm:t>
    </dgm:pt>
    <dgm:pt modelId="{D2DCDBFE-BF0C-485D-98B3-79AD51AE77B8}" type="sibTrans" cxnId="{76577D7A-BFA6-4AB9-B78D-D6403F9BD7AB}">
      <dgm:prSet/>
      <dgm:spPr/>
      <dgm:t>
        <a:bodyPr/>
        <a:lstStyle/>
        <a:p>
          <a:endParaRPr lang="en-US" sz="2800">
            <a:latin typeface="Times New Roman" panose="02020603050405020304" pitchFamily="18" charset="0"/>
            <a:cs typeface="Times New Roman" panose="02020603050405020304" pitchFamily="18" charset="0"/>
          </a:endParaRPr>
        </a:p>
      </dgm:t>
    </dgm:pt>
    <dgm:pt modelId="{0A60EB34-3E60-4F8A-94A1-8ACBC0E7353E}" type="pres">
      <dgm:prSet presAssocID="{E43996FB-7FE5-4DB6-BB91-F179F8EF973A}" presName="diagram" presStyleCnt="0">
        <dgm:presLayoutVars>
          <dgm:chMax val="1"/>
          <dgm:dir/>
          <dgm:animLvl val="ctr"/>
          <dgm:resizeHandles val="exact"/>
        </dgm:presLayoutVars>
      </dgm:prSet>
      <dgm:spPr/>
    </dgm:pt>
    <dgm:pt modelId="{FC4EAE0A-E8B3-4B4D-833C-83C5F9FB8E42}" type="pres">
      <dgm:prSet presAssocID="{E43996FB-7FE5-4DB6-BB91-F179F8EF973A}" presName="matrix" presStyleCnt="0"/>
      <dgm:spPr/>
    </dgm:pt>
    <dgm:pt modelId="{6005481A-D535-459D-81E8-FA0F14A9B2DB}" type="pres">
      <dgm:prSet presAssocID="{E43996FB-7FE5-4DB6-BB91-F179F8EF973A}" presName="tile1" presStyleLbl="node1" presStyleIdx="0" presStyleCnt="4"/>
      <dgm:spPr/>
    </dgm:pt>
    <dgm:pt modelId="{2663DB23-847A-4D98-BD89-D30774A17586}" type="pres">
      <dgm:prSet presAssocID="{E43996FB-7FE5-4DB6-BB91-F179F8EF973A}" presName="tile1text" presStyleLbl="node1" presStyleIdx="0" presStyleCnt="4">
        <dgm:presLayoutVars>
          <dgm:chMax val="0"/>
          <dgm:chPref val="0"/>
          <dgm:bulletEnabled val="1"/>
        </dgm:presLayoutVars>
      </dgm:prSet>
      <dgm:spPr/>
    </dgm:pt>
    <dgm:pt modelId="{EF2A03A3-4AB8-447C-B5D8-8527458F34C5}" type="pres">
      <dgm:prSet presAssocID="{E43996FB-7FE5-4DB6-BB91-F179F8EF973A}" presName="tile2" presStyleLbl="node1" presStyleIdx="1" presStyleCnt="4"/>
      <dgm:spPr/>
    </dgm:pt>
    <dgm:pt modelId="{D96DB60F-49B3-4BE7-8039-4DBEF5934C0D}" type="pres">
      <dgm:prSet presAssocID="{E43996FB-7FE5-4DB6-BB91-F179F8EF973A}" presName="tile2text" presStyleLbl="node1" presStyleIdx="1" presStyleCnt="4">
        <dgm:presLayoutVars>
          <dgm:chMax val="0"/>
          <dgm:chPref val="0"/>
          <dgm:bulletEnabled val="1"/>
        </dgm:presLayoutVars>
      </dgm:prSet>
      <dgm:spPr/>
    </dgm:pt>
    <dgm:pt modelId="{B790B829-5249-4E26-AE2F-F166C42655A2}" type="pres">
      <dgm:prSet presAssocID="{E43996FB-7FE5-4DB6-BB91-F179F8EF973A}" presName="tile3" presStyleLbl="node1" presStyleIdx="2" presStyleCnt="4"/>
      <dgm:spPr/>
    </dgm:pt>
    <dgm:pt modelId="{E41AEE26-AF23-4982-A9D8-663C1F8E43C8}" type="pres">
      <dgm:prSet presAssocID="{E43996FB-7FE5-4DB6-BB91-F179F8EF973A}" presName="tile3text" presStyleLbl="node1" presStyleIdx="2" presStyleCnt="4">
        <dgm:presLayoutVars>
          <dgm:chMax val="0"/>
          <dgm:chPref val="0"/>
          <dgm:bulletEnabled val="1"/>
        </dgm:presLayoutVars>
      </dgm:prSet>
      <dgm:spPr/>
    </dgm:pt>
    <dgm:pt modelId="{5FC1A347-7269-4D2D-B436-5BB34D52529D}" type="pres">
      <dgm:prSet presAssocID="{E43996FB-7FE5-4DB6-BB91-F179F8EF973A}" presName="tile4" presStyleLbl="node1" presStyleIdx="3" presStyleCnt="4" custLinFactNeighborX="18602" custLinFactNeighborY="33201"/>
      <dgm:spPr/>
    </dgm:pt>
    <dgm:pt modelId="{3C49889B-EDDE-4155-B19C-1BC7114300FD}" type="pres">
      <dgm:prSet presAssocID="{E43996FB-7FE5-4DB6-BB91-F179F8EF973A}" presName="tile4text" presStyleLbl="node1" presStyleIdx="3" presStyleCnt="4">
        <dgm:presLayoutVars>
          <dgm:chMax val="0"/>
          <dgm:chPref val="0"/>
          <dgm:bulletEnabled val="1"/>
        </dgm:presLayoutVars>
      </dgm:prSet>
      <dgm:spPr/>
    </dgm:pt>
    <dgm:pt modelId="{3BA43493-9B8E-4E6D-BD07-6F70AD5487CE}" type="pres">
      <dgm:prSet presAssocID="{E43996FB-7FE5-4DB6-BB91-F179F8EF973A}" presName="centerTile" presStyleLbl="fgShp" presStyleIdx="0" presStyleCnt="1">
        <dgm:presLayoutVars>
          <dgm:chMax val="0"/>
          <dgm:chPref val="0"/>
        </dgm:presLayoutVars>
      </dgm:prSet>
      <dgm:spPr/>
    </dgm:pt>
  </dgm:ptLst>
  <dgm:cxnLst>
    <dgm:cxn modelId="{6AFDB029-D4BB-4A18-B227-ED98A1A8BE9D}" type="presOf" srcId="{E5299B24-9290-48B1-BD46-4D243B0E6A38}" destId="{D96DB60F-49B3-4BE7-8039-4DBEF5934C0D}" srcOrd="1" destOrd="0" presId="urn:microsoft.com/office/officeart/2005/8/layout/matrix1"/>
    <dgm:cxn modelId="{D87FC93B-88E0-4D67-A7F7-EB34914A0A14}" type="presOf" srcId="{4EACEA5B-96FC-4F14-B997-D6B84DC2E122}" destId="{E41AEE26-AF23-4982-A9D8-663C1F8E43C8}" srcOrd="1" destOrd="0" presId="urn:microsoft.com/office/officeart/2005/8/layout/matrix1"/>
    <dgm:cxn modelId="{A60A6D3C-C33D-4C94-9175-7CCEB8B73ECA}" type="presOf" srcId="{9DC432EF-82EE-4C32-B58D-4028E39CD7D3}" destId="{2663DB23-847A-4D98-BD89-D30774A17586}" srcOrd="1" destOrd="0" presId="urn:microsoft.com/office/officeart/2005/8/layout/matrix1"/>
    <dgm:cxn modelId="{65E9A964-4F0A-4776-B326-5AEEFD20D429}" type="presOf" srcId="{4EACEA5B-96FC-4F14-B997-D6B84DC2E122}" destId="{B790B829-5249-4E26-AE2F-F166C42655A2}" srcOrd="0" destOrd="0" presId="urn:microsoft.com/office/officeart/2005/8/layout/matrix1"/>
    <dgm:cxn modelId="{2ECFD46B-51D2-4AE5-8355-447E2801C8DD}" type="presOf" srcId="{E5299B24-9290-48B1-BD46-4D243B0E6A38}" destId="{EF2A03A3-4AB8-447C-B5D8-8527458F34C5}" srcOrd="0" destOrd="0" presId="urn:microsoft.com/office/officeart/2005/8/layout/matrix1"/>
    <dgm:cxn modelId="{4BDF966F-5CE3-4C2D-8B68-D03B62096A3E}" type="presOf" srcId="{DA305671-1FEF-406A-ADE6-9ECDBD75CD87}" destId="{3C49889B-EDDE-4155-B19C-1BC7114300FD}" srcOrd="1" destOrd="0" presId="urn:microsoft.com/office/officeart/2005/8/layout/matrix1"/>
    <dgm:cxn modelId="{466F2850-F913-4635-A52D-0E402B2110CD}" type="presOf" srcId="{E43996FB-7FE5-4DB6-BB91-F179F8EF973A}" destId="{0A60EB34-3E60-4F8A-94A1-8ACBC0E7353E}" srcOrd="0" destOrd="0" presId="urn:microsoft.com/office/officeart/2005/8/layout/matrix1"/>
    <dgm:cxn modelId="{BDA81951-5600-40FD-9560-4F98CAEBC189}" srcId="{11C4A51E-3DFC-4D11-9807-9227A3B48C90}" destId="{9DC432EF-82EE-4C32-B58D-4028E39CD7D3}" srcOrd="0" destOrd="0" parTransId="{0FA3FADD-1529-4259-B258-3595AD5EF4B9}" sibTransId="{A53F341B-D86A-4BB1-A2C6-33BF79B6F4D0}"/>
    <dgm:cxn modelId="{80FD3E54-8A47-45CF-A7BD-3F77BA81B759}" type="presOf" srcId="{11C4A51E-3DFC-4D11-9807-9227A3B48C90}" destId="{3BA43493-9B8E-4E6D-BD07-6F70AD5487CE}" srcOrd="0" destOrd="0" presId="urn:microsoft.com/office/officeart/2005/8/layout/matrix1"/>
    <dgm:cxn modelId="{76577D7A-BFA6-4AB9-B78D-D6403F9BD7AB}" srcId="{11C4A51E-3DFC-4D11-9807-9227A3B48C90}" destId="{4EACEA5B-96FC-4F14-B997-D6B84DC2E122}" srcOrd="2" destOrd="0" parTransId="{E6F5D759-3E6B-4960-A26F-F86221467D78}" sibTransId="{D2DCDBFE-BF0C-485D-98B3-79AD51AE77B8}"/>
    <dgm:cxn modelId="{4F404584-3AD1-427C-B90D-006A90EBBDB5}" srcId="{11C4A51E-3DFC-4D11-9807-9227A3B48C90}" destId="{DA305671-1FEF-406A-ADE6-9ECDBD75CD87}" srcOrd="3" destOrd="0" parTransId="{77DCAF76-62FE-411D-8C18-5E5E7361B18D}" sibTransId="{A45D3F9A-FB89-44F2-9732-4F26C5509F7B}"/>
    <dgm:cxn modelId="{64ADC58D-7282-4FFA-9206-3DCED6B5A2BD}" type="presOf" srcId="{DA305671-1FEF-406A-ADE6-9ECDBD75CD87}" destId="{5FC1A347-7269-4D2D-B436-5BB34D52529D}" srcOrd="0" destOrd="0" presId="urn:microsoft.com/office/officeart/2005/8/layout/matrix1"/>
    <dgm:cxn modelId="{104F50AB-3751-4BC0-90A7-98A3A58E9CA5}" srcId="{E43996FB-7FE5-4DB6-BB91-F179F8EF973A}" destId="{11C4A51E-3DFC-4D11-9807-9227A3B48C90}" srcOrd="0" destOrd="0" parTransId="{C0E9982D-53FF-4335-A2A1-F59E3F4AC85D}" sibTransId="{5825BADB-0EB5-4003-BFB0-7A2F77EF1C26}"/>
    <dgm:cxn modelId="{F483E7AF-CE0A-4FC9-889F-B70A365F410B}" type="presOf" srcId="{9DC432EF-82EE-4C32-B58D-4028E39CD7D3}" destId="{6005481A-D535-459D-81E8-FA0F14A9B2DB}" srcOrd="0" destOrd="0" presId="urn:microsoft.com/office/officeart/2005/8/layout/matrix1"/>
    <dgm:cxn modelId="{063D22B4-9EB1-43D6-82AA-B7EE85F4186D}" srcId="{11C4A51E-3DFC-4D11-9807-9227A3B48C90}" destId="{E5299B24-9290-48B1-BD46-4D243B0E6A38}" srcOrd="1" destOrd="0" parTransId="{2107D468-6182-42A9-A507-4AC77F6099BF}" sibTransId="{370F92F7-6655-41A0-9F66-468860B1EC21}"/>
    <dgm:cxn modelId="{8F0398E8-A029-4D1B-AB88-1DE043E7A291}" type="presParOf" srcId="{0A60EB34-3E60-4F8A-94A1-8ACBC0E7353E}" destId="{FC4EAE0A-E8B3-4B4D-833C-83C5F9FB8E42}" srcOrd="0" destOrd="0" presId="urn:microsoft.com/office/officeart/2005/8/layout/matrix1"/>
    <dgm:cxn modelId="{30EB48D1-B666-4E15-8691-C4384CBE1584}" type="presParOf" srcId="{FC4EAE0A-E8B3-4B4D-833C-83C5F9FB8E42}" destId="{6005481A-D535-459D-81E8-FA0F14A9B2DB}" srcOrd="0" destOrd="0" presId="urn:microsoft.com/office/officeart/2005/8/layout/matrix1"/>
    <dgm:cxn modelId="{866AAF4D-E361-4046-9337-FBB28C3B90DD}" type="presParOf" srcId="{FC4EAE0A-E8B3-4B4D-833C-83C5F9FB8E42}" destId="{2663DB23-847A-4D98-BD89-D30774A17586}" srcOrd="1" destOrd="0" presId="urn:microsoft.com/office/officeart/2005/8/layout/matrix1"/>
    <dgm:cxn modelId="{EC301C49-DE9B-4779-821E-18A60BD07017}" type="presParOf" srcId="{FC4EAE0A-E8B3-4B4D-833C-83C5F9FB8E42}" destId="{EF2A03A3-4AB8-447C-B5D8-8527458F34C5}" srcOrd="2" destOrd="0" presId="urn:microsoft.com/office/officeart/2005/8/layout/matrix1"/>
    <dgm:cxn modelId="{691AFB55-0BBD-4CBE-BC6B-BAB644980B00}" type="presParOf" srcId="{FC4EAE0A-E8B3-4B4D-833C-83C5F9FB8E42}" destId="{D96DB60F-49B3-4BE7-8039-4DBEF5934C0D}" srcOrd="3" destOrd="0" presId="urn:microsoft.com/office/officeart/2005/8/layout/matrix1"/>
    <dgm:cxn modelId="{A85B9DB4-403E-448F-991B-5E123EABFE2C}" type="presParOf" srcId="{FC4EAE0A-E8B3-4B4D-833C-83C5F9FB8E42}" destId="{B790B829-5249-4E26-AE2F-F166C42655A2}" srcOrd="4" destOrd="0" presId="urn:microsoft.com/office/officeart/2005/8/layout/matrix1"/>
    <dgm:cxn modelId="{491E09F9-21E8-49F3-A2EA-F5E76595F72F}" type="presParOf" srcId="{FC4EAE0A-E8B3-4B4D-833C-83C5F9FB8E42}" destId="{E41AEE26-AF23-4982-A9D8-663C1F8E43C8}" srcOrd="5" destOrd="0" presId="urn:microsoft.com/office/officeart/2005/8/layout/matrix1"/>
    <dgm:cxn modelId="{6A9053C3-3F23-4B03-A4C8-9FCA0EAB2625}" type="presParOf" srcId="{FC4EAE0A-E8B3-4B4D-833C-83C5F9FB8E42}" destId="{5FC1A347-7269-4D2D-B436-5BB34D52529D}" srcOrd="6" destOrd="0" presId="urn:microsoft.com/office/officeart/2005/8/layout/matrix1"/>
    <dgm:cxn modelId="{4A3D6E59-0F8D-49CC-B306-1361E365FFDE}" type="presParOf" srcId="{FC4EAE0A-E8B3-4B4D-833C-83C5F9FB8E42}" destId="{3C49889B-EDDE-4155-B19C-1BC7114300FD}" srcOrd="7" destOrd="0" presId="urn:microsoft.com/office/officeart/2005/8/layout/matrix1"/>
    <dgm:cxn modelId="{A522B340-7636-4A04-B3FF-298791217637}" type="presParOf" srcId="{0A60EB34-3E60-4F8A-94A1-8ACBC0E7353E}" destId="{3BA43493-9B8E-4E6D-BD07-6F70AD5487CE}"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C282FB-14E4-4954-ABC2-A603EA30B4EF}">
      <dsp:nvSpPr>
        <dsp:cNvPr id="0" name=""/>
        <dsp:cNvSpPr/>
      </dsp:nvSpPr>
      <dsp:spPr>
        <a:xfrm>
          <a:off x="1001123" y="16351"/>
          <a:ext cx="1303875" cy="130387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64BECE-0E9B-46C5-80BA-7E945BE8A12A}">
      <dsp:nvSpPr>
        <dsp:cNvPr id="0" name=""/>
        <dsp:cNvSpPr/>
      </dsp:nvSpPr>
      <dsp:spPr>
        <a:xfrm>
          <a:off x="1278982" y="294227"/>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82672A-EABE-423B-B00A-4E8CA121DED2}">
      <dsp:nvSpPr>
        <dsp:cNvPr id="0" name=""/>
        <dsp:cNvSpPr/>
      </dsp:nvSpPr>
      <dsp:spPr>
        <a:xfrm>
          <a:off x="584268" y="1726352"/>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latin typeface="Times New Roman" panose="02020603050405020304" pitchFamily="18" charset="0"/>
              <a:cs typeface="Times New Roman" panose="02020603050405020304" pitchFamily="18" charset="0"/>
            </a:rPr>
            <a:t>Bridges</a:t>
          </a:r>
        </a:p>
      </dsp:txBody>
      <dsp:txXfrm>
        <a:off x="584268" y="1726352"/>
        <a:ext cx="2137500" cy="720000"/>
      </dsp:txXfrm>
    </dsp:sp>
    <dsp:sp modelId="{1C505722-0641-4EB0-9B10-825757524846}">
      <dsp:nvSpPr>
        <dsp:cNvPr id="0" name=""/>
        <dsp:cNvSpPr/>
      </dsp:nvSpPr>
      <dsp:spPr>
        <a:xfrm>
          <a:off x="4833537" y="1"/>
          <a:ext cx="1303875" cy="130387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CB831D-9BBF-4668-8016-28FD4E57BAEA}">
      <dsp:nvSpPr>
        <dsp:cNvPr id="0" name=""/>
        <dsp:cNvSpPr/>
      </dsp:nvSpPr>
      <dsp:spPr>
        <a:xfrm>
          <a:off x="5150643" y="242576"/>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7EE730-2DF2-4B2F-B5E6-9E65C71A5D85}">
      <dsp:nvSpPr>
        <dsp:cNvPr id="0" name=""/>
        <dsp:cNvSpPr/>
      </dsp:nvSpPr>
      <dsp:spPr>
        <a:xfrm>
          <a:off x="4462954" y="1529986"/>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latin typeface="Times New Roman" panose="02020603050405020304" pitchFamily="18" charset="0"/>
              <a:cs typeface="Times New Roman" panose="02020603050405020304" pitchFamily="18" charset="0"/>
            </a:rPr>
            <a:t>Marine structures</a:t>
          </a:r>
        </a:p>
      </dsp:txBody>
      <dsp:txXfrm>
        <a:off x="4462954" y="1529986"/>
        <a:ext cx="2137500" cy="720000"/>
      </dsp:txXfrm>
    </dsp:sp>
    <dsp:sp modelId="{EC93E5FE-AAC8-4FB6-907D-B4B3A9CF6757}">
      <dsp:nvSpPr>
        <dsp:cNvPr id="0" name=""/>
        <dsp:cNvSpPr/>
      </dsp:nvSpPr>
      <dsp:spPr>
        <a:xfrm>
          <a:off x="8522916" y="16351"/>
          <a:ext cx="1303875" cy="130387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6BF2FE-68A9-4522-BD23-1206A65857C7}">
      <dsp:nvSpPr>
        <dsp:cNvPr id="0" name=""/>
        <dsp:cNvSpPr/>
      </dsp:nvSpPr>
      <dsp:spPr>
        <a:xfrm>
          <a:off x="8800777" y="294227"/>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7EA422-EAB3-4033-9305-D97F16F2C522}">
      <dsp:nvSpPr>
        <dsp:cNvPr id="0" name=""/>
        <dsp:cNvSpPr/>
      </dsp:nvSpPr>
      <dsp:spPr>
        <a:xfrm>
          <a:off x="8137082" y="1634400"/>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dirty="0">
              <a:latin typeface="Times New Roman" panose="02020603050405020304" pitchFamily="18" charset="0"/>
              <a:cs typeface="Times New Roman" panose="02020603050405020304" pitchFamily="18" charset="0"/>
            </a:rPr>
            <a:t>Roadways</a:t>
          </a:r>
        </a:p>
      </dsp:txBody>
      <dsp:txXfrm>
        <a:off x="8137082" y="1634400"/>
        <a:ext cx="2137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C0A71F-B1DB-434F-B0A9-D7AFC1224EAB}">
      <dsp:nvSpPr>
        <dsp:cNvPr id="0" name=""/>
        <dsp:cNvSpPr/>
      </dsp:nvSpPr>
      <dsp:spPr>
        <a:xfrm>
          <a:off x="0" y="42506"/>
          <a:ext cx="2335814" cy="804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Carbonation</a:t>
          </a:r>
        </a:p>
      </dsp:txBody>
      <dsp:txXfrm>
        <a:off x="39295" y="81801"/>
        <a:ext cx="2257224" cy="726370"/>
      </dsp:txXfrm>
    </dsp:sp>
    <dsp:sp modelId="{01074B6F-CCE8-4987-88DC-EC53D2055271}">
      <dsp:nvSpPr>
        <dsp:cNvPr id="0" name=""/>
        <dsp:cNvSpPr/>
      </dsp:nvSpPr>
      <dsp:spPr>
        <a:xfrm>
          <a:off x="0" y="847466"/>
          <a:ext cx="2335814"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162" tIns="33020" rIns="184912" bIns="33020" numCol="1" spcCol="1270" anchor="t" anchorCtr="0">
          <a:noAutofit/>
        </a:bodyPr>
        <a:lstStyle/>
        <a:p>
          <a:pPr marL="228600" lvl="1" indent="-228600" algn="l" defTabSz="1155700">
            <a:lnSpc>
              <a:spcPct val="90000"/>
            </a:lnSpc>
            <a:spcBef>
              <a:spcPct val="0"/>
            </a:spcBef>
            <a:spcAft>
              <a:spcPct val="20000"/>
            </a:spcAft>
            <a:buChar char="•"/>
          </a:pPr>
          <a:endParaRPr lang="en-US" sz="2600" kern="1200" dirty="0">
            <a:latin typeface="Times New Roman" panose="02020603050405020304" pitchFamily="18" charset="0"/>
            <a:cs typeface="Times New Roman" panose="02020603050405020304" pitchFamily="18" charset="0"/>
          </a:endParaRPr>
        </a:p>
      </dsp:txBody>
      <dsp:txXfrm>
        <a:off x="0" y="847466"/>
        <a:ext cx="2335814" cy="712080"/>
      </dsp:txXfrm>
    </dsp:sp>
    <dsp:sp modelId="{61B3317A-8D7E-4827-8D2B-07432004E4B7}">
      <dsp:nvSpPr>
        <dsp:cNvPr id="0" name=""/>
        <dsp:cNvSpPr/>
      </dsp:nvSpPr>
      <dsp:spPr>
        <a:xfrm>
          <a:off x="0" y="1559546"/>
          <a:ext cx="2335814" cy="8049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Sulfate attack</a:t>
          </a:r>
        </a:p>
      </dsp:txBody>
      <dsp:txXfrm>
        <a:off x="39295" y="1598841"/>
        <a:ext cx="2257224" cy="726370"/>
      </dsp:txXfrm>
    </dsp:sp>
    <dsp:sp modelId="{D452106D-C5DE-4F5A-81EE-B25D3540C765}">
      <dsp:nvSpPr>
        <dsp:cNvPr id="0" name=""/>
        <dsp:cNvSpPr/>
      </dsp:nvSpPr>
      <dsp:spPr>
        <a:xfrm>
          <a:off x="0" y="2364505"/>
          <a:ext cx="2335814" cy="7120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4162" tIns="33020" rIns="184912" bIns="33020" numCol="1" spcCol="1270" anchor="t" anchorCtr="0">
          <a:noAutofit/>
        </a:bodyPr>
        <a:lstStyle/>
        <a:p>
          <a:pPr marL="228600" lvl="1" indent="-228600" algn="l" defTabSz="1155700">
            <a:lnSpc>
              <a:spcPct val="90000"/>
            </a:lnSpc>
            <a:spcBef>
              <a:spcPct val="0"/>
            </a:spcBef>
            <a:spcAft>
              <a:spcPct val="20000"/>
            </a:spcAft>
            <a:buChar char="•"/>
          </a:pPr>
          <a:endParaRPr lang="en-US" sz="2600" kern="1200" dirty="0">
            <a:latin typeface="Times New Roman" panose="02020603050405020304" pitchFamily="18" charset="0"/>
            <a:cs typeface="Times New Roman" panose="02020603050405020304" pitchFamily="18" charset="0"/>
          </a:endParaRPr>
        </a:p>
      </dsp:txBody>
      <dsp:txXfrm>
        <a:off x="0" y="2364505"/>
        <a:ext cx="2335814" cy="712080"/>
      </dsp:txXfrm>
    </dsp:sp>
    <dsp:sp modelId="{F8D6CD2D-2CCF-4F58-B7E1-C6CF91C9421D}">
      <dsp:nvSpPr>
        <dsp:cNvPr id="0" name=""/>
        <dsp:cNvSpPr/>
      </dsp:nvSpPr>
      <dsp:spPr>
        <a:xfrm>
          <a:off x="0" y="3076585"/>
          <a:ext cx="2335814" cy="80496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Acid attack</a:t>
          </a:r>
        </a:p>
      </dsp:txBody>
      <dsp:txXfrm>
        <a:off x="39295" y="3115880"/>
        <a:ext cx="2257224" cy="726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5481A-D535-459D-81E8-FA0F14A9B2DB}">
      <dsp:nvSpPr>
        <dsp:cNvPr id="0" name=""/>
        <dsp:cNvSpPr/>
      </dsp:nvSpPr>
      <dsp:spPr>
        <a:xfrm rot="16200000">
          <a:off x="610446" y="-610446"/>
          <a:ext cx="2197179" cy="3418072"/>
        </a:xfrm>
        <a:prstGeom prst="round1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Unfavorable mechanism </a:t>
          </a:r>
        </a:p>
      </dsp:txBody>
      <dsp:txXfrm rot="5400000">
        <a:off x="-1" y="1"/>
        <a:ext cx="3418072" cy="1647884"/>
      </dsp:txXfrm>
    </dsp:sp>
    <dsp:sp modelId="{EF2A03A3-4AB8-447C-B5D8-8527458F34C5}">
      <dsp:nvSpPr>
        <dsp:cNvPr id="0" name=""/>
        <dsp:cNvSpPr/>
      </dsp:nvSpPr>
      <dsp:spPr>
        <a:xfrm>
          <a:off x="3418072" y="0"/>
          <a:ext cx="3418072" cy="2197179"/>
        </a:xfrm>
        <a:prstGeom prst="round1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Increased risk of corrosion</a:t>
          </a:r>
        </a:p>
      </dsp:txBody>
      <dsp:txXfrm>
        <a:off x="3418072" y="0"/>
        <a:ext cx="3418072" cy="1647884"/>
      </dsp:txXfrm>
    </dsp:sp>
    <dsp:sp modelId="{B790B829-5249-4E26-AE2F-F166C42655A2}">
      <dsp:nvSpPr>
        <dsp:cNvPr id="0" name=""/>
        <dsp:cNvSpPr/>
      </dsp:nvSpPr>
      <dsp:spPr>
        <a:xfrm rot="10800000">
          <a:off x="0" y="2197179"/>
          <a:ext cx="3418072" cy="2197179"/>
        </a:xfrm>
        <a:prstGeom prst="round1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Insufficiently researched</a:t>
          </a:r>
        </a:p>
        <a:p>
          <a:pPr marL="0" lvl="0" indent="0" algn="ctr" defTabSz="1244600">
            <a:lnSpc>
              <a:spcPct val="90000"/>
            </a:lnSpc>
            <a:spcBef>
              <a:spcPct val="0"/>
            </a:spcBef>
            <a:spcAft>
              <a:spcPct val="35000"/>
            </a:spcAft>
            <a:buNone/>
          </a:pPr>
          <a:endParaRPr lang="en-US" sz="2800" kern="1200" dirty="0">
            <a:latin typeface="Times New Roman" panose="02020603050405020304" pitchFamily="18" charset="0"/>
            <a:cs typeface="Times New Roman" panose="02020603050405020304" pitchFamily="18" charset="0"/>
          </a:endParaRPr>
        </a:p>
      </dsp:txBody>
      <dsp:txXfrm rot="10800000">
        <a:off x="0" y="2746473"/>
        <a:ext cx="3418072" cy="1647884"/>
      </dsp:txXfrm>
    </dsp:sp>
    <dsp:sp modelId="{5FC1A347-7269-4D2D-B436-5BB34D52529D}">
      <dsp:nvSpPr>
        <dsp:cNvPr id="0" name=""/>
        <dsp:cNvSpPr/>
      </dsp:nvSpPr>
      <dsp:spPr>
        <a:xfrm rot="5400000">
          <a:off x="4028518" y="1586732"/>
          <a:ext cx="2197179" cy="3418072"/>
        </a:xfrm>
        <a:prstGeom prst="round1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0" i="0" kern="1200" dirty="0">
              <a:latin typeface="Times New Roman" panose="02020603050405020304" pitchFamily="18" charset="0"/>
              <a:cs typeface="Times New Roman" panose="02020603050405020304" pitchFamily="18" charset="0"/>
            </a:rPr>
            <a:t>Chloride desorption neglected in service life models</a:t>
          </a:r>
          <a:endParaRPr lang="en-US" sz="2800" kern="1200" dirty="0">
            <a:latin typeface="Times New Roman" panose="02020603050405020304" pitchFamily="18" charset="0"/>
            <a:cs typeface="Times New Roman" panose="02020603050405020304" pitchFamily="18" charset="0"/>
          </a:endParaRPr>
        </a:p>
      </dsp:txBody>
      <dsp:txXfrm rot="-5400000">
        <a:off x="3418071" y="2746473"/>
        <a:ext cx="3418072" cy="1647884"/>
      </dsp:txXfrm>
    </dsp:sp>
    <dsp:sp modelId="{3BA43493-9B8E-4E6D-BD07-6F70AD5487CE}">
      <dsp:nvSpPr>
        <dsp:cNvPr id="0" name=""/>
        <dsp:cNvSpPr/>
      </dsp:nvSpPr>
      <dsp:spPr>
        <a:xfrm>
          <a:off x="2392650" y="1647884"/>
          <a:ext cx="2050843" cy="1098589"/>
        </a:xfrm>
        <a:prstGeom prst="roundRect">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latin typeface="Times New Roman" panose="02020603050405020304" pitchFamily="18" charset="0"/>
            <a:cs typeface="Times New Roman" panose="02020603050405020304" pitchFamily="18" charset="0"/>
          </a:endParaRPr>
        </a:p>
      </dsp:txBody>
      <dsp:txXfrm>
        <a:off x="2446279" y="1701513"/>
        <a:ext cx="1943585" cy="991331"/>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053BD1-35C5-4254-A49F-D806B3F1F0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1531125-2D9A-4A4F-A595-B22CDD6E60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EFBF76-17C1-4852-8F78-9974683F2AF3}" type="datetimeFigureOut">
              <a:rPr lang="en-US" smtClean="0"/>
              <a:t>6/12/2023</a:t>
            </a:fld>
            <a:endParaRPr lang="en-US" dirty="0"/>
          </a:p>
        </p:txBody>
      </p:sp>
      <p:sp>
        <p:nvSpPr>
          <p:cNvPr id="4" name="Footer Placeholder 3">
            <a:extLst>
              <a:ext uri="{FF2B5EF4-FFF2-40B4-BE49-F238E27FC236}">
                <a16:creationId xmlns:a16="http://schemas.microsoft.com/office/drawing/2014/main" id="{F77126BB-F967-4142-8A53-9F1795D4422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CF94E5B-5ECE-45F7-854D-18BADA3682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FCA338-2771-4E52-85AB-0E24045C676A}" type="slidenum">
              <a:rPr lang="en-US" smtClean="0"/>
              <a:t>‹#›</a:t>
            </a:fld>
            <a:endParaRPr lang="en-US" dirty="0"/>
          </a:p>
        </p:txBody>
      </p:sp>
    </p:spTree>
    <p:extLst>
      <p:ext uri="{BB962C8B-B14F-4D97-AF65-F5344CB8AC3E}">
        <p14:creationId xmlns:p14="http://schemas.microsoft.com/office/powerpoint/2010/main" val="7173901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539A76-5D21-4B90-92D4-79D56FE15DEC}" type="datetimeFigureOut">
              <a:rPr lang="en-US" smtClean="0"/>
              <a:t>6/12/2023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0FEFA-6411-4E35-B2C3-0A843B35E432}" type="slidenum">
              <a:rPr lang="en-US" smtClean="0"/>
              <a:t>‹#›</a:t>
            </a:fld>
            <a:endParaRPr lang="en-US" dirty="0"/>
          </a:p>
        </p:txBody>
      </p:sp>
    </p:spTree>
    <p:extLst>
      <p:ext uri="{BB962C8B-B14F-4D97-AF65-F5344CB8AC3E}">
        <p14:creationId xmlns:p14="http://schemas.microsoft.com/office/powerpoint/2010/main" val="188939840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268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49773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3872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821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8286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35342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2863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63E95-EF4D-728A-9B06-939437ECB1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6F6B65-AD5D-FEF8-74E2-CB03BB413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ED331B-6893-CE78-8683-C4B06A885C4F}"/>
              </a:ext>
            </a:extLst>
          </p:cNvPr>
          <p:cNvSpPr>
            <a:spLocks noGrp="1"/>
          </p:cNvSpPr>
          <p:nvPr>
            <p:ph type="dt" sz="half" idx="10"/>
          </p:nvPr>
        </p:nvSpPr>
        <p:spPr/>
        <p:txBody>
          <a:bodyPr/>
          <a:lstStyle/>
          <a:p>
            <a:fld id="{77EE8799-FF54-408E-8EC9-C9DDEB6C9321}" type="datetime1">
              <a:rPr lang="en-US" smtClean="0"/>
              <a:t>6/12/2023</a:t>
            </a:fld>
            <a:endParaRPr lang="en-US" dirty="0"/>
          </a:p>
        </p:txBody>
      </p:sp>
      <p:sp>
        <p:nvSpPr>
          <p:cNvPr id="5" name="Footer Placeholder 4">
            <a:extLst>
              <a:ext uri="{FF2B5EF4-FFF2-40B4-BE49-F238E27FC236}">
                <a16:creationId xmlns:a16="http://schemas.microsoft.com/office/drawing/2014/main" id="{10C205C5-F782-10AB-0852-B30CCDA17E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B0DB6A-E710-B3BC-F6BC-22DFB4A84D0F}"/>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766626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8F29D-FB91-1C32-C166-D2FB08044E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1CF86D-AD7B-C319-FB5F-C5BE71F13E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D91283-7A8B-E4CE-A560-E52B17E5F9C6}"/>
              </a:ext>
            </a:extLst>
          </p:cNvPr>
          <p:cNvSpPr>
            <a:spLocks noGrp="1"/>
          </p:cNvSpPr>
          <p:nvPr>
            <p:ph type="dt" sz="half" idx="10"/>
          </p:nvPr>
        </p:nvSpPr>
        <p:spPr/>
        <p:txBody>
          <a:bodyPr/>
          <a:lstStyle/>
          <a:p>
            <a:fld id="{7C224FA3-962A-4769-A3D5-4C71E30E4C89}" type="datetime1">
              <a:rPr lang="en-US" smtClean="0"/>
              <a:t>6/12/2023</a:t>
            </a:fld>
            <a:endParaRPr lang="en-US" dirty="0"/>
          </a:p>
        </p:txBody>
      </p:sp>
      <p:sp>
        <p:nvSpPr>
          <p:cNvPr id="5" name="Footer Placeholder 4">
            <a:extLst>
              <a:ext uri="{FF2B5EF4-FFF2-40B4-BE49-F238E27FC236}">
                <a16:creationId xmlns:a16="http://schemas.microsoft.com/office/drawing/2014/main" id="{A9A5D742-6CC3-8047-FFBD-CEF8D329A5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5ABB8B-E748-FC9B-EFBB-1D1CC86DDC1F}"/>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2577279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8A014-8AD7-9E08-A7C0-FFBD6F3067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301923-482B-541C-BC13-13CE1C5105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66B29-FFB4-E175-870E-1BC6119395FA}"/>
              </a:ext>
            </a:extLst>
          </p:cNvPr>
          <p:cNvSpPr>
            <a:spLocks noGrp="1"/>
          </p:cNvSpPr>
          <p:nvPr>
            <p:ph type="dt" sz="half" idx="10"/>
          </p:nvPr>
        </p:nvSpPr>
        <p:spPr/>
        <p:txBody>
          <a:bodyPr/>
          <a:lstStyle/>
          <a:p>
            <a:fld id="{1EAB8834-A1AB-423A-AD9A-B6CAF5B75AAD}" type="datetime1">
              <a:rPr lang="en-US" smtClean="0"/>
              <a:t>6/12/2023</a:t>
            </a:fld>
            <a:endParaRPr lang="en-US" dirty="0"/>
          </a:p>
        </p:txBody>
      </p:sp>
      <p:sp>
        <p:nvSpPr>
          <p:cNvPr id="5" name="Footer Placeholder 4">
            <a:extLst>
              <a:ext uri="{FF2B5EF4-FFF2-40B4-BE49-F238E27FC236}">
                <a16:creationId xmlns:a16="http://schemas.microsoft.com/office/drawing/2014/main" id="{D05CD8BB-25BD-9A7A-3CE2-4D4609B6C9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C55724-7911-0D3A-91DD-2F0D9D39B7DF}"/>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174381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13D1977-3E1A-4488-9FBE-49422CCEEFAA}"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2154724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5F4590-1C78-41B1-A2F4-D85EE10F37A2}"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1112461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F53E47-4374-4A38-BD9A-280451792EE4}"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4203097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CACF35-8A21-47BD-866E-64A31480F1EC}"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3753205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2AC915-5763-4A82-9AF7-7BD74B8727DA}" type="datetime1">
              <a:rPr lang="en-US" smtClean="0"/>
              <a:t>6/12/2023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3496508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A7A4DA1-C02B-429B-B2A9-3E9BA1DAB678}" type="datetime1">
              <a:rPr lang="en-US" smtClean="0"/>
              <a:t>6/12/2023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3498546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4527B-CC0F-44CB-BB09-FD7F1C0604A0}" type="datetime1">
              <a:rPr lang="en-US" smtClean="0"/>
              <a:t>6/12/2023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42642446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BCCBEB-4DBA-473A-936A-F075D4B9AA1A}"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1138294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400BA-4846-FE33-4613-97C979B4E3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3C323-C40B-3741-825A-B6A316BC2C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6B65B4-BE1C-AA3E-0964-5F1D09254B3B}"/>
              </a:ext>
            </a:extLst>
          </p:cNvPr>
          <p:cNvSpPr>
            <a:spLocks noGrp="1"/>
          </p:cNvSpPr>
          <p:nvPr>
            <p:ph type="dt" sz="half" idx="10"/>
          </p:nvPr>
        </p:nvSpPr>
        <p:spPr/>
        <p:txBody>
          <a:bodyPr/>
          <a:lstStyle/>
          <a:p>
            <a:fld id="{9552027C-44C8-4069-9933-DB1327E9BFC9}" type="datetime1">
              <a:rPr lang="en-US" smtClean="0"/>
              <a:t>6/12/2023</a:t>
            </a:fld>
            <a:endParaRPr lang="en-US" dirty="0"/>
          </a:p>
        </p:txBody>
      </p:sp>
      <p:sp>
        <p:nvSpPr>
          <p:cNvPr id="5" name="Footer Placeholder 4">
            <a:extLst>
              <a:ext uri="{FF2B5EF4-FFF2-40B4-BE49-F238E27FC236}">
                <a16:creationId xmlns:a16="http://schemas.microsoft.com/office/drawing/2014/main" id="{4D673C78-BEE5-E405-212F-9485471951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9D1CF2-C63F-5261-0921-EB27CBCA9440}"/>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4192904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8570AD-0382-4A2E-8438-7DE48F73F7B9}" type="datetime1">
              <a:rPr lang="en-US" smtClean="0"/>
              <a:t>6/12/2023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1237672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DA3ED6-642D-4BDB-86E3-B903EF727341}"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29873976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A572CC-FFD5-40FA-80F5-747022EE991B}" type="datetime1">
              <a:rPr lang="en-US" smtClean="0"/>
              <a:t>6/12/2023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225636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5C2C-884F-D429-89C5-852C8BFEE1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340535-7520-6ECF-3862-DA3BE2FC79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27EEF6-F9DD-CA39-1917-46B35C772673}"/>
              </a:ext>
            </a:extLst>
          </p:cNvPr>
          <p:cNvSpPr>
            <a:spLocks noGrp="1"/>
          </p:cNvSpPr>
          <p:nvPr>
            <p:ph type="dt" sz="half" idx="10"/>
          </p:nvPr>
        </p:nvSpPr>
        <p:spPr/>
        <p:txBody>
          <a:bodyPr/>
          <a:lstStyle/>
          <a:p>
            <a:fld id="{64386754-1EFE-4310-AF4F-6DD857825F36}" type="datetime1">
              <a:rPr lang="en-US" smtClean="0"/>
              <a:t>6/12/2023</a:t>
            </a:fld>
            <a:endParaRPr lang="en-US" dirty="0"/>
          </a:p>
        </p:txBody>
      </p:sp>
      <p:sp>
        <p:nvSpPr>
          <p:cNvPr id="5" name="Footer Placeholder 4">
            <a:extLst>
              <a:ext uri="{FF2B5EF4-FFF2-40B4-BE49-F238E27FC236}">
                <a16:creationId xmlns:a16="http://schemas.microsoft.com/office/drawing/2014/main" id="{FB1592C7-99B9-8620-05DB-63861FDED8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83511E-FB3E-D909-954E-9ACE089E23FF}"/>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2850510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C174-F739-8392-8D6D-94A09D8B1D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04B026-9DF8-4816-2904-769637EAC8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01EA8D-1CBD-723C-A086-20F37AE242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615924-A090-5E1A-149A-D86CBA1908B2}"/>
              </a:ext>
            </a:extLst>
          </p:cNvPr>
          <p:cNvSpPr>
            <a:spLocks noGrp="1"/>
          </p:cNvSpPr>
          <p:nvPr>
            <p:ph type="dt" sz="half" idx="10"/>
          </p:nvPr>
        </p:nvSpPr>
        <p:spPr/>
        <p:txBody>
          <a:bodyPr/>
          <a:lstStyle/>
          <a:p>
            <a:fld id="{52641EFF-17D6-40DB-9E12-078E9A4FAEDA}" type="datetime1">
              <a:rPr lang="en-US" smtClean="0"/>
              <a:t>6/12/2023</a:t>
            </a:fld>
            <a:endParaRPr lang="en-US" dirty="0"/>
          </a:p>
        </p:txBody>
      </p:sp>
      <p:sp>
        <p:nvSpPr>
          <p:cNvPr id="6" name="Footer Placeholder 5">
            <a:extLst>
              <a:ext uri="{FF2B5EF4-FFF2-40B4-BE49-F238E27FC236}">
                <a16:creationId xmlns:a16="http://schemas.microsoft.com/office/drawing/2014/main" id="{FD76B67C-03B8-943F-2573-B00754A5E90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6A1CE1-1B9F-0861-E109-80E75EBC7D81}"/>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1270631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72BC-D399-280A-CBA2-034C109610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DE0509-2463-8C6F-0999-ADABEAD41D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F5A152-4BDF-C2C7-D968-A8724CEDDF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5E78B8-8E69-05B2-6E03-3A337E4A98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581BEA-3BDB-DEA1-C5F7-A965FD6A5A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1BABFA-C6AD-5B93-54D5-5AC0150DB209}"/>
              </a:ext>
            </a:extLst>
          </p:cNvPr>
          <p:cNvSpPr>
            <a:spLocks noGrp="1"/>
          </p:cNvSpPr>
          <p:nvPr>
            <p:ph type="dt" sz="half" idx="10"/>
          </p:nvPr>
        </p:nvSpPr>
        <p:spPr/>
        <p:txBody>
          <a:bodyPr/>
          <a:lstStyle/>
          <a:p>
            <a:fld id="{7C7915EF-732D-4441-84C9-54331E1E025F}" type="datetime1">
              <a:rPr lang="en-US" smtClean="0"/>
              <a:t>6/12/2023</a:t>
            </a:fld>
            <a:endParaRPr lang="en-US" dirty="0"/>
          </a:p>
        </p:txBody>
      </p:sp>
      <p:sp>
        <p:nvSpPr>
          <p:cNvPr id="8" name="Footer Placeholder 7">
            <a:extLst>
              <a:ext uri="{FF2B5EF4-FFF2-40B4-BE49-F238E27FC236}">
                <a16:creationId xmlns:a16="http://schemas.microsoft.com/office/drawing/2014/main" id="{29FC7311-7E3E-40F6-C427-9CB0B33F062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8A3AB33-2303-C474-D2A5-31C96624F6C8}"/>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3876925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FCEA5-7DF1-8485-A5BC-2BAC5015B4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D038C3-9898-89B9-64E2-1F6B9E656527}"/>
              </a:ext>
            </a:extLst>
          </p:cNvPr>
          <p:cNvSpPr>
            <a:spLocks noGrp="1"/>
          </p:cNvSpPr>
          <p:nvPr>
            <p:ph type="dt" sz="half" idx="10"/>
          </p:nvPr>
        </p:nvSpPr>
        <p:spPr/>
        <p:txBody>
          <a:bodyPr/>
          <a:lstStyle/>
          <a:p>
            <a:fld id="{6736269A-1460-42E9-8371-3F4F5DA6E0AB}" type="datetime1">
              <a:rPr lang="en-US" smtClean="0"/>
              <a:t>6/12/2023</a:t>
            </a:fld>
            <a:endParaRPr lang="en-US" dirty="0"/>
          </a:p>
        </p:txBody>
      </p:sp>
      <p:sp>
        <p:nvSpPr>
          <p:cNvPr id="4" name="Footer Placeholder 3">
            <a:extLst>
              <a:ext uri="{FF2B5EF4-FFF2-40B4-BE49-F238E27FC236}">
                <a16:creationId xmlns:a16="http://schemas.microsoft.com/office/drawing/2014/main" id="{44ACB458-F94F-8D7E-1B19-B5AD811AB42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9EDC34-87F6-0423-6745-69CE86FE15E5}"/>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3881918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1E59A1-FF22-2AB8-7CAD-82226B274C55}"/>
              </a:ext>
            </a:extLst>
          </p:cNvPr>
          <p:cNvSpPr>
            <a:spLocks noGrp="1"/>
          </p:cNvSpPr>
          <p:nvPr>
            <p:ph type="dt" sz="half" idx="10"/>
          </p:nvPr>
        </p:nvSpPr>
        <p:spPr/>
        <p:txBody>
          <a:bodyPr/>
          <a:lstStyle/>
          <a:p>
            <a:fld id="{59F9F9EC-1E4C-4D7D-AF9D-553209133AF9}" type="datetime1">
              <a:rPr lang="en-US" smtClean="0"/>
              <a:t>6/12/2023</a:t>
            </a:fld>
            <a:endParaRPr lang="en-US" dirty="0"/>
          </a:p>
        </p:txBody>
      </p:sp>
      <p:sp>
        <p:nvSpPr>
          <p:cNvPr id="3" name="Footer Placeholder 2">
            <a:extLst>
              <a:ext uri="{FF2B5EF4-FFF2-40B4-BE49-F238E27FC236}">
                <a16:creationId xmlns:a16="http://schemas.microsoft.com/office/drawing/2014/main" id="{6023A3EF-7892-015A-31B8-BDEAF130AEC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8071889-8960-23CB-85B6-F85AFDFB8D63}"/>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3549341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EAD74-6F48-CEC1-EAE2-18389035A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88132F-8631-DE5F-CB95-3D299D05F8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EE1761-3CEB-B696-D3AC-5F634C997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E04A25-0D12-4AF6-CD0C-906E06E10C1E}"/>
              </a:ext>
            </a:extLst>
          </p:cNvPr>
          <p:cNvSpPr>
            <a:spLocks noGrp="1"/>
          </p:cNvSpPr>
          <p:nvPr>
            <p:ph type="dt" sz="half" idx="10"/>
          </p:nvPr>
        </p:nvSpPr>
        <p:spPr/>
        <p:txBody>
          <a:bodyPr/>
          <a:lstStyle/>
          <a:p>
            <a:fld id="{468CD1FF-6E4C-4DF1-8FAE-6D1731165241}" type="datetime1">
              <a:rPr lang="en-US" smtClean="0"/>
              <a:t>6/12/2023</a:t>
            </a:fld>
            <a:endParaRPr lang="en-US" dirty="0"/>
          </a:p>
        </p:txBody>
      </p:sp>
      <p:sp>
        <p:nvSpPr>
          <p:cNvPr id="6" name="Footer Placeholder 5">
            <a:extLst>
              <a:ext uri="{FF2B5EF4-FFF2-40B4-BE49-F238E27FC236}">
                <a16:creationId xmlns:a16="http://schemas.microsoft.com/office/drawing/2014/main" id="{0FF53C09-0987-E7C9-D4A2-8FE0337B5C5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9B3812-4053-601E-9C07-6AA3E63A4E97}"/>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3813507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20D3A-0E7E-EE65-E444-DCCF22DFC8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FFD299-48F9-7F36-40A7-A739FA6E2C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A81C639-E5DD-16AF-6904-1E7A5A39B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0C8B4-BBBA-707B-32F2-53A56996191E}"/>
              </a:ext>
            </a:extLst>
          </p:cNvPr>
          <p:cNvSpPr>
            <a:spLocks noGrp="1"/>
          </p:cNvSpPr>
          <p:nvPr>
            <p:ph type="dt" sz="half" idx="10"/>
          </p:nvPr>
        </p:nvSpPr>
        <p:spPr/>
        <p:txBody>
          <a:bodyPr/>
          <a:lstStyle/>
          <a:p>
            <a:fld id="{707613BB-AB6C-4318-B5F2-DC0E8587C4CF}" type="datetime1">
              <a:rPr lang="en-US" smtClean="0"/>
              <a:t>6/12/2023</a:t>
            </a:fld>
            <a:endParaRPr lang="en-US" dirty="0"/>
          </a:p>
        </p:txBody>
      </p:sp>
      <p:sp>
        <p:nvSpPr>
          <p:cNvPr id="6" name="Footer Placeholder 5">
            <a:extLst>
              <a:ext uri="{FF2B5EF4-FFF2-40B4-BE49-F238E27FC236}">
                <a16:creationId xmlns:a16="http://schemas.microsoft.com/office/drawing/2014/main" id="{4C705BD4-1556-1899-ACCE-C126D54B628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098E25-70BE-33EA-7A67-11931A9C7347}"/>
              </a:ext>
            </a:extLst>
          </p:cNvPr>
          <p:cNvSpPr>
            <a:spLocks noGrp="1"/>
          </p:cNvSpPr>
          <p:nvPr>
            <p:ph type="sldNum" sz="quarter" idx="12"/>
          </p:nvPr>
        </p:nvSpPr>
        <p:spPr/>
        <p:txBody>
          <a:bodyPr/>
          <a:lstStyle/>
          <a:p>
            <a:fld id="{79979DF2-E2ED-49F8-8BF8-C290A078E34F}" type="slidenum">
              <a:rPr lang="en-US" smtClean="0"/>
              <a:t>‹#›</a:t>
            </a:fld>
            <a:endParaRPr lang="en-US" dirty="0"/>
          </a:p>
        </p:txBody>
      </p:sp>
    </p:spTree>
    <p:extLst>
      <p:ext uri="{BB962C8B-B14F-4D97-AF65-F5344CB8AC3E}">
        <p14:creationId xmlns:p14="http://schemas.microsoft.com/office/powerpoint/2010/main" val="3760331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B8444B-58A0-F6AD-1E03-B3767BDC44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04E76B-3A1C-282A-471E-904CEFCB03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D6FA0D-1AE7-F367-8E69-6D3279C1D6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A92238-2F72-48E3-81A9-22D48144A3ED}" type="datetime1">
              <a:rPr lang="en-US" smtClean="0"/>
              <a:t>6/12/2023</a:t>
            </a:fld>
            <a:endParaRPr lang="en-US" dirty="0"/>
          </a:p>
        </p:txBody>
      </p:sp>
      <p:sp>
        <p:nvSpPr>
          <p:cNvPr id="5" name="Footer Placeholder 4">
            <a:extLst>
              <a:ext uri="{FF2B5EF4-FFF2-40B4-BE49-F238E27FC236}">
                <a16:creationId xmlns:a16="http://schemas.microsoft.com/office/drawing/2014/main" id="{52E6B18C-9BD8-2D8D-F458-37C2368B10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FB0B2FF-FFC9-E894-995B-F7E7C76BE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79DF2-E2ED-49F8-8BF8-C290A078E34F}" type="slidenum">
              <a:rPr lang="en-US" smtClean="0"/>
              <a:t>‹#›</a:t>
            </a:fld>
            <a:endParaRPr lang="en-US" dirty="0"/>
          </a:p>
        </p:txBody>
      </p:sp>
    </p:spTree>
    <p:extLst>
      <p:ext uri="{BB962C8B-B14F-4D97-AF65-F5344CB8AC3E}">
        <p14:creationId xmlns:p14="http://schemas.microsoft.com/office/powerpoint/2010/main" val="29835834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C0BA7-9165-4B9D-B125-4F1F47F86627}" type="datetime1">
              <a:rPr lang="en-US" smtClean="0"/>
              <a:t>6/12/2023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79DF2-E2ED-49F8-8BF8-C290A078E34F}" type="slidenum">
              <a:rPr lang="en-US" smtClean="0"/>
              <a:t>‹#›</a:t>
            </a:fld>
            <a:endParaRPr lang="en-US" dirty="0"/>
          </a:p>
        </p:txBody>
      </p:sp>
    </p:spTree>
    <p:extLst>
      <p:ext uri="{BB962C8B-B14F-4D97-AF65-F5344CB8AC3E}">
        <p14:creationId xmlns:p14="http://schemas.microsoft.com/office/powerpoint/2010/main" val="302948275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5.png"/><Relationship Id="rId7" Type="http://schemas.openxmlformats.org/officeDocument/2006/relationships/oleObject" Target="../embeddings/oleObject2.bin"/><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38.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package" Target="../embeddings/Microsoft_Word_Document.docx"/><Relationship Id="rId1" Type="http://schemas.openxmlformats.org/officeDocument/2006/relationships/slideLayout" Target="../slideLayouts/slideLayout1.xml"/><Relationship Id="rId5" Type="http://schemas.openxmlformats.org/officeDocument/2006/relationships/image" Target="../media/image50.wmf"/><Relationship Id="rId4" Type="http://schemas.openxmlformats.org/officeDocument/2006/relationships/oleObject" Target="../embeddings/oleObject3.bin"/></Relationships>
</file>

<file path=ppt/slides/_rels/slide33.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package" Target="../embeddings/Microsoft_Word_Document1.docx"/><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100312E-DDC2-43C3-9DB9-B8CFDD3ED2B9}"/>
              </a:ext>
            </a:extLst>
          </p:cNvPr>
          <p:cNvSpPr>
            <a:spLocks noGrp="1"/>
          </p:cNvSpPr>
          <p:nvPr>
            <p:ph type="subTitle" idx="1"/>
          </p:nvPr>
        </p:nvSpPr>
        <p:spPr>
          <a:xfrm>
            <a:off x="1524000" y="3820338"/>
            <a:ext cx="9144000" cy="1563686"/>
          </a:xfrm>
        </p:spPr>
        <p:txBody>
          <a:bodyPr>
            <a:normAutofit/>
          </a:bodyPr>
          <a:lstStyle/>
          <a:p>
            <a:pPr marL="0" marR="0">
              <a:spcBef>
                <a:spcPts val="600"/>
              </a:spcBef>
              <a:spcAft>
                <a:spcPts val="0"/>
              </a:spcAft>
            </a:pPr>
            <a:r>
              <a:rPr lang="en-US" i="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spcBef>
                <a:spcPts val="600"/>
              </a:spcBef>
              <a:spcAft>
                <a:spcPts val="0"/>
              </a:spcAft>
            </a:pPr>
            <a:endParaRPr lang="en-US" i="0" baseline="300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AA2440FE-6693-FA3F-2572-84417F2499E5}"/>
              </a:ext>
            </a:extLst>
          </p:cNvPr>
          <p:cNvPicPr>
            <a:picLocks noChangeAspect="1"/>
          </p:cNvPicPr>
          <p:nvPr/>
        </p:nvPicPr>
        <p:blipFill>
          <a:blip r:embed="rId3"/>
          <a:stretch>
            <a:fillRect/>
          </a:stretch>
        </p:blipFill>
        <p:spPr>
          <a:xfrm>
            <a:off x="0" y="0"/>
            <a:ext cx="12192000" cy="6858000"/>
          </a:xfrm>
          <a:prstGeom prst="rect">
            <a:avLst/>
          </a:prstGeom>
        </p:spPr>
      </p:pic>
      <p:sp>
        <p:nvSpPr>
          <p:cNvPr id="16" name="Slide Number Placeholder 15">
            <a:extLst>
              <a:ext uri="{FF2B5EF4-FFF2-40B4-BE49-F238E27FC236}">
                <a16:creationId xmlns:a16="http://schemas.microsoft.com/office/drawing/2014/main" id="{89CD9504-0203-FF94-EB08-78B89CEC56CF}"/>
              </a:ext>
            </a:extLst>
          </p:cNvPr>
          <p:cNvSpPr>
            <a:spLocks noGrp="1"/>
          </p:cNvSpPr>
          <p:nvPr>
            <p:ph type="sldNum" sz="quarter" idx="12"/>
          </p:nvPr>
        </p:nvSpPr>
        <p:spPr/>
        <p:txBody>
          <a:bodyPr/>
          <a:lstStyle/>
          <a:p>
            <a:fld id="{79979DF2-E2ED-49F8-8BF8-C290A078E34F}" type="slidenum">
              <a:rPr lang="en-US" smtClean="0"/>
              <a:t>1</a:t>
            </a:fld>
            <a:endParaRPr lang="en-US" dirty="0"/>
          </a:p>
        </p:txBody>
      </p:sp>
    </p:spTree>
    <p:extLst>
      <p:ext uri="{BB962C8B-B14F-4D97-AF65-F5344CB8AC3E}">
        <p14:creationId xmlns:p14="http://schemas.microsoft.com/office/powerpoint/2010/main" val="3995179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0" y="0"/>
            <a:ext cx="12192000" cy="612396"/>
          </a:xfrm>
          <a:prstGeom prst="rect">
            <a:avLst/>
          </a:prstGeom>
          <a:solidFill>
            <a:srgbClr val="387261"/>
          </a:solidFill>
          <a:ln>
            <a:solidFill>
              <a:srgbClr val="387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What Is Chloride Binding? </a:t>
            </a:r>
          </a:p>
        </p:txBody>
      </p:sp>
      <p:sp>
        <p:nvSpPr>
          <p:cNvPr id="201" name="TextBox 200">
            <a:extLst>
              <a:ext uri="{FF2B5EF4-FFF2-40B4-BE49-F238E27FC236}">
                <a16:creationId xmlns:a16="http://schemas.microsoft.com/office/drawing/2014/main" id="{E449C927-5FF1-42C6-9320-F7FCF34C9EFC}"/>
              </a:ext>
            </a:extLst>
          </p:cNvPr>
          <p:cNvSpPr txBox="1"/>
          <p:nvPr/>
        </p:nvSpPr>
        <p:spPr>
          <a:xfrm>
            <a:off x="89868" y="672051"/>
            <a:ext cx="11911632" cy="1200329"/>
          </a:xfrm>
          <a:prstGeom prst="rect">
            <a:avLst/>
          </a:prstGeom>
          <a:noFill/>
        </p:spPr>
        <p:txBody>
          <a:bodyPr wrap="square">
            <a:spAutoFit/>
          </a:bodyPr>
          <a:lstStyle/>
          <a:p>
            <a:pPr marL="342900" indent="-342900" algn="jus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Chloride ions have the ability to be physically adsorbed onto the surface of cement hydrates, particularly </a:t>
            </a:r>
            <a:r>
              <a:rPr lang="en-US" sz="2400" dirty="0">
                <a:solidFill>
                  <a:srgbClr val="00B050"/>
                </a:solidFill>
                <a:latin typeface="Times New Roman" panose="02020603050405020304" pitchFamily="18" charset="0"/>
                <a:cs typeface="Times New Roman" panose="02020603050405020304" pitchFamily="18" charset="0"/>
              </a:rPr>
              <a:t>calcium silicate hydrate </a:t>
            </a:r>
            <a:r>
              <a:rPr lang="en-US" sz="2400" dirty="0">
                <a:latin typeface="Times New Roman" panose="02020603050405020304" pitchFamily="18" charset="0"/>
                <a:cs typeface="Times New Roman" panose="02020603050405020304" pitchFamily="18" charset="0"/>
              </a:rPr>
              <a:t>(</a:t>
            </a:r>
            <a:r>
              <a:rPr lang="en-US" sz="2400" dirty="0">
                <a:solidFill>
                  <a:srgbClr val="00B050"/>
                </a:solidFill>
                <a:latin typeface="Times New Roman" panose="02020603050405020304" pitchFamily="18" charset="0"/>
                <a:cs typeface="Times New Roman" panose="02020603050405020304" pitchFamily="18" charset="0"/>
              </a:rPr>
              <a:t>C–S–H</a:t>
            </a:r>
            <a:r>
              <a:rPr lang="en-US" sz="2400" dirty="0">
                <a:latin typeface="Times New Roman" panose="02020603050405020304" pitchFamily="18" charset="0"/>
                <a:cs typeface="Times New Roman" panose="02020603050405020304" pitchFamily="18" charset="0"/>
              </a:rPr>
              <a:t>). Additionally, they can chemically bind with </a:t>
            </a:r>
            <a:r>
              <a:rPr lang="en-US" sz="2400" dirty="0">
                <a:solidFill>
                  <a:srgbClr val="00B050"/>
                </a:solidFill>
                <a:latin typeface="Times New Roman" panose="02020603050405020304" pitchFamily="18" charset="0"/>
                <a:cs typeface="Times New Roman" panose="02020603050405020304" pitchFamily="18" charset="0"/>
              </a:rPr>
              <a:t>tricalcium aluminate </a:t>
            </a:r>
            <a:r>
              <a:rPr lang="en-US" sz="2400" dirty="0">
                <a:latin typeface="Times New Roman" panose="02020603050405020304" pitchFamily="18" charset="0"/>
                <a:cs typeface="Times New Roman" panose="02020603050405020304" pitchFamily="18" charset="0"/>
              </a:rPr>
              <a:t>(</a:t>
            </a:r>
            <a:r>
              <a:rPr lang="en-US" sz="2400" dirty="0">
                <a:solidFill>
                  <a:srgbClr val="00B050"/>
                </a:solidFill>
                <a:latin typeface="Times New Roman" panose="02020603050405020304" pitchFamily="18" charset="0"/>
                <a:cs typeface="Times New Roman" panose="02020603050405020304" pitchFamily="18" charset="0"/>
              </a:rPr>
              <a:t>C3A</a:t>
            </a:r>
            <a:r>
              <a:rPr lang="en-US" sz="2400" dirty="0">
                <a:latin typeface="Times New Roman" panose="02020603050405020304" pitchFamily="18" charset="0"/>
                <a:cs typeface="Times New Roman" panose="02020603050405020304" pitchFamily="18" charset="0"/>
              </a:rPr>
              <a:t>= 3CaO.Al</a:t>
            </a:r>
            <a:r>
              <a:rPr lang="en-US"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O</a:t>
            </a:r>
            <a:r>
              <a:rPr lang="en-US" dirty="0">
                <a:latin typeface="Times New Roman" panose="02020603050405020304" pitchFamily="18" charset="0"/>
                <a:cs typeface="Times New Roman" panose="02020603050405020304" pitchFamily="18" charset="0"/>
              </a:rPr>
              <a:t>3</a:t>
            </a:r>
            <a:r>
              <a:rPr lang="en-US" sz="2400" dirty="0">
                <a:latin typeface="Times New Roman" panose="02020603050405020304" pitchFamily="18" charset="0"/>
                <a:cs typeface="Times New Roman" panose="02020603050405020304" pitchFamily="18" charset="0"/>
              </a:rPr>
              <a:t>) to form a compound known as </a:t>
            </a:r>
            <a:r>
              <a:rPr lang="en-US" sz="2400" dirty="0">
                <a:solidFill>
                  <a:srgbClr val="FF0000"/>
                </a:solidFill>
                <a:latin typeface="Times New Roman" panose="02020603050405020304" pitchFamily="18" charset="0"/>
                <a:cs typeface="Times New Roman" panose="02020603050405020304" pitchFamily="18" charset="0"/>
              </a:rPr>
              <a:t>Friedel’s salt</a:t>
            </a:r>
            <a:r>
              <a:rPr lang="en-US" sz="2400" dirty="0">
                <a:latin typeface="Times New Roman" panose="02020603050405020304" pitchFamily="18" charset="0"/>
                <a:cs typeface="Times New Roman" panose="02020603050405020304" pitchFamily="18" charset="0"/>
              </a:rPr>
              <a:t>.</a:t>
            </a:r>
            <a:endParaRPr lang="en-US" sz="2400" dirty="0">
              <a:latin typeface="Century" panose="02040604050505020304" pitchFamily="18" charset="0"/>
            </a:endParaRPr>
          </a:p>
        </p:txBody>
      </p:sp>
      <p:sp>
        <p:nvSpPr>
          <p:cNvPr id="7" name="Rectangle 6">
            <a:extLst>
              <a:ext uri="{FF2B5EF4-FFF2-40B4-BE49-F238E27FC236}">
                <a16:creationId xmlns:a16="http://schemas.microsoft.com/office/drawing/2014/main" id="{89427586-DFEF-4F69-8AD0-C246A5C6D191}"/>
              </a:ext>
            </a:extLst>
          </p:cNvPr>
          <p:cNvSpPr/>
          <p:nvPr/>
        </p:nvSpPr>
        <p:spPr>
          <a:xfrm>
            <a:off x="1193426" y="4242978"/>
            <a:ext cx="6399263" cy="2358603"/>
          </a:xfrm>
          <a:prstGeom prst="rect">
            <a:avLst/>
          </a:prstGeom>
          <a:blipFill>
            <a:blip r:embed="rId2"/>
            <a:tile tx="0" ty="0" sx="100000" sy="100000" flip="none" algn="tl"/>
          </a:blip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Century" panose="02040604050505020304" pitchFamily="18" charset="0"/>
            </a:endParaRPr>
          </a:p>
        </p:txBody>
      </p:sp>
      <p:sp>
        <p:nvSpPr>
          <p:cNvPr id="49" name="Oval 48">
            <a:extLst>
              <a:ext uri="{FF2B5EF4-FFF2-40B4-BE49-F238E27FC236}">
                <a16:creationId xmlns:a16="http://schemas.microsoft.com/office/drawing/2014/main" id="{91CE7A98-7F60-41F6-B175-7722863566A3}"/>
              </a:ext>
            </a:extLst>
          </p:cNvPr>
          <p:cNvSpPr/>
          <p:nvPr/>
        </p:nvSpPr>
        <p:spPr>
          <a:xfrm>
            <a:off x="2568944" y="4585331"/>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60F44AB0-7F3E-4462-A3ED-CDA2E72FB4CA}"/>
              </a:ext>
            </a:extLst>
          </p:cNvPr>
          <p:cNvSpPr txBox="1"/>
          <p:nvPr/>
        </p:nvSpPr>
        <p:spPr>
          <a:xfrm>
            <a:off x="2568944" y="462348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51" name="Oval 50">
            <a:extLst>
              <a:ext uri="{FF2B5EF4-FFF2-40B4-BE49-F238E27FC236}">
                <a16:creationId xmlns:a16="http://schemas.microsoft.com/office/drawing/2014/main" id="{28E10CDC-F6AA-48C1-A8D1-9AE46314D5A2}"/>
              </a:ext>
            </a:extLst>
          </p:cNvPr>
          <p:cNvSpPr/>
          <p:nvPr/>
        </p:nvSpPr>
        <p:spPr>
          <a:xfrm>
            <a:off x="5067434" y="5073430"/>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CA195D01-583F-47E7-8D39-57529B22A297}"/>
              </a:ext>
            </a:extLst>
          </p:cNvPr>
          <p:cNvSpPr txBox="1"/>
          <p:nvPr/>
        </p:nvSpPr>
        <p:spPr>
          <a:xfrm>
            <a:off x="5067434" y="5111580"/>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53" name="Oval 52">
            <a:extLst>
              <a:ext uri="{FF2B5EF4-FFF2-40B4-BE49-F238E27FC236}">
                <a16:creationId xmlns:a16="http://schemas.microsoft.com/office/drawing/2014/main" id="{D6DE8AD5-0A5C-4A69-8029-57D65A43A4BC}"/>
              </a:ext>
            </a:extLst>
          </p:cNvPr>
          <p:cNvSpPr/>
          <p:nvPr/>
        </p:nvSpPr>
        <p:spPr>
          <a:xfrm>
            <a:off x="1323959" y="4585331"/>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E0FE9B55-14E2-4A37-95FE-61C4EACCFFF7}"/>
              </a:ext>
            </a:extLst>
          </p:cNvPr>
          <p:cNvSpPr txBox="1"/>
          <p:nvPr/>
        </p:nvSpPr>
        <p:spPr>
          <a:xfrm>
            <a:off x="1323959" y="462348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59" name="Oval 58">
            <a:extLst>
              <a:ext uri="{FF2B5EF4-FFF2-40B4-BE49-F238E27FC236}">
                <a16:creationId xmlns:a16="http://schemas.microsoft.com/office/drawing/2014/main" id="{D28A7B44-A6C3-416F-975D-08EB5DA7C787}"/>
              </a:ext>
            </a:extLst>
          </p:cNvPr>
          <p:cNvSpPr/>
          <p:nvPr/>
        </p:nvSpPr>
        <p:spPr>
          <a:xfrm>
            <a:off x="6626594" y="5299542"/>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10C1FD67-DCD4-4522-838F-DA242206FF35}"/>
              </a:ext>
            </a:extLst>
          </p:cNvPr>
          <p:cNvSpPr txBox="1"/>
          <p:nvPr/>
        </p:nvSpPr>
        <p:spPr>
          <a:xfrm>
            <a:off x="6626594" y="5337692"/>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63" name="Oval 62">
            <a:extLst>
              <a:ext uri="{FF2B5EF4-FFF2-40B4-BE49-F238E27FC236}">
                <a16:creationId xmlns:a16="http://schemas.microsoft.com/office/drawing/2014/main" id="{8B654E2D-64DE-402D-94C9-6F98972E8D56}"/>
              </a:ext>
            </a:extLst>
          </p:cNvPr>
          <p:cNvSpPr/>
          <p:nvPr/>
        </p:nvSpPr>
        <p:spPr>
          <a:xfrm>
            <a:off x="1771276" y="5661720"/>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BBB93C34-7AA3-4E97-8560-091C2A54FE20}"/>
              </a:ext>
            </a:extLst>
          </p:cNvPr>
          <p:cNvSpPr txBox="1"/>
          <p:nvPr/>
        </p:nvSpPr>
        <p:spPr>
          <a:xfrm>
            <a:off x="1771276" y="5699870"/>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65" name="Oval 64">
            <a:extLst>
              <a:ext uri="{FF2B5EF4-FFF2-40B4-BE49-F238E27FC236}">
                <a16:creationId xmlns:a16="http://schemas.microsoft.com/office/drawing/2014/main" id="{3607F7A0-A182-4A91-B32F-71E746270958}"/>
              </a:ext>
            </a:extLst>
          </p:cNvPr>
          <p:cNvSpPr/>
          <p:nvPr/>
        </p:nvSpPr>
        <p:spPr>
          <a:xfrm>
            <a:off x="3323826" y="5634026"/>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Box 65">
            <a:extLst>
              <a:ext uri="{FF2B5EF4-FFF2-40B4-BE49-F238E27FC236}">
                <a16:creationId xmlns:a16="http://schemas.microsoft.com/office/drawing/2014/main" id="{B3CD5C97-F96D-49B7-BFA4-1B20BE1E925C}"/>
              </a:ext>
            </a:extLst>
          </p:cNvPr>
          <p:cNvSpPr txBox="1"/>
          <p:nvPr/>
        </p:nvSpPr>
        <p:spPr>
          <a:xfrm>
            <a:off x="3323826" y="5672176"/>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67" name="Oval 66">
            <a:extLst>
              <a:ext uri="{FF2B5EF4-FFF2-40B4-BE49-F238E27FC236}">
                <a16:creationId xmlns:a16="http://schemas.microsoft.com/office/drawing/2014/main" id="{596680BF-F7CA-470A-8BB9-8FE3AC19DC08}"/>
              </a:ext>
            </a:extLst>
          </p:cNvPr>
          <p:cNvSpPr/>
          <p:nvPr/>
        </p:nvSpPr>
        <p:spPr>
          <a:xfrm>
            <a:off x="4364072" y="5884536"/>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F48525D7-80F8-4EAA-AE6B-408496A388B5}"/>
              </a:ext>
            </a:extLst>
          </p:cNvPr>
          <p:cNvSpPr txBox="1"/>
          <p:nvPr/>
        </p:nvSpPr>
        <p:spPr>
          <a:xfrm>
            <a:off x="4364072" y="5922686"/>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69" name="Oval 68">
            <a:extLst>
              <a:ext uri="{FF2B5EF4-FFF2-40B4-BE49-F238E27FC236}">
                <a16:creationId xmlns:a16="http://schemas.microsoft.com/office/drawing/2014/main" id="{AEC9CF43-38D3-4AB7-80A8-81C31CC31C0C}"/>
              </a:ext>
            </a:extLst>
          </p:cNvPr>
          <p:cNvSpPr/>
          <p:nvPr/>
        </p:nvSpPr>
        <p:spPr>
          <a:xfrm>
            <a:off x="2317578" y="5059422"/>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11455808-4B82-4A3A-92CF-0B892FDFBC75}"/>
              </a:ext>
            </a:extLst>
          </p:cNvPr>
          <p:cNvSpPr/>
          <p:nvPr/>
        </p:nvSpPr>
        <p:spPr>
          <a:xfrm>
            <a:off x="3562563" y="5059422"/>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highlight>
                <a:srgbClr val="FFFF00"/>
              </a:highlight>
            </a:endParaRPr>
          </a:p>
        </p:txBody>
      </p:sp>
      <p:sp>
        <p:nvSpPr>
          <p:cNvPr id="72" name="TextBox 71">
            <a:extLst>
              <a:ext uri="{FF2B5EF4-FFF2-40B4-BE49-F238E27FC236}">
                <a16:creationId xmlns:a16="http://schemas.microsoft.com/office/drawing/2014/main" id="{BDBB0A8F-6D7E-46CE-9A30-8D23C195F662}"/>
              </a:ext>
            </a:extLst>
          </p:cNvPr>
          <p:cNvSpPr txBox="1"/>
          <p:nvPr/>
        </p:nvSpPr>
        <p:spPr>
          <a:xfrm>
            <a:off x="3562563" y="5097572"/>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74" name="TextBox 73">
            <a:extLst>
              <a:ext uri="{FF2B5EF4-FFF2-40B4-BE49-F238E27FC236}">
                <a16:creationId xmlns:a16="http://schemas.microsoft.com/office/drawing/2014/main" id="{36263D9C-C41D-44EF-A278-74E695F17C99}"/>
              </a:ext>
            </a:extLst>
          </p:cNvPr>
          <p:cNvSpPr txBox="1"/>
          <p:nvPr/>
        </p:nvSpPr>
        <p:spPr>
          <a:xfrm>
            <a:off x="2317578" y="5094518"/>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75" name="Oval 74">
            <a:extLst>
              <a:ext uri="{FF2B5EF4-FFF2-40B4-BE49-F238E27FC236}">
                <a16:creationId xmlns:a16="http://schemas.microsoft.com/office/drawing/2014/main" id="{F6788BF2-470E-4E5B-9125-F6902E027172}"/>
              </a:ext>
            </a:extLst>
          </p:cNvPr>
          <p:cNvSpPr/>
          <p:nvPr/>
        </p:nvSpPr>
        <p:spPr>
          <a:xfrm>
            <a:off x="5785376" y="4392624"/>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7" name="Oval 76">
            <a:extLst>
              <a:ext uri="{FF2B5EF4-FFF2-40B4-BE49-F238E27FC236}">
                <a16:creationId xmlns:a16="http://schemas.microsoft.com/office/drawing/2014/main" id="{CFD23E48-36D7-4616-9FC8-7076961A6218}"/>
              </a:ext>
            </a:extLst>
          </p:cNvPr>
          <p:cNvSpPr/>
          <p:nvPr/>
        </p:nvSpPr>
        <p:spPr>
          <a:xfrm>
            <a:off x="6941076" y="4392624"/>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6FB58545-91DD-4484-A65F-4B63186859BF}"/>
              </a:ext>
            </a:extLst>
          </p:cNvPr>
          <p:cNvSpPr txBox="1"/>
          <p:nvPr/>
        </p:nvSpPr>
        <p:spPr>
          <a:xfrm>
            <a:off x="6955698" y="4427720"/>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80" name="TextBox 79">
            <a:extLst>
              <a:ext uri="{FF2B5EF4-FFF2-40B4-BE49-F238E27FC236}">
                <a16:creationId xmlns:a16="http://schemas.microsoft.com/office/drawing/2014/main" id="{922E045C-80A1-4C03-AEA5-8599892EB131}"/>
              </a:ext>
            </a:extLst>
          </p:cNvPr>
          <p:cNvSpPr txBox="1"/>
          <p:nvPr/>
        </p:nvSpPr>
        <p:spPr>
          <a:xfrm>
            <a:off x="5785376" y="4427720"/>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82" name="Oval 81">
            <a:extLst>
              <a:ext uri="{FF2B5EF4-FFF2-40B4-BE49-F238E27FC236}">
                <a16:creationId xmlns:a16="http://schemas.microsoft.com/office/drawing/2014/main" id="{96404F80-A5C9-4888-923D-695752ADC6A4}"/>
              </a:ext>
            </a:extLst>
          </p:cNvPr>
          <p:cNvSpPr/>
          <p:nvPr/>
        </p:nvSpPr>
        <p:spPr>
          <a:xfrm>
            <a:off x="5592423" y="5664774"/>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25E22E35-3ADF-4DF0-A5A5-9958BA3B13EC}"/>
              </a:ext>
            </a:extLst>
          </p:cNvPr>
          <p:cNvSpPr txBox="1"/>
          <p:nvPr/>
        </p:nvSpPr>
        <p:spPr>
          <a:xfrm>
            <a:off x="5577509" y="5699870"/>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86" name="Oval 85">
            <a:extLst>
              <a:ext uri="{FF2B5EF4-FFF2-40B4-BE49-F238E27FC236}">
                <a16:creationId xmlns:a16="http://schemas.microsoft.com/office/drawing/2014/main" id="{81D84C37-F31B-4821-A338-74D2C517CDC5}"/>
              </a:ext>
            </a:extLst>
          </p:cNvPr>
          <p:cNvSpPr/>
          <p:nvPr/>
        </p:nvSpPr>
        <p:spPr>
          <a:xfrm>
            <a:off x="4902927" y="4470881"/>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7" name="TextBox 86">
            <a:extLst>
              <a:ext uri="{FF2B5EF4-FFF2-40B4-BE49-F238E27FC236}">
                <a16:creationId xmlns:a16="http://schemas.microsoft.com/office/drawing/2014/main" id="{9710982B-79AF-45DA-BA7F-91FE66FC4E9D}"/>
              </a:ext>
            </a:extLst>
          </p:cNvPr>
          <p:cNvSpPr txBox="1"/>
          <p:nvPr/>
        </p:nvSpPr>
        <p:spPr>
          <a:xfrm>
            <a:off x="4902927" y="4505977"/>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90" name="Oval 89">
            <a:extLst>
              <a:ext uri="{FF2B5EF4-FFF2-40B4-BE49-F238E27FC236}">
                <a16:creationId xmlns:a16="http://schemas.microsoft.com/office/drawing/2014/main" id="{A2B07410-449D-463A-BCB4-FC490FA9BAE3}"/>
              </a:ext>
            </a:extLst>
          </p:cNvPr>
          <p:cNvSpPr/>
          <p:nvPr/>
        </p:nvSpPr>
        <p:spPr>
          <a:xfrm>
            <a:off x="5678012" y="4967947"/>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highlight>
                <a:srgbClr val="FFFF00"/>
              </a:highlight>
            </a:endParaRPr>
          </a:p>
        </p:txBody>
      </p:sp>
      <p:sp>
        <p:nvSpPr>
          <p:cNvPr id="91" name="TextBox 90">
            <a:extLst>
              <a:ext uri="{FF2B5EF4-FFF2-40B4-BE49-F238E27FC236}">
                <a16:creationId xmlns:a16="http://schemas.microsoft.com/office/drawing/2014/main" id="{16A67F45-03E3-48BF-84E1-36BB1031DAB8}"/>
              </a:ext>
            </a:extLst>
          </p:cNvPr>
          <p:cNvSpPr txBox="1"/>
          <p:nvPr/>
        </p:nvSpPr>
        <p:spPr>
          <a:xfrm>
            <a:off x="5678012" y="5006097"/>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93" name="Oval 92">
            <a:extLst>
              <a:ext uri="{FF2B5EF4-FFF2-40B4-BE49-F238E27FC236}">
                <a16:creationId xmlns:a16="http://schemas.microsoft.com/office/drawing/2014/main" id="{11F7419E-61A6-4758-AB68-AD08D608D3A4}"/>
              </a:ext>
            </a:extLst>
          </p:cNvPr>
          <p:cNvSpPr/>
          <p:nvPr/>
        </p:nvSpPr>
        <p:spPr>
          <a:xfrm>
            <a:off x="2446754" y="5831534"/>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207150AD-987E-4DD8-B179-ECB8FCBFF516}"/>
              </a:ext>
            </a:extLst>
          </p:cNvPr>
          <p:cNvSpPr/>
          <p:nvPr/>
        </p:nvSpPr>
        <p:spPr>
          <a:xfrm>
            <a:off x="3394159" y="4474956"/>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5" name="TextBox 94">
            <a:extLst>
              <a:ext uri="{FF2B5EF4-FFF2-40B4-BE49-F238E27FC236}">
                <a16:creationId xmlns:a16="http://schemas.microsoft.com/office/drawing/2014/main" id="{F2AF39AE-78D7-4FF4-ADF2-ADCF92500358}"/>
              </a:ext>
            </a:extLst>
          </p:cNvPr>
          <p:cNvSpPr txBox="1"/>
          <p:nvPr/>
        </p:nvSpPr>
        <p:spPr>
          <a:xfrm>
            <a:off x="3394159" y="4510052"/>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96" name="TextBox 95">
            <a:extLst>
              <a:ext uri="{FF2B5EF4-FFF2-40B4-BE49-F238E27FC236}">
                <a16:creationId xmlns:a16="http://schemas.microsoft.com/office/drawing/2014/main" id="{26081029-75AA-44C3-BFD5-92BCC25019DA}"/>
              </a:ext>
            </a:extLst>
          </p:cNvPr>
          <p:cNvSpPr txBox="1"/>
          <p:nvPr/>
        </p:nvSpPr>
        <p:spPr>
          <a:xfrm>
            <a:off x="2461376" y="5866630"/>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98" name="Oval 97">
            <a:extLst>
              <a:ext uri="{FF2B5EF4-FFF2-40B4-BE49-F238E27FC236}">
                <a16:creationId xmlns:a16="http://schemas.microsoft.com/office/drawing/2014/main" id="{ACBB9CF2-32E1-441B-AA5B-CFACE5BE98A2}"/>
              </a:ext>
            </a:extLst>
          </p:cNvPr>
          <p:cNvSpPr/>
          <p:nvPr/>
        </p:nvSpPr>
        <p:spPr>
          <a:xfrm>
            <a:off x="6487727" y="5995323"/>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76FC91E2-8F2A-4AF8-87E6-C5168FACA4E2}"/>
              </a:ext>
            </a:extLst>
          </p:cNvPr>
          <p:cNvSpPr/>
          <p:nvPr/>
        </p:nvSpPr>
        <p:spPr>
          <a:xfrm>
            <a:off x="7078855" y="5024326"/>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id="{4B840313-59CF-4481-AAC9-C5F0DCD43D24}"/>
              </a:ext>
            </a:extLst>
          </p:cNvPr>
          <p:cNvSpPr txBox="1"/>
          <p:nvPr/>
        </p:nvSpPr>
        <p:spPr>
          <a:xfrm>
            <a:off x="7099379" y="5059422"/>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01" name="TextBox 100">
            <a:extLst>
              <a:ext uri="{FF2B5EF4-FFF2-40B4-BE49-F238E27FC236}">
                <a16:creationId xmlns:a16="http://schemas.microsoft.com/office/drawing/2014/main" id="{715570EB-313E-4D53-B3F2-04D35EF166E0}"/>
              </a:ext>
            </a:extLst>
          </p:cNvPr>
          <p:cNvSpPr txBox="1"/>
          <p:nvPr/>
        </p:nvSpPr>
        <p:spPr>
          <a:xfrm>
            <a:off x="6487727" y="6030419"/>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03" name="Oval 102">
            <a:extLst>
              <a:ext uri="{FF2B5EF4-FFF2-40B4-BE49-F238E27FC236}">
                <a16:creationId xmlns:a16="http://schemas.microsoft.com/office/drawing/2014/main" id="{708EDCEE-61F5-471B-BA71-BA91A08370EE}"/>
              </a:ext>
            </a:extLst>
          </p:cNvPr>
          <p:cNvSpPr/>
          <p:nvPr/>
        </p:nvSpPr>
        <p:spPr>
          <a:xfrm>
            <a:off x="1590614" y="5076484"/>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4" name="TextBox 103">
            <a:extLst>
              <a:ext uri="{FF2B5EF4-FFF2-40B4-BE49-F238E27FC236}">
                <a16:creationId xmlns:a16="http://schemas.microsoft.com/office/drawing/2014/main" id="{889C034F-75EF-4E63-A086-B8D17768DA3D}"/>
              </a:ext>
            </a:extLst>
          </p:cNvPr>
          <p:cNvSpPr txBox="1"/>
          <p:nvPr/>
        </p:nvSpPr>
        <p:spPr>
          <a:xfrm>
            <a:off x="1589013" y="5111580"/>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07" name="Oval 106">
            <a:extLst>
              <a:ext uri="{FF2B5EF4-FFF2-40B4-BE49-F238E27FC236}">
                <a16:creationId xmlns:a16="http://schemas.microsoft.com/office/drawing/2014/main" id="{10801769-9FE3-40C0-AE39-6765997227E1}"/>
              </a:ext>
            </a:extLst>
          </p:cNvPr>
          <p:cNvSpPr/>
          <p:nvPr/>
        </p:nvSpPr>
        <p:spPr>
          <a:xfrm>
            <a:off x="4321743" y="5017852"/>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8" name="TextBox 107">
            <a:extLst>
              <a:ext uri="{FF2B5EF4-FFF2-40B4-BE49-F238E27FC236}">
                <a16:creationId xmlns:a16="http://schemas.microsoft.com/office/drawing/2014/main" id="{7195E9ED-04D7-49F9-AC93-2DE8323CFA83}"/>
              </a:ext>
            </a:extLst>
          </p:cNvPr>
          <p:cNvSpPr txBox="1"/>
          <p:nvPr/>
        </p:nvSpPr>
        <p:spPr>
          <a:xfrm>
            <a:off x="4336365" y="5052948"/>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09" name="Oval 108">
            <a:extLst>
              <a:ext uri="{FF2B5EF4-FFF2-40B4-BE49-F238E27FC236}">
                <a16:creationId xmlns:a16="http://schemas.microsoft.com/office/drawing/2014/main" id="{F42DEA90-BFE8-4BD7-B86F-5A3B0026112E}"/>
              </a:ext>
            </a:extLst>
          </p:cNvPr>
          <p:cNvSpPr/>
          <p:nvPr/>
        </p:nvSpPr>
        <p:spPr>
          <a:xfrm>
            <a:off x="8341470" y="4323716"/>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733CAE4A-9090-4E33-8278-0955251D5045}"/>
              </a:ext>
            </a:extLst>
          </p:cNvPr>
          <p:cNvSpPr txBox="1"/>
          <p:nvPr/>
        </p:nvSpPr>
        <p:spPr>
          <a:xfrm>
            <a:off x="8341470" y="4361866"/>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11" name="Oval 110">
            <a:extLst>
              <a:ext uri="{FF2B5EF4-FFF2-40B4-BE49-F238E27FC236}">
                <a16:creationId xmlns:a16="http://schemas.microsoft.com/office/drawing/2014/main" id="{BF1AB464-18E4-45D4-8428-9B38748A2E22}"/>
              </a:ext>
            </a:extLst>
          </p:cNvPr>
          <p:cNvSpPr/>
          <p:nvPr/>
        </p:nvSpPr>
        <p:spPr>
          <a:xfrm>
            <a:off x="8391389" y="5849440"/>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103E7B8C-A06E-479F-A0EB-43EB9B645377}"/>
              </a:ext>
            </a:extLst>
          </p:cNvPr>
          <p:cNvSpPr/>
          <p:nvPr/>
        </p:nvSpPr>
        <p:spPr>
          <a:xfrm>
            <a:off x="8366529" y="5065530"/>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13" name="TextBox 112">
            <a:extLst>
              <a:ext uri="{FF2B5EF4-FFF2-40B4-BE49-F238E27FC236}">
                <a16:creationId xmlns:a16="http://schemas.microsoft.com/office/drawing/2014/main" id="{17A629D5-9A00-4E3D-B871-B34183AF437B}"/>
              </a:ext>
            </a:extLst>
          </p:cNvPr>
          <p:cNvSpPr txBox="1"/>
          <p:nvPr/>
        </p:nvSpPr>
        <p:spPr>
          <a:xfrm>
            <a:off x="8381151" y="5100626"/>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14" name="TextBox 113">
            <a:extLst>
              <a:ext uri="{FF2B5EF4-FFF2-40B4-BE49-F238E27FC236}">
                <a16:creationId xmlns:a16="http://schemas.microsoft.com/office/drawing/2014/main" id="{BDF62E9C-B1D4-4658-B5E0-C8F8ED2B2F41}"/>
              </a:ext>
            </a:extLst>
          </p:cNvPr>
          <p:cNvSpPr txBox="1"/>
          <p:nvPr/>
        </p:nvSpPr>
        <p:spPr>
          <a:xfrm>
            <a:off x="8411913" y="5884536"/>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15" name="Oval 114">
            <a:extLst>
              <a:ext uri="{FF2B5EF4-FFF2-40B4-BE49-F238E27FC236}">
                <a16:creationId xmlns:a16="http://schemas.microsoft.com/office/drawing/2014/main" id="{778F259B-5C73-4B99-8323-0BA5B31B0FA7}"/>
              </a:ext>
            </a:extLst>
          </p:cNvPr>
          <p:cNvSpPr/>
          <p:nvPr/>
        </p:nvSpPr>
        <p:spPr>
          <a:xfrm>
            <a:off x="8398700" y="5849440"/>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F4BD6F10-7997-48D7-A57C-CDB2F6147774}"/>
              </a:ext>
            </a:extLst>
          </p:cNvPr>
          <p:cNvSpPr txBox="1"/>
          <p:nvPr/>
        </p:nvSpPr>
        <p:spPr>
          <a:xfrm>
            <a:off x="8398700" y="5884536"/>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17" name="TextBox 116">
            <a:extLst>
              <a:ext uri="{FF2B5EF4-FFF2-40B4-BE49-F238E27FC236}">
                <a16:creationId xmlns:a16="http://schemas.microsoft.com/office/drawing/2014/main" id="{43B2A04A-5570-409C-8CE2-3A5A62790F6E}"/>
              </a:ext>
            </a:extLst>
          </p:cNvPr>
          <p:cNvSpPr txBox="1"/>
          <p:nvPr/>
        </p:nvSpPr>
        <p:spPr>
          <a:xfrm>
            <a:off x="8969830" y="4307434"/>
            <a:ext cx="1135476" cy="400110"/>
          </a:xfrm>
          <a:prstGeom prst="rect">
            <a:avLst/>
          </a:prstGeom>
          <a:noFill/>
        </p:spPr>
        <p:txBody>
          <a:bodyPr wrap="square">
            <a:spAutoFit/>
          </a:bodyPr>
          <a:lstStyle/>
          <a:p>
            <a:pPr algn="just"/>
            <a:r>
              <a:rPr lang="en-US" sz="2000" dirty="0">
                <a:latin typeface="Century" panose="02040604050505020304" pitchFamily="18" charset="0"/>
              </a:rPr>
              <a:t>Free</a:t>
            </a:r>
          </a:p>
        </p:txBody>
      </p:sp>
      <p:sp>
        <p:nvSpPr>
          <p:cNvPr id="118" name="TextBox 117">
            <a:extLst>
              <a:ext uri="{FF2B5EF4-FFF2-40B4-BE49-F238E27FC236}">
                <a16:creationId xmlns:a16="http://schemas.microsoft.com/office/drawing/2014/main" id="{BFEC8653-C5AE-4A97-A8D3-050D1EAF7A4F}"/>
              </a:ext>
            </a:extLst>
          </p:cNvPr>
          <p:cNvSpPr txBox="1"/>
          <p:nvPr/>
        </p:nvSpPr>
        <p:spPr>
          <a:xfrm>
            <a:off x="8969830" y="5047465"/>
            <a:ext cx="2381549" cy="400110"/>
          </a:xfrm>
          <a:prstGeom prst="rect">
            <a:avLst/>
          </a:prstGeom>
          <a:noFill/>
        </p:spPr>
        <p:txBody>
          <a:bodyPr wrap="square">
            <a:spAutoFit/>
          </a:bodyPr>
          <a:lstStyle/>
          <a:p>
            <a:pPr algn="just"/>
            <a:r>
              <a:rPr lang="en-US" sz="2000" dirty="0">
                <a:latin typeface="Century" panose="02040604050505020304" pitchFamily="18" charset="0"/>
              </a:rPr>
              <a:t>Physically-Bound</a:t>
            </a:r>
          </a:p>
        </p:txBody>
      </p:sp>
      <p:sp>
        <p:nvSpPr>
          <p:cNvPr id="119" name="TextBox 118">
            <a:extLst>
              <a:ext uri="{FF2B5EF4-FFF2-40B4-BE49-F238E27FC236}">
                <a16:creationId xmlns:a16="http://schemas.microsoft.com/office/drawing/2014/main" id="{FF242C72-4AF3-481A-B0A9-6A7FE2E87FC3}"/>
              </a:ext>
            </a:extLst>
          </p:cNvPr>
          <p:cNvSpPr txBox="1"/>
          <p:nvPr/>
        </p:nvSpPr>
        <p:spPr>
          <a:xfrm>
            <a:off x="8972251" y="5884536"/>
            <a:ext cx="2381549" cy="400110"/>
          </a:xfrm>
          <a:prstGeom prst="rect">
            <a:avLst/>
          </a:prstGeom>
          <a:noFill/>
        </p:spPr>
        <p:txBody>
          <a:bodyPr wrap="square">
            <a:spAutoFit/>
          </a:bodyPr>
          <a:lstStyle/>
          <a:p>
            <a:pPr algn="just"/>
            <a:r>
              <a:rPr lang="en-US" sz="2000" dirty="0">
                <a:latin typeface="Century" panose="02040604050505020304" pitchFamily="18" charset="0"/>
              </a:rPr>
              <a:t>Chemically-Bound</a:t>
            </a:r>
          </a:p>
        </p:txBody>
      </p:sp>
      <p:sp>
        <p:nvSpPr>
          <p:cNvPr id="4" name="TextBox 3">
            <a:extLst>
              <a:ext uri="{FF2B5EF4-FFF2-40B4-BE49-F238E27FC236}">
                <a16:creationId xmlns:a16="http://schemas.microsoft.com/office/drawing/2014/main" id="{10FB8642-3356-62C1-BDB6-5850D4BBF170}"/>
              </a:ext>
            </a:extLst>
          </p:cNvPr>
          <p:cNvSpPr txBox="1"/>
          <p:nvPr/>
        </p:nvSpPr>
        <p:spPr>
          <a:xfrm>
            <a:off x="222528" y="2555644"/>
            <a:ext cx="11801899" cy="830997"/>
          </a:xfrm>
          <a:prstGeom prst="rect">
            <a:avLst/>
          </a:prstGeom>
          <a:noFill/>
        </p:spPr>
        <p:txBody>
          <a:bodyPr wrap="square">
            <a:spAutoFit/>
          </a:bodyPr>
          <a:lstStyle/>
          <a:p>
            <a:pPr marL="342900" indent="-3429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Friedel's salt (C3A.CaCl</a:t>
            </a:r>
            <a:r>
              <a:rPr lang="en-US"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.10H</a:t>
            </a:r>
            <a:r>
              <a:rPr lang="en-US"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O) plays a main role in the binding and retention of chloride anions in cement and concrete.</a:t>
            </a:r>
          </a:p>
        </p:txBody>
      </p:sp>
      <p:sp>
        <p:nvSpPr>
          <p:cNvPr id="3" name="Slide Number Placeholder 2">
            <a:extLst>
              <a:ext uri="{FF2B5EF4-FFF2-40B4-BE49-F238E27FC236}">
                <a16:creationId xmlns:a16="http://schemas.microsoft.com/office/drawing/2014/main" id="{2C2C20FF-C7C4-1E10-D0E6-EABFD639EC92}"/>
              </a:ext>
            </a:extLst>
          </p:cNvPr>
          <p:cNvSpPr>
            <a:spLocks noGrp="1"/>
          </p:cNvSpPr>
          <p:nvPr>
            <p:ph type="sldNum" sz="quarter" idx="12"/>
          </p:nvPr>
        </p:nvSpPr>
        <p:spPr/>
        <p:txBody>
          <a:bodyPr/>
          <a:lstStyle/>
          <a:p>
            <a:fld id="{79979DF2-E2ED-49F8-8BF8-C290A078E34F}" type="slidenum">
              <a:rPr lang="en-US" smtClean="0"/>
              <a:t>10</a:t>
            </a:fld>
            <a:endParaRPr lang="en-US" dirty="0"/>
          </a:p>
        </p:txBody>
      </p:sp>
    </p:spTree>
    <p:extLst>
      <p:ext uri="{BB962C8B-B14F-4D97-AF65-F5344CB8AC3E}">
        <p14:creationId xmlns:p14="http://schemas.microsoft.com/office/powerpoint/2010/main" val="163418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8"/>
                                        </p:tgtEl>
                                        <p:attrNameLst>
                                          <p:attrName>style.visibility</p:attrName>
                                        </p:attrNameLst>
                                      </p:cBhvr>
                                      <p:to>
                                        <p:strVal val="visible"/>
                                      </p:to>
                                    </p:set>
                                  </p:childTnLst>
                                </p:cTn>
                              </p:par>
                              <p:par>
                                <p:cTn id="85" presetID="10" presetClass="entr" presetSubtype="0" fill="hold" grpId="0" nodeType="with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fade">
                                      <p:cBhvr>
                                        <p:cTn id="87" dur="500"/>
                                        <p:tgtEl>
                                          <p:spTgt spid="11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12"/>
                                        </p:tgtEl>
                                        <p:attrNameLst>
                                          <p:attrName>style.visibility</p:attrName>
                                        </p:attrNameLst>
                                      </p:cBhvr>
                                      <p:to>
                                        <p:strVal val="visible"/>
                                      </p:to>
                                    </p:set>
                                    <p:animEffect transition="in" filter="fade">
                                      <p:cBhvr>
                                        <p:cTn id="90" dur="500"/>
                                        <p:tgtEl>
                                          <p:spTgt spid="11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13"/>
                                        </p:tgtEl>
                                        <p:attrNameLst>
                                          <p:attrName>style.visibility</p:attrName>
                                        </p:attrNameLst>
                                      </p:cBhvr>
                                      <p:to>
                                        <p:strVal val="visible"/>
                                      </p:to>
                                    </p:set>
                                    <p:animEffect transition="in" filter="fade">
                                      <p:cBhvr>
                                        <p:cTn id="93" dur="500"/>
                                        <p:tgtEl>
                                          <p:spTgt spid="11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14"/>
                                        </p:tgtEl>
                                        <p:attrNameLst>
                                          <p:attrName>style.visibility</p:attrName>
                                        </p:attrNameLst>
                                      </p:cBhvr>
                                      <p:to>
                                        <p:strVal val="visible"/>
                                      </p:to>
                                    </p:set>
                                    <p:animEffect transition="in" filter="fade">
                                      <p:cBhvr>
                                        <p:cTn id="96" dur="500"/>
                                        <p:tgtEl>
                                          <p:spTgt spid="11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15"/>
                                        </p:tgtEl>
                                        <p:attrNameLst>
                                          <p:attrName>style.visibility</p:attrName>
                                        </p:attrNameLst>
                                      </p:cBhvr>
                                      <p:to>
                                        <p:strVal val="visible"/>
                                      </p:to>
                                    </p:set>
                                    <p:animEffect transition="in" filter="fade">
                                      <p:cBhvr>
                                        <p:cTn id="99" dur="500"/>
                                        <p:tgtEl>
                                          <p:spTgt spid="115"/>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6"/>
                                        </p:tgtEl>
                                        <p:attrNameLst>
                                          <p:attrName>style.visibility</p:attrName>
                                        </p:attrNameLst>
                                      </p:cBhvr>
                                      <p:to>
                                        <p:strVal val="visible"/>
                                      </p:to>
                                    </p:set>
                                    <p:animEffect transition="in" filter="fade">
                                      <p:cBhvr>
                                        <p:cTn id="102" dur="500"/>
                                        <p:tgtEl>
                                          <p:spTgt spid="11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18"/>
                                        </p:tgtEl>
                                        <p:attrNameLst>
                                          <p:attrName>style.visibility</p:attrName>
                                        </p:attrNameLst>
                                      </p:cBhvr>
                                      <p:to>
                                        <p:strVal val="visible"/>
                                      </p:to>
                                    </p:set>
                                    <p:animEffect transition="in" filter="fade">
                                      <p:cBhvr>
                                        <p:cTn id="105" dur="500"/>
                                        <p:tgtEl>
                                          <p:spTgt spid="118"/>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9"/>
                                        </p:tgtEl>
                                        <p:attrNameLst>
                                          <p:attrName>style.visibility</p:attrName>
                                        </p:attrNameLst>
                                      </p:cBhvr>
                                      <p:to>
                                        <p:strVal val="visible"/>
                                      </p:to>
                                    </p:set>
                                    <p:animEffect transition="in" filter="fade">
                                      <p:cBhvr>
                                        <p:cTn id="108" dur="500"/>
                                        <p:tgtEl>
                                          <p:spTgt spid="11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01"/>
                                        </p:tgtEl>
                                        <p:attrNameLst>
                                          <p:attrName>style.visibility</p:attrName>
                                        </p:attrNameLst>
                                      </p:cBhvr>
                                      <p:to>
                                        <p:strVal val="visible"/>
                                      </p:to>
                                    </p:set>
                                    <p:animEffect transition="in" filter="fade">
                                      <p:cBhvr>
                                        <p:cTn id="113" dur="500"/>
                                        <p:tgtEl>
                                          <p:spTgt spid="20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P spid="49" grpId="0" animBg="1"/>
      <p:bldP spid="50" grpId="0"/>
      <p:bldP spid="51" grpId="0" animBg="1"/>
      <p:bldP spid="52" grpId="0"/>
      <p:bldP spid="53" grpId="0" animBg="1"/>
      <p:bldP spid="54" grpId="0"/>
      <p:bldP spid="59" grpId="0" animBg="1"/>
      <p:bldP spid="60" grpId="0"/>
      <p:bldP spid="63" grpId="0" animBg="1"/>
      <p:bldP spid="64" grpId="0"/>
      <p:bldP spid="65" grpId="0" animBg="1"/>
      <p:bldP spid="66" grpId="0"/>
      <p:bldP spid="67" grpId="0" animBg="1"/>
      <p:bldP spid="68" grpId="0"/>
      <p:bldP spid="69" grpId="0" animBg="1"/>
      <p:bldP spid="71" grpId="0" animBg="1"/>
      <p:bldP spid="72" grpId="0"/>
      <p:bldP spid="74" grpId="0"/>
      <p:bldP spid="75" grpId="0" animBg="1"/>
      <p:bldP spid="77" grpId="0" animBg="1"/>
      <p:bldP spid="78" grpId="0"/>
      <p:bldP spid="80" grpId="0"/>
      <p:bldP spid="82" grpId="0" animBg="1"/>
      <p:bldP spid="83" grpId="0"/>
      <p:bldP spid="86" grpId="0" animBg="1"/>
      <p:bldP spid="87" grpId="0"/>
      <p:bldP spid="90" grpId="0" animBg="1"/>
      <p:bldP spid="91" grpId="0"/>
      <p:bldP spid="93" grpId="0" animBg="1"/>
      <p:bldP spid="94" grpId="0" animBg="1"/>
      <p:bldP spid="95" grpId="0"/>
      <p:bldP spid="96" grpId="0"/>
      <p:bldP spid="98" grpId="0" animBg="1"/>
      <p:bldP spid="99" grpId="0" animBg="1"/>
      <p:bldP spid="100" grpId="0"/>
      <p:bldP spid="101" grpId="0"/>
      <p:bldP spid="103" grpId="0" animBg="1"/>
      <p:bldP spid="104" grpId="0"/>
      <p:bldP spid="107" grpId="0" animBg="1"/>
      <p:bldP spid="108" grpId="0"/>
      <p:bldP spid="111" grpId="0" animBg="1"/>
      <p:bldP spid="112" grpId="0" animBg="1"/>
      <p:bldP spid="113" grpId="0"/>
      <p:bldP spid="114" grpId="0"/>
      <p:bldP spid="115" grpId="0" animBg="1"/>
      <p:bldP spid="116" grpId="0"/>
      <p:bldP spid="118" grpId="0"/>
      <p:bldP spid="11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Dissociation </a:t>
            </a:r>
            <a:r>
              <a:rPr lang="en-US" sz="2800" dirty="0">
                <a:solidFill>
                  <a:schemeClr val="bg1"/>
                </a:solidFill>
                <a:latin typeface="Century" panose="02040604050505020304" pitchFamily="18" charset="0"/>
                <a:cs typeface="Times New Roman" panose="02020603050405020304" pitchFamily="18" charset="0"/>
              </a:rPr>
              <a:t>of Bound Chloride</a:t>
            </a:r>
          </a:p>
        </p:txBody>
      </p:sp>
      <p:sp>
        <p:nvSpPr>
          <p:cNvPr id="76" name="Rectangle 75">
            <a:extLst>
              <a:ext uri="{FF2B5EF4-FFF2-40B4-BE49-F238E27FC236}">
                <a16:creationId xmlns:a16="http://schemas.microsoft.com/office/drawing/2014/main" id="{0E82ACF1-9F28-4F4C-BBCC-6423E7EA96AC}"/>
              </a:ext>
            </a:extLst>
          </p:cNvPr>
          <p:cNvSpPr/>
          <p:nvPr/>
        </p:nvSpPr>
        <p:spPr>
          <a:xfrm>
            <a:off x="1193426" y="2789999"/>
            <a:ext cx="6399263" cy="2358603"/>
          </a:xfrm>
          <a:prstGeom prst="rect">
            <a:avLst/>
          </a:prstGeom>
          <a:blipFill>
            <a:blip r:embed="rId2"/>
            <a:tile tx="0" ty="0" sx="100000" sy="100000" flip="none" algn="tl"/>
          </a:blip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Century" panose="02040604050505020304" pitchFamily="18" charset="0"/>
            </a:endParaRPr>
          </a:p>
        </p:txBody>
      </p:sp>
      <p:sp>
        <p:nvSpPr>
          <p:cNvPr id="77" name="Oval 76">
            <a:extLst>
              <a:ext uri="{FF2B5EF4-FFF2-40B4-BE49-F238E27FC236}">
                <a16:creationId xmlns:a16="http://schemas.microsoft.com/office/drawing/2014/main" id="{1719AF32-1D0B-40E9-A327-6ED962198DBF}"/>
              </a:ext>
            </a:extLst>
          </p:cNvPr>
          <p:cNvSpPr/>
          <p:nvPr/>
        </p:nvSpPr>
        <p:spPr>
          <a:xfrm>
            <a:off x="2568944" y="3132352"/>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461E0596-0E3D-4666-BF1F-1BBBCD2441F4}"/>
              </a:ext>
            </a:extLst>
          </p:cNvPr>
          <p:cNvSpPr txBox="1"/>
          <p:nvPr/>
        </p:nvSpPr>
        <p:spPr>
          <a:xfrm>
            <a:off x="2568944" y="3170502"/>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79" name="Oval 78">
            <a:extLst>
              <a:ext uri="{FF2B5EF4-FFF2-40B4-BE49-F238E27FC236}">
                <a16:creationId xmlns:a16="http://schemas.microsoft.com/office/drawing/2014/main" id="{6963B3D4-7E79-4735-94BA-7072A3936997}"/>
              </a:ext>
            </a:extLst>
          </p:cNvPr>
          <p:cNvSpPr/>
          <p:nvPr/>
        </p:nvSpPr>
        <p:spPr>
          <a:xfrm>
            <a:off x="5067434" y="3620451"/>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a:extLst>
              <a:ext uri="{FF2B5EF4-FFF2-40B4-BE49-F238E27FC236}">
                <a16:creationId xmlns:a16="http://schemas.microsoft.com/office/drawing/2014/main" id="{9648C7C7-05ED-413D-8B27-1F0EEC9BB813}"/>
              </a:ext>
            </a:extLst>
          </p:cNvPr>
          <p:cNvSpPr txBox="1"/>
          <p:nvPr/>
        </p:nvSpPr>
        <p:spPr>
          <a:xfrm>
            <a:off x="5067434" y="365860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81" name="Oval 80">
            <a:extLst>
              <a:ext uri="{FF2B5EF4-FFF2-40B4-BE49-F238E27FC236}">
                <a16:creationId xmlns:a16="http://schemas.microsoft.com/office/drawing/2014/main" id="{D5650B0C-03FB-4F04-BFC0-E54CB024E9BC}"/>
              </a:ext>
            </a:extLst>
          </p:cNvPr>
          <p:cNvSpPr/>
          <p:nvPr/>
        </p:nvSpPr>
        <p:spPr>
          <a:xfrm>
            <a:off x="1323959" y="3132352"/>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1CF08E99-B832-44A4-AC7C-E433AD4D592B}"/>
              </a:ext>
            </a:extLst>
          </p:cNvPr>
          <p:cNvSpPr txBox="1"/>
          <p:nvPr/>
        </p:nvSpPr>
        <p:spPr>
          <a:xfrm>
            <a:off x="1323959" y="3170502"/>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83" name="Oval 82">
            <a:extLst>
              <a:ext uri="{FF2B5EF4-FFF2-40B4-BE49-F238E27FC236}">
                <a16:creationId xmlns:a16="http://schemas.microsoft.com/office/drawing/2014/main" id="{E9E5A7F7-2664-4E81-83BF-6CD2F4509B2B}"/>
              </a:ext>
            </a:extLst>
          </p:cNvPr>
          <p:cNvSpPr/>
          <p:nvPr/>
        </p:nvSpPr>
        <p:spPr>
          <a:xfrm>
            <a:off x="6626594" y="3846563"/>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1092029C-B247-4205-A74A-A1D444CD9699}"/>
              </a:ext>
            </a:extLst>
          </p:cNvPr>
          <p:cNvSpPr txBox="1"/>
          <p:nvPr/>
        </p:nvSpPr>
        <p:spPr>
          <a:xfrm>
            <a:off x="6626594" y="3884713"/>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85" name="Oval 84">
            <a:extLst>
              <a:ext uri="{FF2B5EF4-FFF2-40B4-BE49-F238E27FC236}">
                <a16:creationId xmlns:a16="http://schemas.microsoft.com/office/drawing/2014/main" id="{951B0ED5-80A0-4DC9-BBF2-3F498144CE48}"/>
              </a:ext>
            </a:extLst>
          </p:cNvPr>
          <p:cNvSpPr/>
          <p:nvPr/>
        </p:nvSpPr>
        <p:spPr>
          <a:xfrm>
            <a:off x="1771276" y="4208741"/>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4DE4FB61-CF25-47D4-98EC-F18CAC9FB07C}"/>
              </a:ext>
            </a:extLst>
          </p:cNvPr>
          <p:cNvSpPr txBox="1"/>
          <p:nvPr/>
        </p:nvSpPr>
        <p:spPr>
          <a:xfrm>
            <a:off x="1771276" y="424689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87" name="Oval 86">
            <a:extLst>
              <a:ext uri="{FF2B5EF4-FFF2-40B4-BE49-F238E27FC236}">
                <a16:creationId xmlns:a16="http://schemas.microsoft.com/office/drawing/2014/main" id="{0C9A8726-D09B-4CDE-8207-04C253AA52E4}"/>
              </a:ext>
            </a:extLst>
          </p:cNvPr>
          <p:cNvSpPr/>
          <p:nvPr/>
        </p:nvSpPr>
        <p:spPr>
          <a:xfrm>
            <a:off x="3323826" y="4181047"/>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TextBox 87">
            <a:extLst>
              <a:ext uri="{FF2B5EF4-FFF2-40B4-BE49-F238E27FC236}">
                <a16:creationId xmlns:a16="http://schemas.microsoft.com/office/drawing/2014/main" id="{9355102D-7C74-475B-AAB4-64E620AF0833}"/>
              </a:ext>
            </a:extLst>
          </p:cNvPr>
          <p:cNvSpPr txBox="1"/>
          <p:nvPr/>
        </p:nvSpPr>
        <p:spPr>
          <a:xfrm>
            <a:off x="3323826" y="4219197"/>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89" name="Oval 88">
            <a:extLst>
              <a:ext uri="{FF2B5EF4-FFF2-40B4-BE49-F238E27FC236}">
                <a16:creationId xmlns:a16="http://schemas.microsoft.com/office/drawing/2014/main" id="{179379AF-DB16-4E3F-9517-3CB61B96125C}"/>
              </a:ext>
            </a:extLst>
          </p:cNvPr>
          <p:cNvSpPr/>
          <p:nvPr/>
        </p:nvSpPr>
        <p:spPr>
          <a:xfrm>
            <a:off x="4364072" y="4431557"/>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31380682-486D-4F40-80B0-3F8502BAFDFE}"/>
              </a:ext>
            </a:extLst>
          </p:cNvPr>
          <p:cNvSpPr txBox="1"/>
          <p:nvPr/>
        </p:nvSpPr>
        <p:spPr>
          <a:xfrm>
            <a:off x="4364072" y="4469707"/>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91" name="Oval 90">
            <a:extLst>
              <a:ext uri="{FF2B5EF4-FFF2-40B4-BE49-F238E27FC236}">
                <a16:creationId xmlns:a16="http://schemas.microsoft.com/office/drawing/2014/main" id="{E59F6620-C221-48C8-B98D-4AD38F46D6A5}"/>
              </a:ext>
            </a:extLst>
          </p:cNvPr>
          <p:cNvSpPr/>
          <p:nvPr/>
        </p:nvSpPr>
        <p:spPr>
          <a:xfrm>
            <a:off x="2317578" y="3606443"/>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501AEA01-AAA4-4EBE-9443-86F1F7103FB2}"/>
              </a:ext>
            </a:extLst>
          </p:cNvPr>
          <p:cNvSpPr/>
          <p:nvPr/>
        </p:nvSpPr>
        <p:spPr>
          <a:xfrm>
            <a:off x="3562563" y="3606443"/>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highlight>
                <a:srgbClr val="FFFF00"/>
              </a:highlight>
            </a:endParaRPr>
          </a:p>
        </p:txBody>
      </p:sp>
      <p:sp>
        <p:nvSpPr>
          <p:cNvPr id="93" name="TextBox 92">
            <a:extLst>
              <a:ext uri="{FF2B5EF4-FFF2-40B4-BE49-F238E27FC236}">
                <a16:creationId xmlns:a16="http://schemas.microsoft.com/office/drawing/2014/main" id="{F51F09F2-EA01-47AB-9A8A-E1C5A4F7E7C0}"/>
              </a:ext>
            </a:extLst>
          </p:cNvPr>
          <p:cNvSpPr txBox="1"/>
          <p:nvPr/>
        </p:nvSpPr>
        <p:spPr>
          <a:xfrm>
            <a:off x="3562563" y="3644593"/>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94" name="TextBox 93">
            <a:extLst>
              <a:ext uri="{FF2B5EF4-FFF2-40B4-BE49-F238E27FC236}">
                <a16:creationId xmlns:a16="http://schemas.microsoft.com/office/drawing/2014/main" id="{7B97D80D-D9A6-470A-AA55-44E7111DA101}"/>
              </a:ext>
            </a:extLst>
          </p:cNvPr>
          <p:cNvSpPr txBox="1"/>
          <p:nvPr/>
        </p:nvSpPr>
        <p:spPr>
          <a:xfrm>
            <a:off x="2317578" y="3641539"/>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95" name="Oval 94">
            <a:extLst>
              <a:ext uri="{FF2B5EF4-FFF2-40B4-BE49-F238E27FC236}">
                <a16:creationId xmlns:a16="http://schemas.microsoft.com/office/drawing/2014/main" id="{C486051D-8B51-446C-B4CF-2F4C2E6B3934}"/>
              </a:ext>
            </a:extLst>
          </p:cNvPr>
          <p:cNvSpPr/>
          <p:nvPr/>
        </p:nvSpPr>
        <p:spPr>
          <a:xfrm>
            <a:off x="5785376" y="2939645"/>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7BA437D4-E963-4F12-8C93-0108B920359E}"/>
              </a:ext>
            </a:extLst>
          </p:cNvPr>
          <p:cNvSpPr/>
          <p:nvPr/>
        </p:nvSpPr>
        <p:spPr>
          <a:xfrm>
            <a:off x="6941076" y="2939645"/>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7" name="TextBox 96">
            <a:extLst>
              <a:ext uri="{FF2B5EF4-FFF2-40B4-BE49-F238E27FC236}">
                <a16:creationId xmlns:a16="http://schemas.microsoft.com/office/drawing/2014/main" id="{76AA6D0E-CB07-4EA2-AF3E-47151989DBE4}"/>
              </a:ext>
            </a:extLst>
          </p:cNvPr>
          <p:cNvSpPr txBox="1"/>
          <p:nvPr/>
        </p:nvSpPr>
        <p:spPr>
          <a:xfrm>
            <a:off x="6955698" y="297474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98" name="TextBox 97">
            <a:extLst>
              <a:ext uri="{FF2B5EF4-FFF2-40B4-BE49-F238E27FC236}">
                <a16:creationId xmlns:a16="http://schemas.microsoft.com/office/drawing/2014/main" id="{9BCD4718-45A8-4D35-AF30-8E11B62407B6}"/>
              </a:ext>
            </a:extLst>
          </p:cNvPr>
          <p:cNvSpPr txBox="1"/>
          <p:nvPr/>
        </p:nvSpPr>
        <p:spPr>
          <a:xfrm>
            <a:off x="5785376" y="297474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99" name="Oval 98">
            <a:extLst>
              <a:ext uri="{FF2B5EF4-FFF2-40B4-BE49-F238E27FC236}">
                <a16:creationId xmlns:a16="http://schemas.microsoft.com/office/drawing/2014/main" id="{3722E33A-9F28-4987-90A2-87AD50C48DB7}"/>
              </a:ext>
            </a:extLst>
          </p:cNvPr>
          <p:cNvSpPr/>
          <p:nvPr/>
        </p:nvSpPr>
        <p:spPr>
          <a:xfrm>
            <a:off x="5592423" y="4211795"/>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id="{90EE67E2-3C0C-46A5-8A56-36A3A6F63D18}"/>
              </a:ext>
            </a:extLst>
          </p:cNvPr>
          <p:cNvSpPr txBox="1"/>
          <p:nvPr/>
        </p:nvSpPr>
        <p:spPr>
          <a:xfrm>
            <a:off x="5577509" y="424689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01" name="Oval 100">
            <a:extLst>
              <a:ext uri="{FF2B5EF4-FFF2-40B4-BE49-F238E27FC236}">
                <a16:creationId xmlns:a16="http://schemas.microsoft.com/office/drawing/2014/main" id="{FEBCFD14-3182-4E49-BAAC-C0BB9E5F401F}"/>
              </a:ext>
            </a:extLst>
          </p:cNvPr>
          <p:cNvSpPr/>
          <p:nvPr/>
        </p:nvSpPr>
        <p:spPr>
          <a:xfrm>
            <a:off x="4902927" y="3017902"/>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2" name="TextBox 101">
            <a:extLst>
              <a:ext uri="{FF2B5EF4-FFF2-40B4-BE49-F238E27FC236}">
                <a16:creationId xmlns:a16="http://schemas.microsoft.com/office/drawing/2014/main" id="{59565515-A412-4195-86A6-18AB92BAFF27}"/>
              </a:ext>
            </a:extLst>
          </p:cNvPr>
          <p:cNvSpPr txBox="1"/>
          <p:nvPr/>
        </p:nvSpPr>
        <p:spPr>
          <a:xfrm>
            <a:off x="4902927" y="3052998"/>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03" name="Oval 102">
            <a:extLst>
              <a:ext uri="{FF2B5EF4-FFF2-40B4-BE49-F238E27FC236}">
                <a16:creationId xmlns:a16="http://schemas.microsoft.com/office/drawing/2014/main" id="{49239466-9CFD-4115-A367-41710712A257}"/>
              </a:ext>
            </a:extLst>
          </p:cNvPr>
          <p:cNvSpPr/>
          <p:nvPr/>
        </p:nvSpPr>
        <p:spPr>
          <a:xfrm>
            <a:off x="5678012" y="3514968"/>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highlight>
                <a:srgbClr val="FFFF00"/>
              </a:highlight>
            </a:endParaRPr>
          </a:p>
        </p:txBody>
      </p:sp>
      <p:sp>
        <p:nvSpPr>
          <p:cNvPr id="104" name="TextBox 103">
            <a:extLst>
              <a:ext uri="{FF2B5EF4-FFF2-40B4-BE49-F238E27FC236}">
                <a16:creationId xmlns:a16="http://schemas.microsoft.com/office/drawing/2014/main" id="{36284534-D806-466D-AC22-F8134E6BC430}"/>
              </a:ext>
            </a:extLst>
          </p:cNvPr>
          <p:cNvSpPr txBox="1"/>
          <p:nvPr/>
        </p:nvSpPr>
        <p:spPr>
          <a:xfrm>
            <a:off x="5678012" y="3553118"/>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05" name="Oval 104">
            <a:extLst>
              <a:ext uri="{FF2B5EF4-FFF2-40B4-BE49-F238E27FC236}">
                <a16:creationId xmlns:a16="http://schemas.microsoft.com/office/drawing/2014/main" id="{F32554CE-3ABE-4921-A546-DE855278ACB9}"/>
              </a:ext>
            </a:extLst>
          </p:cNvPr>
          <p:cNvSpPr/>
          <p:nvPr/>
        </p:nvSpPr>
        <p:spPr>
          <a:xfrm>
            <a:off x="2446754" y="4378555"/>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A7F23BFE-72A6-42D5-A757-338DE96D4D69}"/>
              </a:ext>
            </a:extLst>
          </p:cNvPr>
          <p:cNvSpPr/>
          <p:nvPr/>
        </p:nvSpPr>
        <p:spPr>
          <a:xfrm>
            <a:off x="3394159" y="3021977"/>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7" name="TextBox 106">
            <a:extLst>
              <a:ext uri="{FF2B5EF4-FFF2-40B4-BE49-F238E27FC236}">
                <a16:creationId xmlns:a16="http://schemas.microsoft.com/office/drawing/2014/main" id="{9EC7DA62-2990-4941-9E4D-50532A16040C}"/>
              </a:ext>
            </a:extLst>
          </p:cNvPr>
          <p:cNvSpPr txBox="1"/>
          <p:nvPr/>
        </p:nvSpPr>
        <p:spPr>
          <a:xfrm>
            <a:off x="3394159" y="3057073"/>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08" name="TextBox 107">
            <a:extLst>
              <a:ext uri="{FF2B5EF4-FFF2-40B4-BE49-F238E27FC236}">
                <a16:creationId xmlns:a16="http://schemas.microsoft.com/office/drawing/2014/main" id="{E616B104-0A8F-42FB-B63A-430B383B6C9F}"/>
              </a:ext>
            </a:extLst>
          </p:cNvPr>
          <p:cNvSpPr txBox="1"/>
          <p:nvPr/>
        </p:nvSpPr>
        <p:spPr>
          <a:xfrm>
            <a:off x="2461376" y="441365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09" name="Oval 108">
            <a:extLst>
              <a:ext uri="{FF2B5EF4-FFF2-40B4-BE49-F238E27FC236}">
                <a16:creationId xmlns:a16="http://schemas.microsoft.com/office/drawing/2014/main" id="{81EBA714-B2F1-412E-B8A9-12E4D09303C1}"/>
              </a:ext>
            </a:extLst>
          </p:cNvPr>
          <p:cNvSpPr/>
          <p:nvPr/>
        </p:nvSpPr>
        <p:spPr>
          <a:xfrm>
            <a:off x="6487727" y="4542344"/>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9B656CF4-E2A6-48CC-9222-5F18C54BDD3C}"/>
              </a:ext>
            </a:extLst>
          </p:cNvPr>
          <p:cNvSpPr/>
          <p:nvPr/>
        </p:nvSpPr>
        <p:spPr>
          <a:xfrm>
            <a:off x="7078855" y="3571347"/>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11" name="TextBox 110">
            <a:extLst>
              <a:ext uri="{FF2B5EF4-FFF2-40B4-BE49-F238E27FC236}">
                <a16:creationId xmlns:a16="http://schemas.microsoft.com/office/drawing/2014/main" id="{DB93E0DC-66ED-44A2-8DDA-F4A3CB64F61D}"/>
              </a:ext>
            </a:extLst>
          </p:cNvPr>
          <p:cNvSpPr txBox="1"/>
          <p:nvPr/>
        </p:nvSpPr>
        <p:spPr>
          <a:xfrm>
            <a:off x="7099379" y="3606443"/>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12" name="TextBox 111">
            <a:extLst>
              <a:ext uri="{FF2B5EF4-FFF2-40B4-BE49-F238E27FC236}">
                <a16:creationId xmlns:a16="http://schemas.microsoft.com/office/drawing/2014/main" id="{5DAC103D-0DD7-400D-8010-DAAC8288AEE0}"/>
              </a:ext>
            </a:extLst>
          </p:cNvPr>
          <p:cNvSpPr txBox="1"/>
          <p:nvPr/>
        </p:nvSpPr>
        <p:spPr>
          <a:xfrm>
            <a:off x="6487727" y="4577440"/>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13" name="Oval 112">
            <a:extLst>
              <a:ext uri="{FF2B5EF4-FFF2-40B4-BE49-F238E27FC236}">
                <a16:creationId xmlns:a16="http://schemas.microsoft.com/office/drawing/2014/main" id="{EF95D787-FF1A-43EC-997F-D6DEEDAD93FE}"/>
              </a:ext>
            </a:extLst>
          </p:cNvPr>
          <p:cNvSpPr/>
          <p:nvPr/>
        </p:nvSpPr>
        <p:spPr>
          <a:xfrm>
            <a:off x="1590614" y="3623505"/>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14" name="TextBox 113">
            <a:extLst>
              <a:ext uri="{FF2B5EF4-FFF2-40B4-BE49-F238E27FC236}">
                <a16:creationId xmlns:a16="http://schemas.microsoft.com/office/drawing/2014/main" id="{F09343C8-9EFE-44FD-8E78-6C0A263126C5}"/>
              </a:ext>
            </a:extLst>
          </p:cNvPr>
          <p:cNvSpPr txBox="1"/>
          <p:nvPr/>
        </p:nvSpPr>
        <p:spPr>
          <a:xfrm>
            <a:off x="1589013" y="365860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15" name="Oval 114">
            <a:extLst>
              <a:ext uri="{FF2B5EF4-FFF2-40B4-BE49-F238E27FC236}">
                <a16:creationId xmlns:a16="http://schemas.microsoft.com/office/drawing/2014/main" id="{04FA9888-9C01-477D-85B6-7BA16B8D6482}"/>
              </a:ext>
            </a:extLst>
          </p:cNvPr>
          <p:cNvSpPr/>
          <p:nvPr/>
        </p:nvSpPr>
        <p:spPr>
          <a:xfrm>
            <a:off x="4321743" y="3564873"/>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16" name="TextBox 115">
            <a:extLst>
              <a:ext uri="{FF2B5EF4-FFF2-40B4-BE49-F238E27FC236}">
                <a16:creationId xmlns:a16="http://schemas.microsoft.com/office/drawing/2014/main" id="{9B90B290-8792-4209-8CB8-118E57D42095}"/>
              </a:ext>
            </a:extLst>
          </p:cNvPr>
          <p:cNvSpPr txBox="1"/>
          <p:nvPr/>
        </p:nvSpPr>
        <p:spPr>
          <a:xfrm>
            <a:off x="4336365" y="3599969"/>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17" name="Oval 116">
            <a:extLst>
              <a:ext uri="{FF2B5EF4-FFF2-40B4-BE49-F238E27FC236}">
                <a16:creationId xmlns:a16="http://schemas.microsoft.com/office/drawing/2014/main" id="{7EE3C475-ADFF-4C18-9277-943D9F91B63A}"/>
              </a:ext>
            </a:extLst>
          </p:cNvPr>
          <p:cNvSpPr/>
          <p:nvPr/>
        </p:nvSpPr>
        <p:spPr>
          <a:xfrm>
            <a:off x="8341470" y="2870737"/>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TextBox 117">
            <a:extLst>
              <a:ext uri="{FF2B5EF4-FFF2-40B4-BE49-F238E27FC236}">
                <a16:creationId xmlns:a16="http://schemas.microsoft.com/office/drawing/2014/main" id="{96D8E345-7F6B-4852-83A0-8DA45A52C2AF}"/>
              </a:ext>
            </a:extLst>
          </p:cNvPr>
          <p:cNvSpPr txBox="1"/>
          <p:nvPr/>
        </p:nvSpPr>
        <p:spPr>
          <a:xfrm>
            <a:off x="8341470" y="2908887"/>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19" name="Oval 118">
            <a:extLst>
              <a:ext uri="{FF2B5EF4-FFF2-40B4-BE49-F238E27FC236}">
                <a16:creationId xmlns:a16="http://schemas.microsoft.com/office/drawing/2014/main" id="{267FF038-03F4-48BE-B5C7-7604AC9EBB8D}"/>
              </a:ext>
            </a:extLst>
          </p:cNvPr>
          <p:cNvSpPr/>
          <p:nvPr/>
        </p:nvSpPr>
        <p:spPr>
          <a:xfrm>
            <a:off x="8391389" y="4396461"/>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0F2DD854-1A22-495C-BC94-EFDE704A30D7}"/>
              </a:ext>
            </a:extLst>
          </p:cNvPr>
          <p:cNvSpPr/>
          <p:nvPr/>
        </p:nvSpPr>
        <p:spPr>
          <a:xfrm>
            <a:off x="8366529" y="3612551"/>
            <a:ext cx="447317" cy="44563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1" name="TextBox 120">
            <a:extLst>
              <a:ext uri="{FF2B5EF4-FFF2-40B4-BE49-F238E27FC236}">
                <a16:creationId xmlns:a16="http://schemas.microsoft.com/office/drawing/2014/main" id="{E54A58F5-55BB-43F3-84E9-A416DD93D710}"/>
              </a:ext>
            </a:extLst>
          </p:cNvPr>
          <p:cNvSpPr txBox="1"/>
          <p:nvPr/>
        </p:nvSpPr>
        <p:spPr>
          <a:xfrm>
            <a:off x="8381151" y="3647647"/>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22" name="TextBox 121">
            <a:extLst>
              <a:ext uri="{FF2B5EF4-FFF2-40B4-BE49-F238E27FC236}">
                <a16:creationId xmlns:a16="http://schemas.microsoft.com/office/drawing/2014/main" id="{87DA48A8-52D3-48DC-BC35-841F124F3981}"/>
              </a:ext>
            </a:extLst>
          </p:cNvPr>
          <p:cNvSpPr txBox="1"/>
          <p:nvPr/>
        </p:nvSpPr>
        <p:spPr>
          <a:xfrm>
            <a:off x="8411913" y="4431557"/>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23" name="Oval 122">
            <a:extLst>
              <a:ext uri="{FF2B5EF4-FFF2-40B4-BE49-F238E27FC236}">
                <a16:creationId xmlns:a16="http://schemas.microsoft.com/office/drawing/2014/main" id="{4ABACC2D-C6CE-42ED-848E-AC69B5D86B66}"/>
              </a:ext>
            </a:extLst>
          </p:cNvPr>
          <p:cNvSpPr/>
          <p:nvPr/>
        </p:nvSpPr>
        <p:spPr>
          <a:xfrm>
            <a:off x="8398700" y="4396461"/>
            <a:ext cx="447317" cy="4456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4" name="TextBox 123">
            <a:extLst>
              <a:ext uri="{FF2B5EF4-FFF2-40B4-BE49-F238E27FC236}">
                <a16:creationId xmlns:a16="http://schemas.microsoft.com/office/drawing/2014/main" id="{14EAFB58-4005-45BE-99B5-7940F317D9B5}"/>
              </a:ext>
            </a:extLst>
          </p:cNvPr>
          <p:cNvSpPr txBox="1"/>
          <p:nvPr/>
        </p:nvSpPr>
        <p:spPr>
          <a:xfrm>
            <a:off x="8398700" y="4431557"/>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25" name="TextBox 124">
            <a:extLst>
              <a:ext uri="{FF2B5EF4-FFF2-40B4-BE49-F238E27FC236}">
                <a16:creationId xmlns:a16="http://schemas.microsoft.com/office/drawing/2014/main" id="{A347BDA9-FCB2-4FEA-B876-15E99661B9CE}"/>
              </a:ext>
            </a:extLst>
          </p:cNvPr>
          <p:cNvSpPr txBox="1"/>
          <p:nvPr/>
        </p:nvSpPr>
        <p:spPr>
          <a:xfrm>
            <a:off x="8969830" y="2854455"/>
            <a:ext cx="1135476" cy="400110"/>
          </a:xfrm>
          <a:prstGeom prst="rect">
            <a:avLst/>
          </a:prstGeom>
          <a:noFill/>
        </p:spPr>
        <p:txBody>
          <a:bodyPr wrap="square">
            <a:spAutoFit/>
          </a:bodyPr>
          <a:lstStyle/>
          <a:p>
            <a:pPr algn="just"/>
            <a:r>
              <a:rPr lang="en-US" sz="2000" dirty="0">
                <a:latin typeface="Century" panose="02040604050505020304" pitchFamily="18" charset="0"/>
              </a:rPr>
              <a:t>Free</a:t>
            </a:r>
          </a:p>
        </p:txBody>
      </p:sp>
      <p:sp>
        <p:nvSpPr>
          <p:cNvPr id="126" name="TextBox 125">
            <a:extLst>
              <a:ext uri="{FF2B5EF4-FFF2-40B4-BE49-F238E27FC236}">
                <a16:creationId xmlns:a16="http://schemas.microsoft.com/office/drawing/2014/main" id="{47045043-C02B-4FEA-BBA3-CB4AA10C0983}"/>
              </a:ext>
            </a:extLst>
          </p:cNvPr>
          <p:cNvSpPr txBox="1"/>
          <p:nvPr/>
        </p:nvSpPr>
        <p:spPr>
          <a:xfrm>
            <a:off x="8969830" y="3594486"/>
            <a:ext cx="2381549" cy="400110"/>
          </a:xfrm>
          <a:prstGeom prst="rect">
            <a:avLst/>
          </a:prstGeom>
          <a:noFill/>
        </p:spPr>
        <p:txBody>
          <a:bodyPr wrap="square">
            <a:spAutoFit/>
          </a:bodyPr>
          <a:lstStyle/>
          <a:p>
            <a:pPr algn="just"/>
            <a:r>
              <a:rPr lang="en-US" sz="2000" dirty="0">
                <a:latin typeface="Century" panose="02040604050505020304" pitchFamily="18" charset="0"/>
              </a:rPr>
              <a:t>Physically-Bound</a:t>
            </a:r>
          </a:p>
        </p:txBody>
      </p:sp>
      <p:sp>
        <p:nvSpPr>
          <p:cNvPr id="127" name="TextBox 126">
            <a:extLst>
              <a:ext uri="{FF2B5EF4-FFF2-40B4-BE49-F238E27FC236}">
                <a16:creationId xmlns:a16="http://schemas.microsoft.com/office/drawing/2014/main" id="{ADE38883-88AA-4B05-BB7A-27FDB2E9FE82}"/>
              </a:ext>
            </a:extLst>
          </p:cNvPr>
          <p:cNvSpPr txBox="1"/>
          <p:nvPr/>
        </p:nvSpPr>
        <p:spPr>
          <a:xfrm>
            <a:off x="8972251" y="4431557"/>
            <a:ext cx="2381549" cy="400110"/>
          </a:xfrm>
          <a:prstGeom prst="rect">
            <a:avLst/>
          </a:prstGeom>
          <a:noFill/>
        </p:spPr>
        <p:txBody>
          <a:bodyPr wrap="square">
            <a:spAutoFit/>
          </a:bodyPr>
          <a:lstStyle/>
          <a:p>
            <a:pPr algn="just"/>
            <a:r>
              <a:rPr lang="en-US" sz="2000" dirty="0">
                <a:latin typeface="Century" panose="02040604050505020304" pitchFamily="18" charset="0"/>
              </a:rPr>
              <a:t>Chemically-Bound</a:t>
            </a:r>
          </a:p>
        </p:txBody>
      </p:sp>
      <p:sp>
        <p:nvSpPr>
          <p:cNvPr id="128" name="Oval 127">
            <a:extLst>
              <a:ext uri="{FF2B5EF4-FFF2-40B4-BE49-F238E27FC236}">
                <a16:creationId xmlns:a16="http://schemas.microsoft.com/office/drawing/2014/main" id="{14A58831-120C-40B1-8EB5-6D6533438C92}"/>
              </a:ext>
            </a:extLst>
          </p:cNvPr>
          <p:cNvSpPr/>
          <p:nvPr/>
        </p:nvSpPr>
        <p:spPr>
          <a:xfrm>
            <a:off x="4905064" y="3021977"/>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a:extLst>
              <a:ext uri="{FF2B5EF4-FFF2-40B4-BE49-F238E27FC236}">
                <a16:creationId xmlns:a16="http://schemas.microsoft.com/office/drawing/2014/main" id="{A49594E5-1E7D-4CF1-9947-7810275249B2}"/>
              </a:ext>
            </a:extLst>
          </p:cNvPr>
          <p:cNvSpPr txBox="1"/>
          <p:nvPr/>
        </p:nvSpPr>
        <p:spPr>
          <a:xfrm>
            <a:off x="4905064" y="3060127"/>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30" name="Oval 129">
            <a:extLst>
              <a:ext uri="{FF2B5EF4-FFF2-40B4-BE49-F238E27FC236}">
                <a16:creationId xmlns:a16="http://schemas.microsoft.com/office/drawing/2014/main" id="{C392F5CC-ABF0-4C18-A5B3-D91DE64F5794}"/>
              </a:ext>
            </a:extLst>
          </p:cNvPr>
          <p:cNvSpPr/>
          <p:nvPr/>
        </p:nvSpPr>
        <p:spPr>
          <a:xfrm>
            <a:off x="2336822" y="3608781"/>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TextBox 130">
            <a:extLst>
              <a:ext uri="{FF2B5EF4-FFF2-40B4-BE49-F238E27FC236}">
                <a16:creationId xmlns:a16="http://schemas.microsoft.com/office/drawing/2014/main" id="{184BB934-66C9-47DB-B95B-95101BEE32EC}"/>
              </a:ext>
            </a:extLst>
          </p:cNvPr>
          <p:cNvSpPr txBox="1"/>
          <p:nvPr/>
        </p:nvSpPr>
        <p:spPr>
          <a:xfrm>
            <a:off x="2336822" y="364693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32" name="Oval 131">
            <a:extLst>
              <a:ext uri="{FF2B5EF4-FFF2-40B4-BE49-F238E27FC236}">
                <a16:creationId xmlns:a16="http://schemas.microsoft.com/office/drawing/2014/main" id="{DE71D024-F0E0-4EAB-A777-BA3E97C116D6}"/>
              </a:ext>
            </a:extLst>
          </p:cNvPr>
          <p:cNvSpPr/>
          <p:nvPr/>
        </p:nvSpPr>
        <p:spPr>
          <a:xfrm>
            <a:off x="5670735" y="3515041"/>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TextBox 132">
            <a:extLst>
              <a:ext uri="{FF2B5EF4-FFF2-40B4-BE49-F238E27FC236}">
                <a16:creationId xmlns:a16="http://schemas.microsoft.com/office/drawing/2014/main" id="{56B570D3-63EE-4832-A688-C83C06C3FB3F}"/>
              </a:ext>
            </a:extLst>
          </p:cNvPr>
          <p:cNvSpPr txBox="1"/>
          <p:nvPr/>
        </p:nvSpPr>
        <p:spPr>
          <a:xfrm>
            <a:off x="5670735" y="3553191"/>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34" name="Oval 133">
            <a:extLst>
              <a:ext uri="{FF2B5EF4-FFF2-40B4-BE49-F238E27FC236}">
                <a16:creationId xmlns:a16="http://schemas.microsoft.com/office/drawing/2014/main" id="{48FE3037-8406-4579-A15D-BC820FC3C974}"/>
              </a:ext>
            </a:extLst>
          </p:cNvPr>
          <p:cNvSpPr/>
          <p:nvPr/>
        </p:nvSpPr>
        <p:spPr>
          <a:xfrm>
            <a:off x="5799043" y="2939959"/>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xtBox 134">
            <a:extLst>
              <a:ext uri="{FF2B5EF4-FFF2-40B4-BE49-F238E27FC236}">
                <a16:creationId xmlns:a16="http://schemas.microsoft.com/office/drawing/2014/main" id="{8B6B1FDF-2C80-4E99-A82E-47F1709B3867}"/>
              </a:ext>
            </a:extLst>
          </p:cNvPr>
          <p:cNvSpPr txBox="1"/>
          <p:nvPr/>
        </p:nvSpPr>
        <p:spPr>
          <a:xfrm>
            <a:off x="5799043" y="2978109"/>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36" name="Oval 135">
            <a:extLst>
              <a:ext uri="{FF2B5EF4-FFF2-40B4-BE49-F238E27FC236}">
                <a16:creationId xmlns:a16="http://schemas.microsoft.com/office/drawing/2014/main" id="{441AECF5-51CE-4E91-868B-38313C8A7235}"/>
              </a:ext>
            </a:extLst>
          </p:cNvPr>
          <p:cNvSpPr/>
          <p:nvPr/>
        </p:nvSpPr>
        <p:spPr>
          <a:xfrm>
            <a:off x="7077645" y="3577984"/>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TextBox 136">
            <a:extLst>
              <a:ext uri="{FF2B5EF4-FFF2-40B4-BE49-F238E27FC236}">
                <a16:creationId xmlns:a16="http://schemas.microsoft.com/office/drawing/2014/main" id="{51BE3B42-0CB8-4685-B750-5D201027EE05}"/>
              </a:ext>
            </a:extLst>
          </p:cNvPr>
          <p:cNvSpPr txBox="1"/>
          <p:nvPr/>
        </p:nvSpPr>
        <p:spPr>
          <a:xfrm>
            <a:off x="7077645" y="3616134"/>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38" name="Oval 137">
            <a:extLst>
              <a:ext uri="{FF2B5EF4-FFF2-40B4-BE49-F238E27FC236}">
                <a16:creationId xmlns:a16="http://schemas.microsoft.com/office/drawing/2014/main" id="{2FD7A0D1-009C-421E-93E5-8AC166FF0519}"/>
              </a:ext>
            </a:extLst>
          </p:cNvPr>
          <p:cNvSpPr/>
          <p:nvPr/>
        </p:nvSpPr>
        <p:spPr>
          <a:xfrm>
            <a:off x="6948387" y="2939645"/>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TextBox 138">
            <a:extLst>
              <a:ext uri="{FF2B5EF4-FFF2-40B4-BE49-F238E27FC236}">
                <a16:creationId xmlns:a16="http://schemas.microsoft.com/office/drawing/2014/main" id="{3AC7F58B-FAA5-4257-BD03-F9A7ED91E15F}"/>
              </a:ext>
            </a:extLst>
          </p:cNvPr>
          <p:cNvSpPr txBox="1"/>
          <p:nvPr/>
        </p:nvSpPr>
        <p:spPr>
          <a:xfrm>
            <a:off x="6948387" y="2977795"/>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40" name="Oval 139">
            <a:extLst>
              <a:ext uri="{FF2B5EF4-FFF2-40B4-BE49-F238E27FC236}">
                <a16:creationId xmlns:a16="http://schemas.microsoft.com/office/drawing/2014/main" id="{627A8ABC-4382-426F-9880-3710F21E9201}"/>
              </a:ext>
            </a:extLst>
          </p:cNvPr>
          <p:cNvSpPr/>
          <p:nvPr/>
        </p:nvSpPr>
        <p:spPr>
          <a:xfrm>
            <a:off x="3388067" y="3021977"/>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TextBox 140">
            <a:extLst>
              <a:ext uri="{FF2B5EF4-FFF2-40B4-BE49-F238E27FC236}">
                <a16:creationId xmlns:a16="http://schemas.microsoft.com/office/drawing/2014/main" id="{C3F28987-7731-4F7B-A0B6-F832C81481BD}"/>
              </a:ext>
            </a:extLst>
          </p:cNvPr>
          <p:cNvSpPr txBox="1"/>
          <p:nvPr/>
        </p:nvSpPr>
        <p:spPr>
          <a:xfrm>
            <a:off x="3388067" y="3060127"/>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142" name="Oval 141">
            <a:extLst>
              <a:ext uri="{FF2B5EF4-FFF2-40B4-BE49-F238E27FC236}">
                <a16:creationId xmlns:a16="http://schemas.microsoft.com/office/drawing/2014/main" id="{86F12D85-5EA3-431E-8BD1-AACF19F999D9}"/>
              </a:ext>
            </a:extLst>
          </p:cNvPr>
          <p:cNvSpPr/>
          <p:nvPr/>
        </p:nvSpPr>
        <p:spPr>
          <a:xfrm>
            <a:off x="4321743" y="3567249"/>
            <a:ext cx="447317" cy="4456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TextBox 142">
            <a:extLst>
              <a:ext uri="{FF2B5EF4-FFF2-40B4-BE49-F238E27FC236}">
                <a16:creationId xmlns:a16="http://schemas.microsoft.com/office/drawing/2014/main" id="{B00BA7C6-1D6A-4595-B935-F58A655A4A88}"/>
              </a:ext>
            </a:extLst>
          </p:cNvPr>
          <p:cNvSpPr txBox="1"/>
          <p:nvPr/>
        </p:nvSpPr>
        <p:spPr>
          <a:xfrm>
            <a:off x="4321743" y="3605399"/>
            <a:ext cx="447317" cy="369332"/>
          </a:xfrm>
          <a:prstGeom prst="rect">
            <a:avLst/>
          </a:prstGeom>
          <a:noFill/>
          <a:ln>
            <a:noFill/>
          </a:ln>
        </p:spPr>
        <p:txBody>
          <a:bodyPr wrap="square">
            <a:spAutoFit/>
          </a:bodyPr>
          <a:lstStyle/>
          <a:p>
            <a:r>
              <a:rPr lang="en-US" sz="1800" dirty="0">
                <a:solidFill>
                  <a:schemeClr val="bg1"/>
                </a:solidFill>
                <a:latin typeface="Century" panose="02040604050505020304" pitchFamily="18" charset="0"/>
              </a:rPr>
              <a:t>Cl</a:t>
            </a:r>
            <a:endParaRPr lang="en-US" dirty="0">
              <a:solidFill>
                <a:schemeClr val="bg1"/>
              </a:solidFill>
              <a:latin typeface="Century" panose="02040604050505020304" pitchFamily="18" charset="0"/>
            </a:endParaRPr>
          </a:p>
        </p:txBody>
      </p:sp>
      <p:sp>
        <p:nvSpPr>
          <p:cNvPr id="8" name="TextBox 7">
            <a:extLst>
              <a:ext uri="{FF2B5EF4-FFF2-40B4-BE49-F238E27FC236}">
                <a16:creationId xmlns:a16="http://schemas.microsoft.com/office/drawing/2014/main" id="{CE7695C0-494D-6E76-0167-12454F2E726C}"/>
              </a:ext>
            </a:extLst>
          </p:cNvPr>
          <p:cNvSpPr txBox="1"/>
          <p:nvPr/>
        </p:nvSpPr>
        <p:spPr>
          <a:xfrm>
            <a:off x="319954" y="717463"/>
            <a:ext cx="11718165" cy="1200329"/>
          </a:xfrm>
          <a:prstGeom prst="rect">
            <a:avLst/>
          </a:prstGeom>
          <a:noFill/>
        </p:spPr>
        <p:txBody>
          <a:bodyPr wrap="square">
            <a:spAutoFit/>
          </a:bodyPr>
          <a:lstStyle/>
          <a:p>
            <a:pPr marL="342900" indent="-342900">
              <a:buFont typeface="Wingdings" panose="05000000000000000000" pitchFamily="2"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Chloride binding is a reversible process, and bound chlorides can be released to their free state in the pore solution if the pH of the concrete pore solution falls below 12 (Tang et al. 2011, Teymouri et al. 2021).</a:t>
            </a:r>
            <a:endParaRPr lang="en-US" sz="2400" dirty="0"/>
          </a:p>
        </p:txBody>
      </p:sp>
      <p:graphicFrame>
        <p:nvGraphicFramePr>
          <p:cNvPr id="4" name="Diagram 3">
            <a:extLst>
              <a:ext uri="{FF2B5EF4-FFF2-40B4-BE49-F238E27FC236}">
                <a16:creationId xmlns:a16="http://schemas.microsoft.com/office/drawing/2014/main" id="{3E469949-8553-F4B7-C2B5-50D0809C3734}"/>
              </a:ext>
            </a:extLst>
          </p:cNvPr>
          <p:cNvGraphicFramePr/>
          <p:nvPr/>
        </p:nvGraphicFramePr>
        <p:xfrm>
          <a:off x="577645" y="2284865"/>
          <a:ext cx="2335814" cy="3924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DFEAF760-428E-5AFD-167F-4F68DB8E64E4}"/>
              </a:ext>
            </a:extLst>
          </p:cNvPr>
          <p:cNvSpPr>
            <a:spLocks noGrp="1"/>
          </p:cNvSpPr>
          <p:nvPr>
            <p:ph type="sldNum" sz="quarter" idx="12"/>
          </p:nvPr>
        </p:nvSpPr>
        <p:spPr/>
        <p:txBody>
          <a:bodyPr/>
          <a:lstStyle/>
          <a:p>
            <a:fld id="{79979DF2-E2ED-49F8-8BF8-C290A078E34F}" type="slidenum">
              <a:rPr lang="en-US" smtClean="0"/>
              <a:t>11</a:t>
            </a:fld>
            <a:endParaRPr lang="en-US" dirty="0"/>
          </a:p>
        </p:txBody>
      </p:sp>
    </p:spTree>
    <p:extLst>
      <p:ext uri="{BB962C8B-B14F-4D97-AF65-F5344CB8AC3E}">
        <p14:creationId xmlns:p14="http://schemas.microsoft.com/office/powerpoint/2010/main" val="387401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0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1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1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1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1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1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2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2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23"/>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2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25"/>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2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27"/>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2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29"/>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3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31"/>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3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33"/>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3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3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36"/>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3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3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39"/>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40"/>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41"/>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42"/>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p:bldP spid="79" grpId="0" animBg="1"/>
      <p:bldP spid="80" grpId="0"/>
      <p:bldP spid="81" grpId="0" animBg="1"/>
      <p:bldP spid="82" grpId="0"/>
      <p:bldP spid="83" grpId="0" animBg="1"/>
      <p:bldP spid="84" grpId="0"/>
      <p:bldP spid="85" grpId="0" animBg="1"/>
      <p:bldP spid="86" grpId="0"/>
      <p:bldP spid="87" grpId="0" animBg="1"/>
      <p:bldP spid="88" grpId="0"/>
      <p:bldP spid="89" grpId="0" animBg="1"/>
      <p:bldP spid="90" grpId="0"/>
      <p:bldP spid="91" grpId="0" animBg="1"/>
      <p:bldP spid="92" grpId="0" animBg="1"/>
      <p:bldP spid="93" grpId="0"/>
      <p:bldP spid="94" grpId="0"/>
      <p:bldP spid="95" grpId="0" animBg="1"/>
      <p:bldP spid="96" grpId="0" animBg="1"/>
      <p:bldP spid="97" grpId="0"/>
      <p:bldP spid="98" grpId="0"/>
      <p:bldP spid="99" grpId="0" animBg="1"/>
      <p:bldP spid="100" grpId="0"/>
      <p:bldP spid="101" grpId="0" animBg="1"/>
      <p:bldP spid="102" grpId="0"/>
      <p:bldP spid="103" grpId="0" animBg="1"/>
      <p:bldP spid="104" grpId="0"/>
      <p:bldP spid="105" grpId="0" animBg="1"/>
      <p:bldP spid="106" grpId="0" animBg="1"/>
      <p:bldP spid="107" grpId="0"/>
      <p:bldP spid="108" grpId="0"/>
      <p:bldP spid="109" grpId="0" animBg="1"/>
      <p:bldP spid="110" grpId="0" animBg="1"/>
      <p:bldP spid="111" grpId="0"/>
      <p:bldP spid="112" grpId="0"/>
      <p:bldP spid="113" grpId="0" animBg="1"/>
      <p:bldP spid="114" grpId="0"/>
      <p:bldP spid="115" grpId="0" animBg="1"/>
      <p:bldP spid="116" grpId="0"/>
      <p:bldP spid="117" grpId="0" animBg="1"/>
      <p:bldP spid="118" grpId="0"/>
      <p:bldP spid="119" grpId="0" animBg="1"/>
      <p:bldP spid="120" grpId="0" animBg="1"/>
      <p:bldP spid="121" grpId="0"/>
      <p:bldP spid="122" grpId="0"/>
      <p:bldP spid="123" grpId="0" animBg="1"/>
      <p:bldP spid="124" grpId="0"/>
      <p:bldP spid="125" grpId="0"/>
      <p:bldP spid="126" grpId="0"/>
      <p:bldP spid="127" grpId="0"/>
      <p:bldP spid="128" grpId="0" animBg="1"/>
      <p:bldP spid="129" grpId="0"/>
      <p:bldP spid="130" grpId="0" animBg="1"/>
      <p:bldP spid="131" grpId="0"/>
      <p:bldP spid="132" grpId="0" animBg="1"/>
      <p:bldP spid="133" grpId="0"/>
      <p:bldP spid="134" grpId="0" animBg="1"/>
      <p:bldP spid="135" grpId="0"/>
      <p:bldP spid="136" grpId="0" animBg="1"/>
      <p:bldP spid="137" grpId="0"/>
      <p:bldP spid="138" grpId="0" animBg="1"/>
      <p:bldP spid="139" grpId="0"/>
      <p:bldP spid="140" grpId="0" animBg="1"/>
      <p:bldP spid="141" grpId="0"/>
      <p:bldP spid="142" grpId="0" animBg="1"/>
      <p:bldP spid="143" grpId="0"/>
      <p:bldGraphic spid="4" grpId="0">
        <p:bldAsOne/>
      </p:bldGraphic>
      <p:bldGraphic spid="4" grpId="1">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Dissociation of Bound Chloride</a:t>
            </a:r>
          </a:p>
        </p:txBody>
      </p:sp>
      <p:sp>
        <p:nvSpPr>
          <p:cNvPr id="92" name="TextBox 91">
            <a:extLst>
              <a:ext uri="{FF2B5EF4-FFF2-40B4-BE49-F238E27FC236}">
                <a16:creationId xmlns:a16="http://schemas.microsoft.com/office/drawing/2014/main" id="{F597D730-DD8F-44CC-9280-6800DF86B8AC}"/>
              </a:ext>
            </a:extLst>
          </p:cNvPr>
          <p:cNvSpPr txBox="1"/>
          <p:nvPr/>
        </p:nvSpPr>
        <p:spPr>
          <a:xfrm>
            <a:off x="307670" y="779283"/>
            <a:ext cx="11576481" cy="1569660"/>
          </a:xfrm>
          <a:prstGeom prst="rect">
            <a:avLst/>
          </a:prstGeom>
          <a:noFill/>
        </p:spPr>
        <p:txBody>
          <a:bodyPr wrap="square">
            <a:spAutoFit/>
          </a:bodyPr>
          <a:lstStyle/>
          <a:p>
            <a:pPr marL="342900" indent="-342900">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What is dissociation  of bound chloride (chloride desorption)? The process by which the chlorides separate from the concrete matrix and become free ions in the pore water within the concrete.</a:t>
            </a:r>
          </a:p>
          <a:p>
            <a:pPr marL="342900" indent="-342900">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EFD4B29-C04D-E2BD-3824-4B6C05B24127}"/>
              </a:ext>
            </a:extLst>
          </p:cNvPr>
          <p:cNvSpPr/>
          <p:nvPr/>
        </p:nvSpPr>
        <p:spPr>
          <a:xfrm>
            <a:off x="7146050" y="4197495"/>
            <a:ext cx="3477336" cy="256938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EBA4FB4-B748-A504-8842-D9486D5029D4}"/>
              </a:ext>
            </a:extLst>
          </p:cNvPr>
          <p:cNvPicPr>
            <a:picLocks noChangeAspect="1"/>
          </p:cNvPicPr>
          <p:nvPr/>
        </p:nvPicPr>
        <p:blipFill>
          <a:blip r:embed="rId3"/>
          <a:stretch>
            <a:fillRect/>
          </a:stretch>
        </p:blipFill>
        <p:spPr>
          <a:xfrm>
            <a:off x="7162610" y="5710889"/>
            <a:ext cx="3450150" cy="320375"/>
          </a:xfrm>
          <a:prstGeom prst="rect">
            <a:avLst/>
          </a:prstGeom>
        </p:spPr>
      </p:pic>
      <p:pic>
        <p:nvPicPr>
          <p:cNvPr id="6" name="Picture 2" descr="Black arrows icons in hand drawn style. Arrow sketch sign and set of hand  drawn arrows. Vector illustration Stock Vector | Adobe Stock">
            <a:extLst>
              <a:ext uri="{FF2B5EF4-FFF2-40B4-BE49-F238E27FC236}">
                <a16:creationId xmlns:a16="http://schemas.microsoft.com/office/drawing/2014/main" id="{AFB7AE7E-145B-F3E0-C036-A96C9486DAF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7800" b="33600" l="55200" r="80700">
                        <a14:foregroundMark x1="79500" y1="31400" x2="79500" y2="31400"/>
                        <a14:foregroundMark x1="80200" y1="30900" x2="80200" y2="30900"/>
                        <a14:foregroundMark x1="79900" y1="31100" x2="79900" y2="31100"/>
                        <a14:foregroundMark x1="79100" y1="32000" x2="80700" y2="30600"/>
                      </a14:backgroundRemoval>
                    </a14:imgEffect>
                  </a14:imgLayer>
                </a14:imgProps>
              </a:ext>
              <a:ext uri="{28A0092B-C50C-407E-A947-70E740481C1C}">
                <a14:useLocalDpi xmlns:a14="http://schemas.microsoft.com/office/drawing/2010/main" val="0"/>
              </a:ext>
            </a:extLst>
          </a:blip>
          <a:srcRect l="52269" t="27119" r="17731" b="65659"/>
          <a:stretch/>
        </p:blipFill>
        <p:spPr bwMode="auto">
          <a:xfrm rot="5575307">
            <a:off x="7065294" y="3478336"/>
            <a:ext cx="1072411" cy="2581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Black arrows icons in hand drawn style. Arrow sketch sign and set of hand  drawn arrows. Vector illustration Stock Vector | Adobe Stock">
            <a:extLst>
              <a:ext uri="{FF2B5EF4-FFF2-40B4-BE49-F238E27FC236}">
                <a16:creationId xmlns:a16="http://schemas.microsoft.com/office/drawing/2014/main" id="{E82AF848-D603-F426-CB9E-17170F93253A}"/>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7800" b="33600" l="55200" r="80700">
                        <a14:foregroundMark x1="79500" y1="31400" x2="79500" y2="31400"/>
                        <a14:foregroundMark x1="80200" y1="30900" x2="80200" y2="30900"/>
                        <a14:foregroundMark x1="79900" y1="31100" x2="79900" y2="31100"/>
                        <a14:foregroundMark x1="79100" y1="32000" x2="80700" y2="30600"/>
                      </a14:backgroundRemoval>
                    </a14:imgEffect>
                  </a14:imgLayer>
                </a14:imgProps>
              </a:ext>
              <a:ext uri="{28A0092B-C50C-407E-A947-70E740481C1C}">
                <a14:useLocalDpi xmlns:a14="http://schemas.microsoft.com/office/drawing/2010/main" val="0"/>
              </a:ext>
            </a:extLst>
          </a:blip>
          <a:srcRect l="52269" t="27119" r="17731" b="65659"/>
          <a:stretch/>
        </p:blipFill>
        <p:spPr bwMode="auto">
          <a:xfrm rot="5575307">
            <a:off x="7940794" y="3478336"/>
            <a:ext cx="1072411" cy="2581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lack arrows icons in hand drawn style. Arrow sketch sign and set of hand  drawn arrows. Vector illustration Stock Vector | Adobe Stock">
            <a:extLst>
              <a:ext uri="{FF2B5EF4-FFF2-40B4-BE49-F238E27FC236}">
                <a16:creationId xmlns:a16="http://schemas.microsoft.com/office/drawing/2014/main" id="{DAD5654C-4B76-F5E4-6284-94923E83059C}"/>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7800" b="33600" l="55200" r="80700">
                        <a14:foregroundMark x1="79500" y1="31400" x2="79500" y2="31400"/>
                        <a14:foregroundMark x1="80200" y1="30900" x2="80200" y2="30900"/>
                        <a14:foregroundMark x1="79900" y1="31100" x2="79900" y2="31100"/>
                        <a14:foregroundMark x1="79100" y1="32000" x2="80700" y2="30600"/>
                      </a14:backgroundRemoval>
                    </a14:imgEffect>
                  </a14:imgLayer>
                </a14:imgProps>
              </a:ext>
              <a:ext uri="{28A0092B-C50C-407E-A947-70E740481C1C}">
                <a14:useLocalDpi xmlns:a14="http://schemas.microsoft.com/office/drawing/2010/main" val="0"/>
              </a:ext>
            </a:extLst>
          </a:blip>
          <a:srcRect l="52269" t="27119" r="17731" b="65659"/>
          <a:stretch/>
        </p:blipFill>
        <p:spPr bwMode="auto">
          <a:xfrm rot="5575307">
            <a:off x="8661013" y="3495860"/>
            <a:ext cx="1072411" cy="2581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lack arrows icons in hand drawn style. Arrow sketch sign and set of hand  drawn arrows. Vector illustration Stock Vector | Adobe Stock">
            <a:extLst>
              <a:ext uri="{FF2B5EF4-FFF2-40B4-BE49-F238E27FC236}">
                <a16:creationId xmlns:a16="http://schemas.microsoft.com/office/drawing/2014/main" id="{783BBD69-53D7-B706-7A80-1EC53B6098E0}"/>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7800" b="33600" l="55200" r="80700">
                        <a14:foregroundMark x1="79500" y1="31400" x2="79500" y2="31400"/>
                        <a14:foregroundMark x1="80200" y1="30900" x2="80200" y2="30900"/>
                        <a14:foregroundMark x1="79900" y1="31100" x2="79900" y2="31100"/>
                        <a14:foregroundMark x1="79100" y1="32000" x2="80700" y2="30600"/>
                      </a14:backgroundRemoval>
                    </a14:imgEffect>
                  </a14:imgLayer>
                </a14:imgProps>
              </a:ext>
              <a:ext uri="{28A0092B-C50C-407E-A947-70E740481C1C}">
                <a14:useLocalDpi xmlns:a14="http://schemas.microsoft.com/office/drawing/2010/main" val="0"/>
              </a:ext>
            </a:extLst>
          </a:blip>
          <a:srcRect l="52269" t="27119" r="17731" b="65659"/>
          <a:stretch/>
        </p:blipFill>
        <p:spPr bwMode="auto">
          <a:xfrm rot="5575307">
            <a:off x="9618021" y="3526320"/>
            <a:ext cx="1072411" cy="2581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8392226-48EE-2F60-423A-DDCB288643C9}"/>
              </a:ext>
            </a:extLst>
          </p:cNvPr>
          <p:cNvSpPr txBox="1"/>
          <p:nvPr/>
        </p:nvSpPr>
        <p:spPr>
          <a:xfrm>
            <a:off x="8430487" y="2587424"/>
            <a:ext cx="1900479" cy="584775"/>
          </a:xfrm>
          <a:prstGeom prst="rect">
            <a:avLst/>
          </a:prstGeom>
          <a:noFill/>
        </p:spPr>
        <p:txBody>
          <a:bodyPr wrap="square" rtlCol="0">
            <a:spAutoFit/>
          </a:bodyPr>
          <a:lstStyle/>
          <a:p>
            <a:r>
              <a:rPr lang="en-US" sz="3200" dirty="0"/>
              <a:t>CO</a:t>
            </a:r>
            <a:r>
              <a:rPr lang="en-US" sz="3200" baseline="-25000" dirty="0"/>
              <a:t>2</a:t>
            </a:r>
          </a:p>
        </p:txBody>
      </p:sp>
      <p:sp>
        <p:nvSpPr>
          <p:cNvPr id="11" name="Rectangle 10">
            <a:extLst>
              <a:ext uri="{FF2B5EF4-FFF2-40B4-BE49-F238E27FC236}">
                <a16:creationId xmlns:a16="http://schemas.microsoft.com/office/drawing/2014/main" id="{C16B8BA3-EEA1-6A90-8363-8BDFDBD4C4E1}"/>
              </a:ext>
            </a:extLst>
          </p:cNvPr>
          <p:cNvSpPr/>
          <p:nvPr/>
        </p:nvSpPr>
        <p:spPr>
          <a:xfrm>
            <a:off x="7129490" y="4182486"/>
            <a:ext cx="3477336" cy="1513394"/>
          </a:xfrm>
          <a:prstGeom prst="rect">
            <a:avLst/>
          </a:prstGeom>
          <a:solidFill>
            <a:srgbClr val="00B05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C23B36E-8241-27E4-CEBC-857726BA28D8}"/>
              </a:ext>
            </a:extLst>
          </p:cNvPr>
          <p:cNvSpPr txBox="1"/>
          <p:nvPr/>
        </p:nvSpPr>
        <p:spPr>
          <a:xfrm>
            <a:off x="8296288" y="4103675"/>
            <a:ext cx="2014190" cy="646331"/>
          </a:xfrm>
          <a:prstGeom prst="rect">
            <a:avLst/>
          </a:prstGeom>
          <a:noFill/>
        </p:spPr>
        <p:txBody>
          <a:bodyPr wrap="square" rtlCol="0">
            <a:spAutoFit/>
          </a:bodyPr>
          <a:lstStyle/>
          <a:p>
            <a:r>
              <a:rPr lang="en-US" sz="3600" dirty="0"/>
              <a:t>pH ~ 9</a:t>
            </a:r>
          </a:p>
        </p:txBody>
      </p:sp>
      <p:grpSp>
        <p:nvGrpSpPr>
          <p:cNvPr id="13" name="Group 12">
            <a:extLst>
              <a:ext uri="{FF2B5EF4-FFF2-40B4-BE49-F238E27FC236}">
                <a16:creationId xmlns:a16="http://schemas.microsoft.com/office/drawing/2014/main" id="{14BACE0C-389F-0124-4B94-2993E310B53C}"/>
              </a:ext>
            </a:extLst>
          </p:cNvPr>
          <p:cNvGrpSpPr/>
          <p:nvPr/>
        </p:nvGrpSpPr>
        <p:grpSpPr>
          <a:xfrm>
            <a:off x="7190430" y="4252295"/>
            <a:ext cx="407484" cy="323165"/>
            <a:chOff x="4433152" y="3715297"/>
            <a:chExt cx="407484" cy="323165"/>
          </a:xfrm>
        </p:grpSpPr>
        <p:sp>
          <p:nvSpPr>
            <p:cNvPr id="14" name="Oval 13">
              <a:extLst>
                <a:ext uri="{FF2B5EF4-FFF2-40B4-BE49-F238E27FC236}">
                  <a16:creationId xmlns:a16="http://schemas.microsoft.com/office/drawing/2014/main" id="{6629D3B4-1CA6-6F79-F1AA-BCF7B72B2412}"/>
                </a:ext>
              </a:extLst>
            </p:cNvPr>
            <p:cNvSpPr/>
            <p:nvPr/>
          </p:nvSpPr>
          <p:spPr>
            <a:xfrm>
              <a:off x="4493453" y="3748782"/>
              <a:ext cx="250092" cy="240474"/>
            </a:xfrm>
            <a:prstGeom prst="ellipse">
              <a:avLst/>
            </a:prstGeom>
            <a:solidFill>
              <a:schemeClr val="bg1">
                <a:lumMod val="5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5" name="TextBox 14">
              <a:extLst>
                <a:ext uri="{FF2B5EF4-FFF2-40B4-BE49-F238E27FC236}">
                  <a16:creationId xmlns:a16="http://schemas.microsoft.com/office/drawing/2014/main" id="{7F1EB8DA-B9D1-44EF-B056-ADD0EC29E9F4}"/>
                </a:ext>
              </a:extLst>
            </p:cNvPr>
            <p:cNvSpPr txBox="1"/>
            <p:nvPr/>
          </p:nvSpPr>
          <p:spPr>
            <a:xfrm>
              <a:off x="4433152" y="3715297"/>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6" name="Group 15">
            <a:extLst>
              <a:ext uri="{FF2B5EF4-FFF2-40B4-BE49-F238E27FC236}">
                <a16:creationId xmlns:a16="http://schemas.microsoft.com/office/drawing/2014/main" id="{3A205C89-E326-0AEB-F0B5-EA904FCC0F3D}"/>
              </a:ext>
            </a:extLst>
          </p:cNvPr>
          <p:cNvGrpSpPr/>
          <p:nvPr/>
        </p:nvGrpSpPr>
        <p:grpSpPr>
          <a:xfrm>
            <a:off x="7190430" y="4249986"/>
            <a:ext cx="407484" cy="323165"/>
            <a:chOff x="4436737" y="3706333"/>
            <a:chExt cx="407484" cy="323165"/>
          </a:xfrm>
        </p:grpSpPr>
        <p:sp>
          <p:nvSpPr>
            <p:cNvPr id="18" name="Oval 17">
              <a:extLst>
                <a:ext uri="{FF2B5EF4-FFF2-40B4-BE49-F238E27FC236}">
                  <a16:creationId xmlns:a16="http://schemas.microsoft.com/office/drawing/2014/main" id="{863C9CDA-E9AB-9C1A-4982-1BCFBE61E7BC}"/>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9" name="TextBox 18">
              <a:extLst>
                <a:ext uri="{FF2B5EF4-FFF2-40B4-BE49-F238E27FC236}">
                  <a16:creationId xmlns:a16="http://schemas.microsoft.com/office/drawing/2014/main" id="{D38A7DCB-A58D-314F-DC15-80CEB21CC735}"/>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20" name="Group 19">
            <a:extLst>
              <a:ext uri="{FF2B5EF4-FFF2-40B4-BE49-F238E27FC236}">
                <a16:creationId xmlns:a16="http://schemas.microsoft.com/office/drawing/2014/main" id="{A2DF0CE9-511B-1288-CADE-1A00C76AEE96}"/>
              </a:ext>
            </a:extLst>
          </p:cNvPr>
          <p:cNvGrpSpPr/>
          <p:nvPr/>
        </p:nvGrpSpPr>
        <p:grpSpPr>
          <a:xfrm>
            <a:off x="7883649" y="4764482"/>
            <a:ext cx="407484" cy="323165"/>
            <a:chOff x="4433152" y="3715297"/>
            <a:chExt cx="407484" cy="323165"/>
          </a:xfrm>
        </p:grpSpPr>
        <p:sp>
          <p:nvSpPr>
            <p:cNvPr id="21" name="Oval 20">
              <a:extLst>
                <a:ext uri="{FF2B5EF4-FFF2-40B4-BE49-F238E27FC236}">
                  <a16:creationId xmlns:a16="http://schemas.microsoft.com/office/drawing/2014/main" id="{C7AC444B-4760-A873-02D9-A2C305176B1E}"/>
                </a:ext>
              </a:extLst>
            </p:cNvPr>
            <p:cNvSpPr/>
            <p:nvPr/>
          </p:nvSpPr>
          <p:spPr>
            <a:xfrm>
              <a:off x="4493453" y="3748782"/>
              <a:ext cx="250092" cy="240474"/>
            </a:xfrm>
            <a:prstGeom prst="ellipse">
              <a:avLst/>
            </a:prstGeom>
            <a:solidFill>
              <a:schemeClr val="bg1">
                <a:lumMod val="5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22" name="TextBox 21">
              <a:extLst>
                <a:ext uri="{FF2B5EF4-FFF2-40B4-BE49-F238E27FC236}">
                  <a16:creationId xmlns:a16="http://schemas.microsoft.com/office/drawing/2014/main" id="{2972BF0A-E0D4-45CA-DB8B-0581AC3ABB9A}"/>
                </a:ext>
              </a:extLst>
            </p:cNvPr>
            <p:cNvSpPr txBox="1"/>
            <p:nvPr/>
          </p:nvSpPr>
          <p:spPr>
            <a:xfrm>
              <a:off x="4433152" y="3715297"/>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23" name="Group 22">
            <a:extLst>
              <a:ext uri="{FF2B5EF4-FFF2-40B4-BE49-F238E27FC236}">
                <a16:creationId xmlns:a16="http://schemas.microsoft.com/office/drawing/2014/main" id="{2B8A81FE-F0EB-769B-0461-C43C91AC9F91}"/>
              </a:ext>
            </a:extLst>
          </p:cNvPr>
          <p:cNvGrpSpPr/>
          <p:nvPr/>
        </p:nvGrpSpPr>
        <p:grpSpPr>
          <a:xfrm>
            <a:off x="10133825" y="4538167"/>
            <a:ext cx="407484" cy="323165"/>
            <a:chOff x="4433152" y="3715297"/>
            <a:chExt cx="407484" cy="323165"/>
          </a:xfrm>
        </p:grpSpPr>
        <p:sp>
          <p:nvSpPr>
            <p:cNvPr id="24" name="Oval 23">
              <a:extLst>
                <a:ext uri="{FF2B5EF4-FFF2-40B4-BE49-F238E27FC236}">
                  <a16:creationId xmlns:a16="http://schemas.microsoft.com/office/drawing/2014/main" id="{0A3A08F3-FEEF-51C6-953A-34EDA7B728E4}"/>
                </a:ext>
              </a:extLst>
            </p:cNvPr>
            <p:cNvSpPr/>
            <p:nvPr/>
          </p:nvSpPr>
          <p:spPr>
            <a:xfrm>
              <a:off x="4493453" y="3748782"/>
              <a:ext cx="250092" cy="240474"/>
            </a:xfrm>
            <a:prstGeom prst="ellipse">
              <a:avLst/>
            </a:prstGeom>
            <a:solidFill>
              <a:schemeClr val="bg1">
                <a:lumMod val="5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25" name="TextBox 24">
              <a:extLst>
                <a:ext uri="{FF2B5EF4-FFF2-40B4-BE49-F238E27FC236}">
                  <a16:creationId xmlns:a16="http://schemas.microsoft.com/office/drawing/2014/main" id="{B8FE2639-ECD0-822E-AA4B-0C032E46AEDE}"/>
                </a:ext>
              </a:extLst>
            </p:cNvPr>
            <p:cNvSpPr txBox="1"/>
            <p:nvPr/>
          </p:nvSpPr>
          <p:spPr>
            <a:xfrm>
              <a:off x="4433152" y="3715297"/>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26" name="Group 25">
            <a:extLst>
              <a:ext uri="{FF2B5EF4-FFF2-40B4-BE49-F238E27FC236}">
                <a16:creationId xmlns:a16="http://schemas.microsoft.com/office/drawing/2014/main" id="{1F9BEA07-65BD-47CB-73C0-6A613FC204A3}"/>
              </a:ext>
            </a:extLst>
          </p:cNvPr>
          <p:cNvGrpSpPr/>
          <p:nvPr/>
        </p:nvGrpSpPr>
        <p:grpSpPr>
          <a:xfrm>
            <a:off x="8694569" y="5184248"/>
            <a:ext cx="407484" cy="323165"/>
            <a:chOff x="4433152" y="3715297"/>
            <a:chExt cx="407484" cy="323165"/>
          </a:xfrm>
        </p:grpSpPr>
        <p:sp>
          <p:nvSpPr>
            <p:cNvPr id="27" name="Oval 26">
              <a:extLst>
                <a:ext uri="{FF2B5EF4-FFF2-40B4-BE49-F238E27FC236}">
                  <a16:creationId xmlns:a16="http://schemas.microsoft.com/office/drawing/2014/main" id="{FDDDE946-8C0F-26CB-B3EA-9556308ACBAC}"/>
                </a:ext>
              </a:extLst>
            </p:cNvPr>
            <p:cNvSpPr/>
            <p:nvPr/>
          </p:nvSpPr>
          <p:spPr>
            <a:xfrm>
              <a:off x="4493453" y="3748782"/>
              <a:ext cx="250092" cy="240474"/>
            </a:xfrm>
            <a:prstGeom prst="ellipse">
              <a:avLst/>
            </a:prstGeom>
            <a:solidFill>
              <a:schemeClr val="bg1">
                <a:lumMod val="5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28" name="TextBox 27">
              <a:extLst>
                <a:ext uri="{FF2B5EF4-FFF2-40B4-BE49-F238E27FC236}">
                  <a16:creationId xmlns:a16="http://schemas.microsoft.com/office/drawing/2014/main" id="{5693A930-0198-587A-3034-6FD80CD1DE56}"/>
                </a:ext>
              </a:extLst>
            </p:cNvPr>
            <p:cNvSpPr txBox="1"/>
            <p:nvPr/>
          </p:nvSpPr>
          <p:spPr>
            <a:xfrm>
              <a:off x="4433152" y="3715297"/>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29" name="Group 28">
            <a:extLst>
              <a:ext uri="{FF2B5EF4-FFF2-40B4-BE49-F238E27FC236}">
                <a16:creationId xmlns:a16="http://schemas.microsoft.com/office/drawing/2014/main" id="{8BB80293-0555-E587-D501-4461D783BD0A}"/>
              </a:ext>
            </a:extLst>
          </p:cNvPr>
          <p:cNvGrpSpPr/>
          <p:nvPr/>
        </p:nvGrpSpPr>
        <p:grpSpPr>
          <a:xfrm>
            <a:off x="9449998" y="4707996"/>
            <a:ext cx="407484" cy="323165"/>
            <a:chOff x="4433152" y="3715297"/>
            <a:chExt cx="407484" cy="323165"/>
          </a:xfrm>
        </p:grpSpPr>
        <p:sp>
          <p:nvSpPr>
            <p:cNvPr id="30" name="Oval 29">
              <a:extLst>
                <a:ext uri="{FF2B5EF4-FFF2-40B4-BE49-F238E27FC236}">
                  <a16:creationId xmlns:a16="http://schemas.microsoft.com/office/drawing/2014/main" id="{CE6AB2E1-BB09-63BB-3DB5-6A85214BA02D}"/>
                </a:ext>
              </a:extLst>
            </p:cNvPr>
            <p:cNvSpPr/>
            <p:nvPr/>
          </p:nvSpPr>
          <p:spPr>
            <a:xfrm>
              <a:off x="4493453" y="3748782"/>
              <a:ext cx="250092" cy="240474"/>
            </a:xfrm>
            <a:prstGeom prst="ellipse">
              <a:avLst/>
            </a:prstGeom>
            <a:solidFill>
              <a:schemeClr val="bg1">
                <a:lumMod val="50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31" name="TextBox 30">
              <a:extLst>
                <a:ext uri="{FF2B5EF4-FFF2-40B4-BE49-F238E27FC236}">
                  <a16:creationId xmlns:a16="http://schemas.microsoft.com/office/drawing/2014/main" id="{4B4CB3E1-B770-7E30-6370-AC5211B7E60A}"/>
                </a:ext>
              </a:extLst>
            </p:cNvPr>
            <p:cNvSpPr txBox="1"/>
            <p:nvPr/>
          </p:nvSpPr>
          <p:spPr>
            <a:xfrm>
              <a:off x="4433152" y="3715297"/>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32" name="Group 31">
            <a:extLst>
              <a:ext uri="{FF2B5EF4-FFF2-40B4-BE49-F238E27FC236}">
                <a16:creationId xmlns:a16="http://schemas.microsoft.com/office/drawing/2014/main" id="{AF3F8C41-51A8-3F30-4718-F50519D586A9}"/>
              </a:ext>
            </a:extLst>
          </p:cNvPr>
          <p:cNvGrpSpPr/>
          <p:nvPr/>
        </p:nvGrpSpPr>
        <p:grpSpPr>
          <a:xfrm>
            <a:off x="7890825" y="4778958"/>
            <a:ext cx="407484" cy="323165"/>
            <a:chOff x="4443324" y="3712538"/>
            <a:chExt cx="407484" cy="323165"/>
          </a:xfrm>
        </p:grpSpPr>
        <p:sp>
          <p:nvSpPr>
            <p:cNvPr id="33" name="Oval 32">
              <a:extLst>
                <a:ext uri="{FF2B5EF4-FFF2-40B4-BE49-F238E27FC236}">
                  <a16:creationId xmlns:a16="http://schemas.microsoft.com/office/drawing/2014/main" id="{37AD989B-8DDB-5FA3-9DA2-C09C48220551}"/>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34" name="TextBox 33">
              <a:extLst>
                <a:ext uri="{FF2B5EF4-FFF2-40B4-BE49-F238E27FC236}">
                  <a16:creationId xmlns:a16="http://schemas.microsoft.com/office/drawing/2014/main" id="{8B8BB7E1-830D-A9D3-8468-6A71F91C2FA4}"/>
                </a:ext>
              </a:extLst>
            </p:cNvPr>
            <p:cNvSpPr txBox="1"/>
            <p:nvPr/>
          </p:nvSpPr>
          <p:spPr>
            <a:xfrm>
              <a:off x="4443324" y="3712538"/>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35" name="Group 34">
            <a:extLst>
              <a:ext uri="{FF2B5EF4-FFF2-40B4-BE49-F238E27FC236}">
                <a16:creationId xmlns:a16="http://schemas.microsoft.com/office/drawing/2014/main" id="{D95472D0-F9D4-317F-C933-69B4C0129D31}"/>
              </a:ext>
            </a:extLst>
          </p:cNvPr>
          <p:cNvGrpSpPr/>
          <p:nvPr/>
        </p:nvGrpSpPr>
        <p:grpSpPr>
          <a:xfrm>
            <a:off x="9449998" y="4707995"/>
            <a:ext cx="407484" cy="323165"/>
            <a:chOff x="4436737" y="3706333"/>
            <a:chExt cx="407484" cy="323165"/>
          </a:xfrm>
        </p:grpSpPr>
        <p:sp>
          <p:nvSpPr>
            <p:cNvPr id="36" name="Oval 35">
              <a:extLst>
                <a:ext uri="{FF2B5EF4-FFF2-40B4-BE49-F238E27FC236}">
                  <a16:creationId xmlns:a16="http://schemas.microsoft.com/office/drawing/2014/main" id="{BF61F56D-7805-4F46-CB6C-0B0250FE43A2}"/>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37" name="TextBox 36">
              <a:extLst>
                <a:ext uri="{FF2B5EF4-FFF2-40B4-BE49-F238E27FC236}">
                  <a16:creationId xmlns:a16="http://schemas.microsoft.com/office/drawing/2014/main" id="{10AB6070-7708-4F9E-7818-9753DEF486FE}"/>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38" name="Group 37">
            <a:extLst>
              <a:ext uri="{FF2B5EF4-FFF2-40B4-BE49-F238E27FC236}">
                <a16:creationId xmlns:a16="http://schemas.microsoft.com/office/drawing/2014/main" id="{B9284C7C-727D-2E22-0069-44C8AC29E097}"/>
              </a:ext>
            </a:extLst>
          </p:cNvPr>
          <p:cNvGrpSpPr/>
          <p:nvPr/>
        </p:nvGrpSpPr>
        <p:grpSpPr>
          <a:xfrm>
            <a:off x="10142080" y="4535009"/>
            <a:ext cx="407484" cy="323165"/>
            <a:chOff x="4436737" y="3706333"/>
            <a:chExt cx="407484" cy="323165"/>
          </a:xfrm>
        </p:grpSpPr>
        <p:sp>
          <p:nvSpPr>
            <p:cNvPr id="39" name="Oval 38">
              <a:extLst>
                <a:ext uri="{FF2B5EF4-FFF2-40B4-BE49-F238E27FC236}">
                  <a16:creationId xmlns:a16="http://schemas.microsoft.com/office/drawing/2014/main" id="{FC8A41A7-D1DF-5585-CA22-6345C6B8ADE8}"/>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40" name="TextBox 39">
              <a:extLst>
                <a:ext uri="{FF2B5EF4-FFF2-40B4-BE49-F238E27FC236}">
                  <a16:creationId xmlns:a16="http://schemas.microsoft.com/office/drawing/2014/main" id="{0342B3A3-94D0-E043-4012-D816E4507138}"/>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41" name="Group 40">
            <a:extLst>
              <a:ext uri="{FF2B5EF4-FFF2-40B4-BE49-F238E27FC236}">
                <a16:creationId xmlns:a16="http://schemas.microsoft.com/office/drawing/2014/main" id="{A764FCA8-9312-97B5-C411-75CD48C364F7}"/>
              </a:ext>
            </a:extLst>
          </p:cNvPr>
          <p:cNvGrpSpPr/>
          <p:nvPr/>
        </p:nvGrpSpPr>
        <p:grpSpPr>
          <a:xfrm>
            <a:off x="8693347" y="5176387"/>
            <a:ext cx="407484" cy="323165"/>
            <a:chOff x="4436737" y="3706333"/>
            <a:chExt cx="407484" cy="323165"/>
          </a:xfrm>
        </p:grpSpPr>
        <p:sp>
          <p:nvSpPr>
            <p:cNvPr id="42" name="Oval 41">
              <a:extLst>
                <a:ext uri="{FF2B5EF4-FFF2-40B4-BE49-F238E27FC236}">
                  <a16:creationId xmlns:a16="http://schemas.microsoft.com/office/drawing/2014/main" id="{CD3B5D53-C0F4-BAB4-1CC9-AA797BB589C3}"/>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43" name="TextBox 42">
              <a:extLst>
                <a:ext uri="{FF2B5EF4-FFF2-40B4-BE49-F238E27FC236}">
                  <a16:creationId xmlns:a16="http://schemas.microsoft.com/office/drawing/2014/main" id="{1C47C78C-D3E2-2C4A-179A-04BBA9A19050}"/>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sp>
        <p:nvSpPr>
          <p:cNvPr id="44" name="Freeform: Shape 43">
            <a:extLst>
              <a:ext uri="{FF2B5EF4-FFF2-40B4-BE49-F238E27FC236}">
                <a16:creationId xmlns:a16="http://schemas.microsoft.com/office/drawing/2014/main" id="{34F07BD6-14C3-6D9A-4BC8-5F1752EC4DA6}"/>
              </a:ext>
            </a:extLst>
          </p:cNvPr>
          <p:cNvSpPr/>
          <p:nvPr/>
        </p:nvSpPr>
        <p:spPr>
          <a:xfrm>
            <a:off x="7227331" y="4972187"/>
            <a:ext cx="331777" cy="444500"/>
          </a:xfrm>
          <a:custGeom>
            <a:avLst/>
            <a:gdLst>
              <a:gd name="connsiteX0" fmla="*/ 317500 w 331777"/>
              <a:gd name="connsiteY0" fmla="*/ 101600 h 444500"/>
              <a:gd name="connsiteX1" fmla="*/ 317500 w 331777"/>
              <a:gd name="connsiteY1" fmla="*/ 101600 h 444500"/>
              <a:gd name="connsiteX2" fmla="*/ 139700 w 331777"/>
              <a:gd name="connsiteY2" fmla="*/ 0 h 444500"/>
              <a:gd name="connsiteX3" fmla="*/ 88900 w 331777"/>
              <a:gd name="connsiteY3" fmla="*/ 12700 h 444500"/>
              <a:gd name="connsiteX4" fmla="*/ 63500 w 331777"/>
              <a:gd name="connsiteY4" fmla="*/ 50800 h 444500"/>
              <a:gd name="connsiteX5" fmla="*/ 0 w 331777"/>
              <a:gd name="connsiteY5" fmla="*/ 127000 h 444500"/>
              <a:gd name="connsiteX6" fmla="*/ 12700 w 331777"/>
              <a:gd name="connsiteY6" fmla="*/ 266700 h 444500"/>
              <a:gd name="connsiteX7" fmla="*/ 50800 w 331777"/>
              <a:gd name="connsiteY7" fmla="*/ 330200 h 444500"/>
              <a:gd name="connsiteX8" fmla="*/ 88900 w 331777"/>
              <a:gd name="connsiteY8" fmla="*/ 381000 h 444500"/>
              <a:gd name="connsiteX9" fmla="*/ 139700 w 331777"/>
              <a:gd name="connsiteY9" fmla="*/ 406400 h 444500"/>
              <a:gd name="connsiteX10" fmla="*/ 215900 w 331777"/>
              <a:gd name="connsiteY10" fmla="*/ 444500 h 444500"/>
              <a:gd name="connsiteX11" fmla="*/ 228600 w 331777"/>
              <a:gd name="connsiteY11" fmla="*/ 393700 h 444500"/>
              <a:gd name="connsiteX12" fmla="*/ 292100 w 331777"/>
              <a:gd name="connsiteY12" fmla="*/ 317500 h 444500"/>
              <a:gd name="connsiteX13" fmla="*/ 317500 w 331777"/>
              <a:gd name="connsiteY13" fmla="*/ 190500 h 444500"/>
              <a:gd name="connsiteX14" fmla="*/ 330200 w 331777"/>
              <a:gd name="connsiteY14" fmla="*/ 152400 h 444500"/>
              <a:gd name="connsiteX15" fmla="*/ 317500 w 331777"/>
              <a:gd name="connsiteY15" fmla="*/ 1016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77" h="444500">
                <a:moveTo>
                  <a:pt x="317500" y="101600"/>
                </a:moveTo>
                <a:lnTo>
                  <a:pt x="317500" y="101600"/>
                </a:lnTo>
                <a:cubicBezTo>
                  <a:pt x="176201" y="2691"/>
                  <a:pt x="240632" y="25233"/>
                  <a:pt x="139700" y="0"/>
                </a:cubicBezTo>
                <a:cubicBezTo>
                  <a:pt x="122767" y="4233"/>
                  <a:pt x="103423" y="3018"/>
                  <a:pt x="88900" y="12700"/>
                </a:cubicBezTo>
                <a:cubicBezTo>
                  <a:pt x="76200" y="21167"/>
                  <a:pt x="73271" y="39074"/>
                  <a:pt x="63500" y="50800"/>
                </a:cubicBezTo>
                <a:cubicBezTo>
                  <a:pt x="-17988" y="148586"/>
                  <a:pt x="63063" y="32405"/>
                  <a:pt x="0" y="127000"/>
                </a:cubicBezTo>
                <a:cubicBezTo>
                  <a:pt x="4233" y="173567"/>
                  <a:pt x="1359" y="221337"/>
                  <a:pt x="12700" y="266700"/>
                </a:cubicBezTo>
                <a:cubicBezTo>
                  <a:pt x="18687" y="290647"/>
                  <a:pt x="37108" y="309661"/>
                  <a:pt x="50800" y="330200"/>
                </a:cubicBezTo>
                <a:cubicBezTo>
                  <a:pt x="62541" y="347812"/>
                  <a:pt x="72829" y="367225"/>
                  <a:pt x="88900" y="381000"/>
                </a:cubicBezTo>
                <a:cubicBezTo>
                  <a:pt x="103274" y="393321"/>
                  <a:pt x="123262" y="397007"/>
                  <a:pt x="139700" y="406400"/>
                </a:cubicBezTo>
                <a:cubicBezTo>
                  <a:pt x="208634" y="445791"/>
                  <a:pt x="146046" y="421215"/>
                  <a:pt x="215900" y="444500"/>
                </a:cubicBezTo>
                <a:cubicBezTo>
                  <a:pt x="220133" y="427567"/>
                  <a:pt x="221724" y="409743"/>
                  <a:pt x="228600" y="393700"/>
                </a:cubicBezTo>
                <a:cubicBezTo>
                  <a:pt x="241861" y="362758"/>
                  <a:pt x="269214" y="340386"/>
                  <a:pt x="292100" y="317500"/>
                </a:cubicBezTo>
                <a:cubicBezTo>
                  <a:pt x="320792" y="231423"/>
                  <a:pt x="288314" y="336432"/>
                  <a:pt x="317500" y="190500"/>
                </a:cubicBezTo>
                <a:cubicBezTo>
                  <a:pt x="320125" y="177373"/>
                  <a:pt x="324213" y="164374"/>
                  <a:pt x="330200" y="152400"/>
                </a:cubicBezTo>
                <a:cubicBezTo>
                  <a:pt x="337026" y="138748"/>
                  <a:pt x="319617" y="110067"/>
                  <a:pt x="317500" y="101600"/>
                </a:cubicBezTo>
                <a:close/>
              </a:path>
            </a:pathLst>
          </a:custGeom>
          <a:solidFill>
            <a:srgbClr val="666666"/>
          </a:solidFill>
          <a:ln>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Shape 44">
            <a:extLst>
              <a:ext uri="{FF2B5EF4-FFF2-40B4-BE49-F238E27FC236}">
                <a16:creationId xmlns:a16="http://schemas.microsoft.com/office/drawing/2014/main" id="{7D283DCF-8492-C781-D07E-EE781F6156E0}"/>
              </a:ext>
            </a:extLst>
          </p:cNvPr>
          <p:cNvSpPr/>
          <p:nvPr/>
        </p:nvSpPr>
        <p:spPr>
          <a:xfrm>
            <a:off x="9117847" y="4547383"/>
            <a:ext cx="314325" cy="271683"/>
          </a:xfrm>
          <a:custGeom>
            <a:avLst/>
            <a:gdLst>
              <a:gd name="connsiteX0" fmla="*/ 147637 w 314325"/>
              <a:gd name="connsiteY0" fmla="*/ 4983 h 271683"/>
              <a:gd name="connsiteX1" fmla="*/ 147637 w 314325"/>
              <a:gd name="connsiteY1" fmla="*/ 4983 h 271683"/>
              <a:gd name="connsiteX2" fmla="*/ 57150 w 314325"/>
              <a:gd name="connsiteY2" fmla="*/ 4983 h 271683"/>
              <a:gd name="connsiteX3" fmla="*/ 38100 w 314325"/>
              <a:gd name="connsiteY3" fmla="*/ 14508 h 271683"/>
              <a:gd name="connsiteX4" fmla="*/ 28575 w 314325"/>
              <a:gd name="connsiteY4" fmla="*/ 28796 h 271683"/>
              <a:gd name="connsiteX5" fmla="*/ 14287 w 314325"/>
              <a:gd name="connsiteY5" fmla="*/ 38321 h 271683"/>
              <a:gd name="connsiteX6" fmla="*/ 9525 w 314325"/>
              <a:gd name="connsiteY6" fmla="*/ 52608 h 271683"/>
              <a:gd name="connsiteX7" fmla="*/ 0 w 314325"/>
              <a:gd name="connsiteY7" fmla="*/ 71658 h 271683"/>
              <a:gd name="connsiteX8" fmla="*/ 9525 w 314325"/>
              <a:gd name="connsiteY8" fmla="*/ 176433 h 271683"/>
              <a:gd name="connsiteX9" fmla="*/ 14287 w 314325"/>
              <a:gd name="connsiteY9" fmla="*/ 195483 h 271683"/>
              <a:gd name="connsiteX10" fmla="*/ 23812 w 314325"/>
              <a:gd name="connsiteY10" fmla="*/ 209771 h 271683"/>
              <a:gd name="connsiteX11" fmla="*/ 47625 w 314325"/>
              <a:gd name="connsiteY11" fmla="*/ 247871 h 271683"/>
              <a:gd name="connsiteX12" fmla="*/ 147637 w 314325"/>
              <a:gd name="connsiteY12" fmla="*/ 252633 h 271683"/>
              <a:gd name="connsiteX13" fmla="*/ 166687 w 314325"/>
              <a:gd name="connsiteY13" fmla="*/ 257396 h 271683"/>
              <a:gd name="connsiteX14" fmla="*/ 190500 w 314325"/>
              <a:gd name="connsiteY14" fmla="*/ 266921 h 271683"/>
              <a:gd name="connsiteX15" fmla="*/ 219075 w 314325"/>
              <a:gd name="connsiteY15" fmla="*/ 271683 h 271683"/>
              <a:gd name="connsiteX16" fmla="*/ 252412 w 314325"/>
              <a:gd name="connsiteY16" fmla="*/ 266921 h 271683"/>
              <a:gd name="connsiteX17" fmla="*/ 266700 w 314325"/>
              <a:gd name="connsiteY17" fmla="*/ 243108 h 271683"/>
              <a:gd name="connsiteX18" fmla="*/ 285750 w 314325"/>
              <a:gd name="connsiteY18" fmla="*/ 200246 h 271683"/>
              <a:gd name="connsiteX19" fmla="*/ 295275 w 314325"/>
              <a:gd name="connsiteY19" fmla="*/ 185958 h 271683"/>
              <a:gd name="connsiteX20" fmla="*/ 314325 w 314325"/>
              <a:gd name="connsiteY20" fmla="*/ 147858 h 271683"/>
              <a:gd name="connsiteX21" fmla="*/ 300037 w 314325"/>
              <a:gd name="connsiteY21" fmla="*/ 85946 h 271683"/>
              <a:gd name="connsiteX22" fmla="*/ 285750 w 314325"/>
              <a:gd name="connsiteY22" fmla="*/ 76421 h 271683"/>
              <a:gd name="connsiteX23" fmla="*/ 252412 w 314325"/>
              <a:gd name="connsiteY23" fmla="*/ 57371 h 271683"/>
              <a:gd name="connsiteX24" fmla="*/ 238125 w 314325"/>
              <a:gd name="connsiteY24" fmla="*/ 47846 h 271683"/>
              <a:gd name="connsiteX25" fmla="*/ 204787 w 314325"/>
              <a:gd name="connsiteY25" fmla="*/ 38321 h 271683"/>
              <a:gd name="connsiteX26" fmla="*/ 190500 w 314325"/>
              <a:gd name="connsiteY26" fmla="*/ 33558 h 271683"/>
              <a:gd name="connsiteX27" fmla="*/ 147637 w 314325"/>
              <a:gd name="connsiteY27" fmla="*/ 4983 h 27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14325" h="271683">
                <a:moveTo>
                  <a:pt x="147637" y="4983"/>
                </a:moveTo>
                <a:lnTo>
                  <a:pt x="147637" y="4983"/>
                </a:lnTo>
                <a:cubicBezTo>
                  <a:pt x="108518" y="637"/>
                  <a:pt x="97327" y="-3626"/>
                  <a:pt x="57150" y="4983"/>
                </a:cubicBezTo>
                <a:cubicBezTo>
                  <a:pt x="50208" y="6471"/>
                  <a:pt x="44450" y="11333"/>
                  <a:pt x="38100" y="14508"/>
                </a:cubicBezTo>
                <a:cubicBezTo>
                  <a:pt x="34925" y="19271"/>
                  <a:pt x="32622" y="24749"/>
                  <a:pt x="28575" y="28796"/>
                </a:cubicBezTo>
                <a:cubicBezTo>
                  <a:pt x="24528" y="32843"/>
                  <a:pt x="17863" y="33851"/>
                  <a:pt x="14287" y="38321"/>
                </a:cubicBezTo>
                <a:cubicBezTo>
                  <a:pt x="11151" y="42241"/>
                  <a:pt x="11502" y="47994"/>
                  <a:pt x="9525" y="52608"/>
                </a:cubicBezTo>
                <a:cubicBezTo>
                  <a:pt x="6728" y="59134"/>
                  <a:pt x="3175" y="65308"/>
                  <a:pt x="0" y="71658"/>
                </a:cubicBezTo>
                <a:cubicBezTo>
                  <a:pt x="3222" y="123220"/>
                  <a:pt x="1390" y="135760"/>
                  <a:pt x="9525" y="176433"/>
                </a:cubicBezTo>
                <a:cubicBezTo>
                  <a:pt x="10809" y="182851"/>
                  <a:pt x="11709" y="189467"/>
                  <a:pt x="14287" y="195483"/>
                </a:cubicBezTo>
                <a:cubicBezTo>
                  <a:pt x="16542" y="200744"/>
                  <a:pt x="21252" y="204651"/>
                  <a:pt x="23812" y="209771"/>
                </a:cubicBezTo>
                <a:cubicBezTo>
                  <a:pt x="27388" y="216922"/>
                  <a:pt x="33950" y="245592"/>
                  <a:pt x="47625" y="247871"/>
                </a:cubicBezTo>
                <a:cubicBezTo>
                  <a:pt x="80546" y="253358"/>
                  <a:pt x="114300" y="251046"/>
                  <a:pt x="147637" y="252633"/>
                </a:cubicBezTo>
                <a:cubicBezTo>
                  <a:pt x="153987" y="254221"/>
                  <a:pt x="160477" y="255326"/>
                  <a:pt x="166687" y="257396"/>
                </a:cubicBezTo>
                <a:cubicBezTo>
                  <a:pt x="174797" y="260100"/>
                  <a:pt x="182252" y="264672"/>
                  <a:pt x="190500" y="266921"/>
                </a:cubicBezTo>
                <a:cubicBezTo>
                  <a:pt x="199816" y="269462"/>
                  <a:pt x="209550" y="270096"/>
                  <a:pt x="219075" y="271683"/>
                </a:cubicBezTo>
                <a:cubicBezTo>
                  <a:pt x="230187" y="270096"/>
                  <a:pt x="242787" y="272696"/>
                  <a:pt x="252412" y="266921"/>
                </a:cubicBezTo>
                <a:cubicBezTo>
                  <a:pt x="260350" y="262158"/>
                  <a:pt x="262204" y="251200"/>
                  <a:pt x="266700" y="243108"/>
                </a:cubicBezTo>
                <a:cubicBezTo>
                  <a:pt x="291945" y="197667"/>
                  <a:pt x="259263" y="253221"/>
                  <a:pt x="285750" y="200246"/>
                </a:cubicBezTo>
                <a:cubicBezTo>
                  <a:pt x="288310" y="195126"/>
                  <a:pt x="292534" y="190983"/>
                  <a:pt x="295275" y="185958"/>
                </a:cubicBezTo>
                <a:cubicBezTo>
                  <a:pt x="302074" y="173493"/>
                  <a:pt x="314325" y="147858"/>
                  <a:pt x="314325" y="147858"/>
                </a:cubicBezTo>
                <a:cubicBezTo>
                  <a:pt x="311838" y="122990"/>
                  <a:pt x="317391" y="103300"/>
                  <a:pt x="300037" y="85946"/>
                </a:cubicBezTo>
                <a:cubicBezTo>
                  <a:pt x="295990" y="81899"/>
                  <a:pt x="290512" y="79596"/>
                  <a:pt x="285750" y="76421"/>
                </a:cubicBezTo>
                <a:cubicBezTo>
                  <a:pt x="268498" y="50542"/>
                  <a:pt x="286415" y="70122"/>
                  <a:pt x="252412" y="57371"/>
                </a:cubicBezTo>
                <a:cubicBezTo>
                  <a:pt x="247053" y="55361"/>
                  <a:pt x="243244" y="50406"/>
                  <a:pt x="238125" y="47846"/>
                </a:cubicBezTo>
                <a:cubicBezTo>
                  <a:pt x="230508" y="44037"/>
                  <a:pt x="211914" y="40357"/>
                  <a:pt x="204787" y="38321"/>
                </a:cubicBezTo>
                <a:cubicBezTo>
                  <a:pt x="199960" y="36942"/>
                  <a:pt x="195114" y="35536"/>
                  <a:pt x="190500" y="33558"/>
                </a:cubicBezTo>
                <a:cubicBezTo>
                  <a:pt x="183975" y="30761"/>
                  <a:pt x="154781" y="9745"/>
                  <a:pt x="147637" y="4983"/>
                </a:cubicBezTo>
                <a:close/>
              </a:path>
            </a:pathLst>
          </a:custGeom>
          <a:solidFill>
            <a:srgbClr val="666666"/>
          </a:solidFill>
          <a:ln>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7DE48429-27D6-FB7B-F63E-8BA4B9B91B4F}"/>
              </a:ext>
            </a:extLst>
          </p:cNvPr>
          <p:cNvSpPr/>
          <p:nvPr/>
        </p:nvSpPr>
        <p:spPr>
          <a:xfrm>
            <a:off x="9833618" y="5232377"/>
            <a:ext cx="314717" cy="277094"/>
          </a:xfrm>
          <a:custGeom>
            <a:avLst/>
            <a:gdLst>
              <a:gd name="connsiteX0" fmla="*/ 133407 w 314717"/>
              <a:gd name="connsiteY0" fmla="*/ 5220 h 277094"/>
              <a:gd name="connsiteX1" fmla="*/ 133407 w 314717"/>
              <a:gd name="connsiteY1" fmla="*/ 5220 h 277094"/>
              <a:gd name="connsiteX2" fmla="*/ 42920 w 314717"/>
              <a:gd name="connsiteY2" fmla="*/ 9982 h 277094"/>
              <a:gd name="connsiteX3" fmla="*/ 28632 w 314717"/>
              <a:gd name="connsiteY3" fmla="*/ 29032 h 277094"/>
              <a:gd name="connsiteX4" fmla="*/ 23870 w 314717"/>
              <a:gd name="connsiteY4" fmla="*/ 43320 h 277094"/>
              <a:gd name="connsiteX5" fmla="*/ 19107 w 314717"/>
              <a:gd name="connsiteY5" fmla="*/ 62370 h 277094"/>
              <a:gd name="connsiteX6" fmla="*/ 9582 w 314717"/>
              <a:gd name="connsiteY6" fmla="*/ 76657 h 277094"/>
              <a:gd name="connsiteX7" fmla="*/ 57 w 314717"/>
              <a:gd name="connsiteY7" fmla="*/ 129045 h 277094"/>
              <a:gd name="connsiteX8" fmla="*/ 4820 w 314717"/>
              <a:gd name="connsiteY8" fmla="*/ 186195 h 277094"/>
              <a:gd name="connsiteX9" fmla="*/ 23870 w 314717"/>
              <a:gd name="connsiteY9" fmla="*/ 205245 h 277094"/>
              <a:gd name="connsiteX10" fmla="*/ 52445 w 314717"/>
              <a:gd name="connsiteY10" fmla="*/ 224295 h 277094"/>
              <a:gd name="connsiteX11" fmla="*/ 71495 w 314717"/>
              <a:gd name="connsiteY11" fmla="*/ 238582 h 277094"/>
              <a:gd name="connsiteX12" fmla="*/ 95307 w 314717"/>
              <a:gd name="connsiteY12" fmla="*/ 243345 h 277094"/>
              <a:gd name="connsiteX13" fmla="*/ 171507 w 314717"/>
              <a:gd name="connsiteY13" fmla="*/ 248107 h 277094"/>
              <a:gd name="connsiteX14" fmla="*/ 214370 w 314717"/>
              <a:gd name="connsiteY14" fmla="*/ 271920 h 277094"/>
              <a:gd name="connsiteX15" fmla="*/ 233420 w 314717"/>
              <a:gd name="connsiteY15" fmla="*/ 276682 h 277094"/>
              <a:gd name="connsiteX16" fmla="*/ 295332 w 314717"/>
              <a:gd name="connsiteY16" fmla="*/ 257632 h 277094"/>
              <a:gd name="connsiteX17" fmla="*/ 304857 w 314717"/>
              <a:gd name="connsiteY17" fmla="*/ 238582 h 277094"/>
              <a:gd name="connsiteX18" fmla="*/ 309620 w 314717"/>
              <a:gd name="connsiteY18" fmla="*/ 138570 h 277094"/>
              <a:gd name="connsiteX19" fmla="*/ 295332 w 314717"/>
              <a:gd name="connsiteY19" fmla="*/ 119520 h 277094"/>
              <a:gd name="connsiteX20" fmla="*/ 271520 w 314717"/>
              <a:gd name="connsiteY20" fmla="*/ 95707 h 277094"/>
              <a:gd name="connsiteX21" fmla="*/ 233420 w 314717"/>
              <a:gd name="connsiteY21" fmla="*/ 76657 h 277094"/>
              <a:gd name="connsiteX22" fmla="*/ 200082 w 314717"/>
              <a:gd name="connsiteY22" fmla="*/ 62370 h 277094"/>
              <a:gd name="connsiteX23" fmla="*/ 181032 w 314717"/>
              <a:gd name="connsiteY23" fmla="*/ 33795 h 277094"/>
              <a:gd name="connsiteX24" fmla="*/ 133407 w 314717"/>
              <a:gd name="connsiteY24" fmla="*/ 5220 h 27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4717" h="277094">
                <a:moveTo>
                  <a:pt x="133407" y="5220"/>
                </a:moveTo>
                <a:lnTo>
                  <a:pt x="133407" y="5220"/>
                </a:lnTo>
                <a:cubicBezTo>
                  <a:pt x="106037" y="3114"/>
                  <a:pt x="69520" y="-7751"/>
                  <a:pt x="42920" y="9982"/>
                </a:cubicBezTo>
                <a:cubicBezTo>
                  <a:pt x="36315" y="14385"/>
                  <a:pt x="33395" y="22682"/>
                  <a:pt x="28632" y="29032"/>
                </a:cubicBezTo>
                <a:cubicBezTo>
                  <a:pt x="27045" y="33795"/>
                  <a:pt x="25249" y="38493"/>
                  <a:pt x="23870" y="43320"/>
                </a:cubicBezTo>
                <a:cubicBezTo>
                  <a:pt x="22072" y="49614"/>
                  <a:pt x="21685" y="56354"/>
                  <a:pt x="19107" y="62370"/>
                </a:cubicBezTo>
                <a:cubicBezTo>
                  <a:pt x="16852" y="67631"/>
                  <a:pt x="12757" y="71895"/>
                  <a:pt x="9582" y="76657"/>
                </a:cubicBezTo>
                <a:cubicBezTo>
                  <a:pt x="2886" y="96749"/>
                  <a:pt x="57" y="102123"/>
                  <a:pt x="57" y="129045"/>
                </a:cubicBezTo>
                <a:cubicBezTo>
                  <a:pt x="57" y="148161"/>
                  <a:pt x="-882" y="167949"/>
                  <a:pt x="4820" y="186195"/>
                </a:cubicBezTo>
                <a:cubicBezTo>
                  <a:pt x="7499" y="194766"/>
                  <a:pt x="16858" y="199635"/>
                  <a:pt x="23870" y="205245"/>
                </a:cubicBezTo>
                <a:cubicBezTo>
                  <a:pt x="32809" y="212396"/>
                  <a:pt x="43287" y="217427"/>
                  <a:pt x="52445" y="224295"/>
                </a:cubicBezTo>
                <a:cubicBezTo>
                  <a:pt x="58795" y="229057"/>
                  <a:pt x="64242" y="235358"/>
                  <a:pt x="71495" y="238582"/>
                </a:cubicBezTo>
                <a:cubicBezTo>
                  <a:pt x="78892" y="241870"/>
                  <a:pt x="87249" y="242578"/>
                  <a:pt x="95307" y="243345"/>
                </a:cubicBezTo>
                <a:cubicBezTo>
                  <a:pt x="120642" y="245758"/>
                  <a:pt x="146107" y="246520"/>
                  <a:pt x="171507" y="248107"/>
                </a:cubicBezTo>
                <a:cubicBezTo>
                  <a:pt x="181611" y="254169"/>
                  <a:pt x="202224" y="267365"/>
                  <a:pt x="214370" y="271920"/>
                </a:cubicBezTo>
                <a:cubicBezTo>
                  <a:pt x="220499" y="274218"/>
                  <a:pt x="227070" y="275095"/>
                  <a:pt x="233420" y="276682"/>
                </a:cubicBezTo>
                <a:cubicBezTo>
                  <a:pt x="307770" y="270487"/>
                  <a:pt x="281323" y="290322"/>
                  <a:pt x="295332" y="257632"/>
                </a:cubicBezTo>
                <a:cubicBezTo>
                  <a:pt x="298129" y="251106"/>
                  <a:pt x="301682" y="244932"/>
                  <a:pt x="304857" y="238582"/>
                </a:cubicBezTo>
                <a:cubicBezTo>
                  <a:pt x="310987" y="201805"/>
                  <a:pt x="320801" y="174908"/>
                  <a:pt x="309620" y="138570"/>
                </a:cubicBezTo>
                <a:cubicBezTo>
                  <a:pt x="307286" y="130983"/>
                  <a:pt x="300605" y="125453"/>
                  <a:pt x="295332" y="119520"/>
                </a:cubicBezTo>
                <a:cubicBezTo>
                  <a:pt x="287874" y="111130"/>
                  <a:pt x="280749" y="102097"/>
                  <a:pt x="271520" y="95707"/>
                </a:cubicBezTo>
                <a:cubicBezTo>
                  <a:pt x="259846" y="87625"/>
                  <a:pt x="246120" y="83007"/>
                  <a:pt x="233420" y="76657"/>
                </a:cubicBezTo>
                <a:cubicBezTo>
                  <a:pt x="209880" y="64887"/>
                  <a:pt x="221105" y="69377"/>
                  <a:pt x="200082" y="62370"/>
                </a:cubicBezTo>
                <a:cubicBezTo>
                  <a:pt x="193732" y="52845"/>
                  <a:pt x="184652" y="44655"/>
                  <a:pt x="181032" y="33795"/>
                </a:cubicBezTo>
                <a:cubicBezTo>
                  <a:pt x="175560" y="17377"/>
                  <a:pt x="141345" y="9983"/>
                  <a:pt x="133407" y="5220"/>
                </a:cubicBezTo>
                <a:close/>
              </a:path>
            </a:pathLst>
          </a:custGeom>
          <a:solidFill>
            <a:srgbClr val="666666"/>
          </a:solidFill>
          <a:ln>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3931C311-801A-14F5-F540-988BA86FFB4C}"/>
              </a:ext>
            </a:extLst>
          </p:cNvPr>
          <p:cNvSpPr/>
          <p:nvPr/>
        </p:nvSpPr>
        <p:spPr>
          <a:xfrm>
            <a:off x="7900080" y="4347009"/>
            <a:ext cx="285770" cy="214313"/>
          </a:xfrm>
          <a:custGeom>
            <a:avLst/>
            <a:gdLst>
              <a:gd name="connsiteX0" fmla="*/ 104795 w 285770"/>
              <a:gd name="connsiteY0" fmla="*/ 0 h 214313"/>
              <a:gd name="connsiteX1" fmla="*/ 104795 w 285770"/>
              <a:gd name="connsiteY1" fmla="*/ 0 h 214313"/>
              <a:gd name="connsiteX2" fmla="*/ 61933 w 285770"/>
              <a:gd name="connsiteY2" fmla="*/ 19050 h 214313"/>
              <a:gd name="connsiteX3" fmla="*/ 19070 w 285770"/>
              <a:gd name="connsiteY3" fmla="*/ 38100 h 214313"/>
              <a:gd name="connsiteX4" fmla="*/ 9545 w 285770"/>
              <a:gd name="connsiteY4" fmla="*/ 57150 h 214313"/>
              <a:gd name="connsiteX5" fmla="*/ 20 w 285770"/>
              <a:gd name="connsiteY5" fmla="*/ 71438 h 214313"/>
              <a:gd name="connsiteX6" fmla="*/ 19070 w 285770"/>
              <a:gd name="connsiteY6" fmla="*/ 176213 h 214313"/>
              <a:gd name="connsiteX7" fmla="*/ 28595 w 285770"/>
              <a:gd name="connsiteY7" fmla="*/ 190500 h 214313"/>
              <a:gd name="connsiteX8" fmla="*/ 47645 w 285770"/>
              <a:gd name="connsiteY8" fmla="*/ 200025 h 214313"/>
              <a:gd name="connsiteX9" fmla="*/ 61933 w 285770"/>
              <a:gd name="connsiteY9" fmla="*/ 209550 h 214313"/>
              <a:gd name="connsiteX10" fmla="*/ 100033 w 285770"/>
              <a:gd name="connsiteY10" fmla="*/ 214313 h 214313"/>
              <a:gd name="connsiteX11" fmla="*/ 185758 w 285770"/>
              <a:gd name="connsiteY11" fmla="*/ 190500 h 214313"/>
              <a:gd name="connsiteX12" fmla="*/ 200045 w 285770"/>
              <a:gd name="connsiteY12" fmla="*/ 176213 h 214313"/>
              <a:gd name="connsiteX13" fmla="*/ 238145 w 285770"/>
              <a:gd name="connsiteY13" fmla="*/ 142875 h 214313"/>
              <a:gd name="connsiteX14" fmla="*/ 276245 w 285770"/>
              <a:gd name="connsiteY14" fmla="*/ 109538 h 214313"/>
              <a:gd name="connsiteX15" fmla="*/ 285770 w 285770"/>
              <a:gd name="connsiteY15" fmla="*/ 95250 h 214313"/>
              <a:gd name="connsiteX16" fmla="*/ 266720 w 285770"/>
              <a:gd name="connsiteY16" fmla="*/ 38100 h 214313"/>
              <a:gd name="connsiteX17" fmla="*/ 171470 w 285770"/>
              <a:gd name="connsiteY17" fmla="*/ 23813 h 214313"/>
              <a:gd name="connsiteX18" fmla="*/ 104795 w 285770"/>
              <a:gd name="connsiteY18" fmla="*/ 0 h 2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770" h="214313">
                <a:moveTo>
                  <a:pt x="104795" y="0"/>
                </a:moveTo>
                <a:lnTo>
                  <a:pt x="104795" y="0"/>
                </a:lnTo>
                <a:cubicBezTo>
                  <a:pt x="90508" y="6350"/>
                  <a:pt x="76657" y="13791"/>
                  <a:pt x="61933" y="19050"/>
                </a:cubicBezTo>
                <a:cubicBezTo>
                  <a:pt x="17698" y="34849"/>
                  <a:pt x="56989" y="9662"/>
                  <a:pt x="19070" y="38100"/>
                </a:cubicBezTo>
                <a:cubicBezTo>
                  <a:pt x="15895" y="44450"/>
                  <a:pt x="13067" y="50986"/>
                  <a:pt x="9545" y="57150"/>
                </a:cubicBezTo>
                <a:cubicBezTo>
                  <a:pt x="6705" y="62120"/>
                  <a:pt x="-436" y="65732"/>
                  <a:pt x="20" y="71438"/>
                </a:cubicBezTo>
                <a:cubicBezTo>
                  <a:pt x="2851" y="106823"/>
                  <a:pt x="10786" y="141696"/>
                  <a:pt x="19070" y="176213"/>
                </a:cubicBezTo>
                <a:cubicBezTo>
                  <a:pt x="20406" y="181779"/>
                  <a:pt x="24198" y="186836"/>
                  <a:pt x="28595" y="190500"/>
                </a:cubicBezTo>
                <a:cubicBezTo>
                  <a:pt x="34049" y="195045"/>
                  <a:pt x="41481" y="196503"/>
                  <a:pt x="47645" y="200025"/>
                </a:cubicBezTo>
                <a:cubicBezTo>
                  <a:pt x="52615" y="202865"/>
                  <a:pt x="56411" y="208044"/>
                  <a:pt x="61933" y="209550"/>
                </a:cubicBezTo>
                <a:cubicBezTo>
                  <a:pt x="74281" y="212918"/>
                  <a:pt x="87333" y="212725"/>
                  <a:pt x="100033" y="214313"/>
                </a:cubicBezTo>
                <a:cubicBezTo>
                  <a:pt x="119616" y="210116"/>
                  <a:pt x="163255" y="206573"/>
                  <a:pt x="185758" y="190500"/>
                </a:cubicBezTo>
                <a:cubicBezTo>
                  <a:pt x="191238" y="186585"/>
                  <a:pt x="194931" y="180596"/>
                  <a:pt x="200045" y="176213"/>
                </a:cubicBezTo>
                <a:cubicBezTo>
                  <a:pt x="226600" y="153452"/>
                  <a:pt x="213120" y="171028"/>
                  <a:pt x="238145" y="142875"/>
                </a:cubicBezTo>
                <a:cubicBezTo>
                  <a:pt x="266327" y="111171"/>
                  <a:pt x="244823" y="125249"/>
                  <a:pt x="276245" y="109538"/>
                </a:cubicBezTo>
                <a:cubicBezTo>
                  <a:pt x="279420" y="104775"/>
                  <a:pt x="285770" y="100974"/>
                  <a:pt x="285770" y="95250"/>
                </a:cubicBezTo>
                <a:cubicBezTo>
                  <a:pt x="285770" y="94145"/>
                  <a:pt x="276000" y="45060"/>
                  <a:pt x="266720" y="38100"/>
                </a:cubicBezTo>
                <a:cubicBezTo>
                  <a:pt x="247532" y="23709"/>
                  <a:pt x="180417" y="24452"/>
                  <a:pt x="171470" y="23813"/>
                </a:cubicBezTo>
                <a:cubicBezTo>
                  <a:pt x="150242" y="18505"/>
                  <a:pt x="115907" y="3969"/>
                  <a:pt x="104795" y="0"/>
                </a:cubicBezTo>
                <a:close/>
              </a:path>
            </a:pathLst>
          </a:custGeom>
          <a:solidFill>
            <a:srgbClr val="666666"/>
          </a:solidFill>
          <a:ln>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reeform: Shape 47">
            <a:extLst>
              <a:ext uri="{FF2B5EF4-FFF2-40B4-BE49-F238E27FC236}">
                <a16:creationId xmlns:a16="http://schemas.microsoft.com/office/drawing/2014/main" id="{B852623A-25A1-AC7F-10E2-79C43ADFACA6}"/>
              </a:ext>
            </a:extLst>
          </p:cNvPr>
          <p:cNvSpPr/>
          <p:nvPr/>
        </p:nvSpPr>
        <p:spPr>
          <a:xfrm>
            <a:off x="7417756" y="6075797"/>
            <a:ext cx="382614" cy="304800"/>
          </a:xfrm>
          <a:custGeom>
            <a:avLst/>
            <a:gdLst>
              <a:gd name="connsiteX0" fmla="*/ 110869 w 382614"/>
              <a:gd name="connsiteY0" fmla="*/ 0 h 304800"/>
              <a:gd name="connsiteX1" fmla="*/ 110869 w 382614"/>
              <a:gd name="connsiteY1" fmla="*/ 0 h 304800"/>
              <a:gd name="connsiteX2" fmla="*/ 53719 w 382614"/>
              <a:gd name="connsiteY2" fmla="*/ 14287 h 304800"/>
              <a:gd name="connsiteX3" fmla="*/ 44194 w 382614"/>
              <a:gd name="connsiteY3" fmla="*/ 28575 h 304800"/>
              <a:gd name="connsiteX4" fmla="*/ 15619 w 382614"/>
              <a:gd name="connsiteY4" fmla="*/ 66675 h 304800"/>
              <a:gd name="connsiteX5" fmla="*/ 6094 w 382614"/>
              <a:gd name="connsiteY5" fmla="*/ 90487 h 304800"/>
              <a:gd name="connsiteX6" fmla="*/ 6094 w 382614"/>
              <a:gd name="connsiteY6" fmla="*/ 190500 h 304800"/>
              <a:gd name="connsiteX7" fmla="*/ 15619 w 382614"/>
              <a:gd name="connsiteY7" fmla="*/ 214312 h 304800"/>
              <a:gd name="connsiteX8" fmla="*/ 25144 w 382614"/>
              <a:gd name="connsiteY8" fmla="*/ 233362 h 304800"/>
              <a:gd name="connsiteX9" fmla="*/ 115632 w 382614"/>
              <a:gd name="connsiteY9" fmla="*/ 300037 h 304800"/>
              <a:gd name="connsiteX10" fmla="*/ 139444 w 382614"/>
              <a:gd name="connsiteY10" fmla="*/ 304800 h 304800"/>
              <a:gd name="connsiteX11" fmla="*/ 244219 w 382614"/>
              <a:gd name="connsiteY11" fmla="*/ 300037 h 304800"/>
              <a:gd name="connsiteX12" fmla="*/ 272794 w 382614"/>
              <a:gd name="connsiteY12" fmla="*/ 295275 h 304800"/>
              <a:gd name="connsiteX13" fmla="*/ 325182 w 382614"/>
              <a:gd name="connsiteY13" fmla="*/ 290512 h 304800"/>
              <a:gd name="connsiteX14" fmla="*/ 339469 w 382614"/>
              <a:gd name="connsiteY14" fmla="*/ 280987 h 304800"/>
              <a:gd name="connsiteX15" fmla="*/ 372807 w 382614"/>
              <a:gd name="connsiteY15" fmla="*/ 238125 h 304800"/>
              <a:gd name="connsiteX16" fmla="*/ 382332 w 382614"/>
              <a:gd name="connsiteY16" fmla="*/ 142875 h 304800"/>
              <a:gd name="connsiteX17" fmla="*/ 368044 w 382614"/>
              <a:gd name="connsiteY17" fmla="*/ 61912 h 304800"/>
              <a:gd name="connsiteX18" fmla="*/ 353757 w 382614"/>
              <a:gd name="connsiteY18" fmla="*/ 38100 h 304800"/>
              <a:gd name="connsiteX19" fmla="*/ 315657 w 382614"/>
              <a:gd name="connsiteY19" fmla="*/ 23812 h 304800"/>
              <a:gd name="connsiteX20" fmla="*/ 225169 w 382614"/>
              <a:gd name="connsiteY20" fmla="*/ 9525 h 304800"/>
              <a:gd name="connsiteX21" fmla="*/ 110869 w 382614"/>
              <a:gd name="connsiteY21"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614" h="304800">
                <a:moveTo>
                  <a:pt x="110869" y="0"/>
                </a:moveTo>
                <a:lnTo>
                  <a:pt x="110869" y="0"/>
                </a:lnTo>
                <a:cubicBezTo>
                  <a:pt x="91819" y="4762"/>
                  <a:pt x="71768" y="6552"/>
                  <a:pt x="53719" y="14287"/>
                </a:cubicBezTo>
                <a:cubicBezTo>
                  <a:pt x="48458" y="16542"/>
                  <a:pt x="47628" y="23996"/>
                  <a:pt x="44194" y="28575"/>
                </a:cubicBezTo>
                <a:cubicBezTo>
                  <a:pt x="38933" y="35590"/>
                  <a:pt x="21004" y="55905"/>
                  <a:pt x="15619" y="66675"/>
                </a:cubicBezTo>
                <a:cubicBezTo>
                  <a:pt x="11796" y="74321"/>
                  <a:pt x="9269" y="82550"/>
                  <a:pt x="6094" y="90487"/>
                </a:cubicBezTo>
                <a:cubicBezTo>
                  <a:pt x="-1152" y="133970"/>
                  <a:pt x="-2866" y="130764"/>
                  <a:pt x="6094" y="190500"/>
                </a:cubicBezTo>
                <a:cubicBezTo>
                  <a:pt x="7362" y="198954"/>
                  <a:pt x="12147" y="206500"/>
                  <a:pt x="15619" y="214312"/>
                </a:cubicBezTo>
                <a:cubicBezTo>
                  <a:pt x="18502" y="220800"/>
                  <a:pt x="20524" y="227972"/>
                  <a:pt x="25144" y="233362"/>
                </a:cubicBezTo>
                <a:cubicBezTo>
                  <a:pt x="61930" y="276279"/>
                  <a:pt x="67501" y="282847"/>
                  <a:pt x="115632" y="300037"/>
                </a:cubicBezTo>
                <a:cubicBezTo>
                  <a:pt x="123255" y="302760"/>
                  <a:pt x="131507" y="303212"/>
                  <a:pt x="139444" y="304800"/>
                </a:cubicBezTo>
                <a:cubicBezTo>
                  <a:pt x="174369" y="303212"/>
                  <a:pt x="209347" y="302528"/>
                  <a:pt x="244219" y="300037"/>
                </a:cubicBezTo>
                <a:cubicBezTo>
                  <a:pt x="253851" y="299349"/>
                  <a:pt x="263204" y="296403"/>
                  <a:pt x="272794" y="295275"/>
                </a:cubicBezTo>
                <a:cubicBezTo>
                  <a:pt x="290209" y="293226"/>
                  <a:pt x="307719" y="292100"/>
                  <a:pt x="325182" y="290512"/>
                </a:cubicBezTo>
                <a:cubicBezTo>
                  <a:pt x="329944" y="287337"/>
                  <a:pt x="335072" y="284651"/>
                  <a:pt x="339469" y="280987"/>
                </a:cubicBezTo>
                <a:cubicBezTo>
                  <a:pt x="356258" y="266996"/>
                  <a:pt x="359529" y="258042"/>
                  <a:pt x="372807" y="238125"/>
                </a:cubicBezTo>
                <a:cubicBezTo>
                  <a:pt x="385178" y="201008"/>
                  <a:pt x="382332" y="213673"/>
                  <a:pt x="382332" y="142875"/>
                </a:cubicBezTo>
                <a:cubicBezTo>
                  <a:pt x="382332" y="94388"/>
                  <a:pt x="385005" y="92443"/>
                  <a:pt x="368044" y="61912"/>
                </a:cubicBezTo>
                <a:cubicBezTo>
                  <a:pt x="363549" y="53820"/>
                  <a:pt x="359781" y="45128"/>
                  <a:pt x="353757" y="38100"/>
                </a:cubicBezTo>
                <a:cubicBezTo>
                  <a:pt x="343940" y="26647"/>
                  <a:pt x="329235" y="26075"/>
                  <a:pt x="315657" y="23812"/>
                </a:cubicBezTo>
                <a:cubicBezTo>
                  <a:pt x="285536" y="18792"/>
                  <a:pt x="254794" y="16931"/>
                  <a:pt x="225169" y="9525"/>
                </a:cubicBezTo>
                <a:cubicBezTo>
                  <a:pt x="177828" y="-2310"/>
                  <a:pt x="129919" y="1587"/>
                  <a:pt x="110869" y="0"/>
                </a:cubicBezTo>
                <a:close/>
              </a:path>
            </a:pathLst>
          </a:custGeom>
          <a:solidFill>
            <a:srgbClr val="666666"/>
          </a:solidFill>
          <a:ln>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1366936E-7BA1-80EB-AEAD-383579FBB804}"/>
              </a:ext>
            </a:extLst>
          </p:cNvPr>
          <p:cNvSpPr/>
          <p:nvPr/>
        </p:nvSpPr>
        <p:spPr>
          <a:xfrm>
            <a:off x="8418651" y="5151414"/>
            <a:ext cx="281049" cy="161925"/>
          </a:xfrm>
          <a:custGeom>
            <a:avLst/>
            <a:gdLst>
              <a:gd name="connsiteX0" fmla="*/ 152462 w 281049"/>
              <a:gd name="connsiteY0" fmla="*/ 0 h 161925"/>
              <a:gd name="connsiteX1" fmla="*/ 152462 w 281049"/>
              <a:gd name="connsiteY1" fmla="*/ 0 h 161925"/>
              <a:gd name="connsiteX2" fmla="*/ 100074 w 281049"/>
              <a:gd name="connsiteY2" fmla="*/ 23813 h 161925"/>
              <a:gd name="connsiteX3" fmla="*/ 19112 w 281049"/>
              <a:gd name="connsiteY3" fmla="*/ 42863 h 161925"/>
              <a:gd name="connsiteX4" fmla="*/ 4824 w 281049"/>
              <a:gd name="connsiteY4" fmla="*/ 57150 h 161925"/>
              <a:gd name="connsiteX5" fmla="*/ 62 w 281049"/>
              <a:gd name="connsiteY5" fmla="*/ 76200 h 161925"/>
              <a:gd name="connsiteX6" fmla="*/ 9587 w 281049"/>
              <a:gd name="connsiteY6" fmla="*/ 109538 h 161925"/>
              <a:gd name="connsiteX7" fmla="*/ 28637 w 281049"/>
              <a:gd name="connsiteY7" fmla="*/ 123825 h 161925"/>
              <a:gd name="connsiteX8" fmla="*/ 61974 w 281049"/>
              <a:gd name="connsiteY8" fmla="*/ 142875 h 161925"/>
              <a:gd name="connsiteX9" fmla="*/ 95312 w 281049"/>
              <a:gd name="connsiteY9" fmla="*/ 152400 h 161925"/>
              <a:gd name="connsiteX10" fmla="*/ 119124 w 281049"/>
              <a:gd name="connsiteY10" fmla="*/ 161925 h 161925"/>
              <a:gd name="connsiteX11" fmla="*/ 214374 w 281049"/>
              <a:gd name="connsiteY11" fmla="*/ 157163 h 161925"/>
              <a:gd name="connsiteX12" fmla="*/ 247712 w 281049"/>
              <a:gd name="connsiteY12" fmla="*/ 128588 h 161925"/>
              <a:gd name="connsiteX13" fmla="*/ 257237 w 281049"/>
              <a:gd name="connsiteY13" fmla="*/ 114300 h 161925"/>
              <a:gd name="connsiteX14" fmla="*/ 271524 w 281049"/>
              <a:gd name="connsiteY14" fmla="*/ 95250 h 161925"/>
              <a:gd name="connsiteX15" fmla="*/ 281049 w 281049"/>
              <a:gd name="connsiteY15" fmla="*/ 76200 h 161925"/>
              <a:gd name="connsiteX16" fmla="*/ 266762 w 281049"/>
              <a:gd name="connsiteY16" fmla="*/ 38100 h 161925"/>
              <a:gd name="connsiteX17" fmla="*/ 219137 w 281049"/>
              <a:gd name="connsiteY17" fmla="*/ 23813 h 161925"/>
              <a:gd name="connsiteX18" fmla="*/ 152462 w 281049"/>
              <a:gd name="connsiteY18"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1049" h="161925">
                <a:moveTo>
                  <a:pt x="152462" y="0"/>
                </a:moveTo>
                <a:lnTo>
                  <a:pt x="152462" y="0"/>
                </a:lnTo>
                <a:cubicBezTo>
                  <a:pt x="134999" y="7938"/>
                  <a:pt x="118489" y="18442"/>
                  <a:pt x="100074" y="23813"/>
                </a:cubicBezTo>
                <a:cubicBezTo>
                  <a:pt x="64920" y="34066"/>
                  <a:pt x="45354" y="24120"/>
                  <a:pt x="19112" y="42863"/>
                </a:cubicBezTo>
                <a:cubicBezTo>
                  <a:pt x="13631" y="46778"/>
                  <a:pt x="9587" y="52388"/>
                  <a:pt x="4824" y="57150"/>
                </a:cubicBezTo>
                <a:cubicBezTo>
                  <a:pt x="3237" y="63500"/>
                  <a:pt x="-531" y="69681"/>
                  <a:pt x="62" y="76200"/>
                </a:cubicBezTo>
                <a:cubicBezTo>
                  <a:pt x="1108" y="87710"/>
                  <a:pt x="3641" y="99628"/>
                  <a:pt x="9587" y="109538"/>
                </a:cubicBezTo>
                <a:cubicBezTo>
                  <a:pt x="13671" y="116344"/>
                  <a:pt x="21941" y="119564"/>
                  <a:pt x="28637" y="123825"/>
                </a:cubicBezTo>
                <a:cubicBezTo>
                  <a:pt x="39435" y="130696"/>
                  <a:pt x="50210" y="137833"/>
                  <a:pt x="61974" y="142875"/>
                </a:cubicBezTo>
                <a:cubicBezTo>
                  <a:pt x="72597" y="147428"/>
                  <a:pt x="84348" y="148745"/>
                  <a:pt x="95312" y="152400"/>
                </a:cubicBezTo>
                <a:cubicBezTo>
                  <a:pt x="103422" y="155103"/>
                  <a:pt x="111187" y="158750"/>
                  <a:pt x="119124" y="161925"/>
                </a:cubicBezTo>
                <a:cubicBezTo>
                  <a:pt x="150874" y="160338"/>
                  <a:pt x="182704" y="159917"/>
                  <a:pt x="214374" y="157163"/>
                </a:cubicBezTo>
                <a:cubicBezTo>
                  <a:pt x="232841" y="155557"/>
                  <a:pt x="236589" y="143419"/>
                  <a:pt x="247712" y="128588"/>
                </a:cubicBezTo>
                <a:cubicBezTo>
                  <a:pt x="251146" y="124009"/>
                  <a:pt x="253910" y="118958"/>
                  <a:pt x="257237" y="114300"/>
                </a:cubicBezTo>
                <a:cubicBezTo>
                  <a:pt x="261850" y="107841"/>
                  <a:pt x="267317" y="101981"/>
                  <a:pt x="271524" y="95250"/>
                </a:cubicBezTo>
                <a:cubicBezTo>
                  <a:pt x="275287" y="89230"/>
                  <a:pt x="277874" y="82550"/>
                  <a:pt x="281049" y="76200"/>
                </a:cubicBezTo>
                <a:cubicBezTo>
                  <a:pt x="276287" y="63500"/>
                  <a:pt x="275835" y="48182"/>
                  <a:pt x="266762" y="38100"/>
                </a:cubicBezTo>
                <a:cubicBezTo>
                  <a:pt x="263395" y="34359"/>
                  <a:pt x="227446" y="25890"/>
                  <a:pt x="219137" y="23813"/>
                </a:cubicBezTo>
                <a:cubicBezTo>
                  <a:pt x="200886" y="11646"/>
                  <a:pt x="163574" y="3969"/>
                  <a:pt x="152462" y="0"/>
                </a:cubicBezTo>
                <a:close/>
              </a:path>
            </a:pathLst>
          </a:custGeom>
          <a:solidFill>
            <a:srgbClr val="666666"/>
          </a:solidFill>
          <a:ln>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0530B991-7113-7E5A-5EFE-0A0DA5012593}"/>
              </a:ext>
            </a:extLst>
          </p:cNvPr>
          <p:cNvSpPr/>
          <p:nvPr/>
        </p:nvSpPr>
        <p:spPr>
          <a:xfrm>
            <a:off x="10076563" y="6175809"/>
            <a:ext cx="271462" cy="219202"/>
          </a:xfrm>
          <a:custGeom>
            <a:avLst/>
            <a:gdLst>
              <a:gd name="connsiteX0" fmla="*/ 223837 w 271462"/>
              <a:gd name="connsiteY0" fmla="*/ 4763 h 219202"/>
              <a:gd name="connsiteX1" fmla="*/ 223837 w 271462"/>
              <a:gd name="connsiteY1" fmla="*/ 4763 h 219202"/>
              <a:gd name="connsiteX2" fmla="*/ 85725 w 271462"/>
              <a:gd name="connsiteY2" fmla="*/ 4763 h 219202"/>
              <a:gd name="connsiteX3" fmla="*/ 71437 w 271462"/>
              <a:gd name="connsiteY3" fmla="*/ 0 h 219202"/>
              <a:gd name="connsiteX4" fmla="*/ 4762 w 271462"/>
              <a:gd name="connsiteY4" fmla="*/ 42863 h 219202"/>
              <a:gd name="connsiteX5" fmla="*/ 0 w 271462"/>
              <a:gd name="connsiteY5" fmla="*/ 61913 h 219202"/>
              <a:gd name="connsiteX6" fmla="*/ 4762 w 271462"/>
              <a:gd name="connsiteY6" fmla="*/ 104775 h 219202"/>
              <a:gd name="connsiteX7" fmla="*/ 19050 w 271462"/>
              <a:gd name="connsiteY7" fmla="*/ 128588 h 219202"/>
              <a:gd name="connsiteX8" fmla="*/ 33337 w 271462"/>
              <a:gd name="connsiteY8" fmla="*/ 147638 h 219202"/>
              <a:gd name="connsiteX9" fmla="*/ 71437 w 271462"/>
              <a:gd name="connsiteY9" fmla="*/ 171450 h 219202"/>
              <a:gd name="connsiteX10" fmla="*/ 95250 w 271462"/>
              <a:gd name="connsiteY10" fmla="*/ 185738 h 219202"/>
              <a:gd name="connsiteX11" fmla="*/ 128587 w 271462"/>
              <a:gd name="connsiteY11" fmla="*/ 200025 h 219202"/>
              <a:gd name="connsiteX12" fmla="*/ 142875 w 271462"/>
              <a:gd name="connsiteY12" fmla="*/ 209550 h 219202"/>
              <a:gd name="connsiteX13" fmla="*/ 176212 w 271462"/>
              <a:gd name="connsiteY13" fmla="*/ 214313 h 219202"/>
              <a:gd name="connsiteX14" fmla="*/ 190500 w 271462"/>
              <a:gd name="connsiteY14" fmla="*/ 219075 h 219202"/>
              <a:gd name="connsiteX15" fmla="*/ 242887 w 271462"/>
              <a:gd name="connsiteY15" fmla="*/ 180975 h 219202"/>
              <a:gd name="connsiteX16" fmla="*/ 247650 w 271462"/>
              <a:gd name="connsiteY16" fmla="*/ 166688 h 219202"/>
              <a:gd name="connsiteX17" fmla="*/ 261937 w 271462"/>
              <a:gd name="connsiteY17" fmla="*/ 138113 h 219202"/>
              <a:gd name="connsiteX18" fmla="*/ 271462 w 271462"/>
              <a:gd name="connsiteY18" fmla="*/ 109538 h 219202"/>
              <a:gd name="connsiteX19" fmla="*/ 261937 w 271462"/>
              <a:gd name="connsiteY19" fmla="*/ 47625 h 219202"/>
              <a:gd name="connsiteX20" fmla="*/ 247650 w 271462"/>
              <a:gd name="connsiteY20" fmla="*/ 28575 h 219202"/>
              <a:gd name="connsiteX21" fmla="*/ 223837 w 271462"/>
              <a:gd name="connsiteY21" fmla="*/ 4763 h 21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1462" h="219202">
                <a:moveTo>
                  <a:pt x="223837" y="4763"/>
                </a:moveTo>
                <a:lnTo>
                  <a:pt x="223837" y="4763"/>
                </a:lnTo>
                <a:cubicBezTo>
                  <a:pt x="157127" y="7795"/>
                  <a:pt x="137850" y="15188"/>
                  <a:pt x="85725" y="4763"/>
                </a:cubicBezTo>
                <a:cubicBezTo>
                  <a:pt x="80802" y="3778"/>
                  <a:pt x="76200" y="1588"/>
                  <a:pt x="71437" y="0"/>
                </a:cubicBezTo>
                <a:cubicBezTo>
                  <a:pt x="25155" y="16830"/>
                  <a:pt x="21235" y="5799"/>
                  <a:pt x="4762" y="42863"/>
                </a:cubicBezTo>
                <a:cubicBezTo>
                  <a:pt x="2104" y="48844"/>
                  <a:pt x="1587" y="55563"/>
                  <a:pt x="0" y="61913"/>
                </a:cubicBezTo>
                <a:cubicBezTo>
                  <a:pt x="1587" y="76200"/>
                  <a:pt x="813" y="90953"/>
                  <a:pt x="4762" y="104775"/>
                </a:cubicBezTo>
                <a:cubicBezTo>
                  <a:pt x="7305" y="113676"/>
                  <a:pt x="13915" y="120886"/>
                  <a:pt x="19050" y="128588"/>
                </a:cubicBezTo>
                <a:cubicBezTo>
                  <a:pt x="23453" y="135192"/>
                  <a:pt x="27724" y="142025"/>
                  <a:pt x="33337" y="147638"/>
                </a:cubicBezTo>
                <a:cubicBezTo>
                  <a:pt x="47809" y="162110"/>
                  <a:pt x="54462" y="162019"/>
                  <a:pt x="71437" y="171450"/>
                </a:cubicBezTo>
                <a:cubicBezTo>
                  <a:pt x="79529" y="175946"/>
                  <a:pt x="86970" y="181598"/>
                  <a:pt x="95250" y="185738"/>
                </a:cubicBezTo>
                <a:cubicBezTo>
                  <a:pt x="106063" y="191145"/>
                  <a:pt x="117773" y="194618"/>
                  <a:pt x="128587" y="200025"/>
                </a:cubicBezTo>
                <a:cubicBezTo>
                  <a:pt x="133707" y="202585"/>
                  <a:pt x="137392" y="207905"/>
                  <a:pt x="142875" y="209550"/>
                </a:cubicBezTo>
                <a:cubicBezTo>
                  <a:pt x="153627" y="212776"/>
                  <a:pt x="165100" y="212725"/>
                  <a:pt x="176212" y="214313"/>
                </a:cubicBezTo>
                <a:cubicBezTo>
                  <a:pt x="180975" y="215900"/>
                  <a:pt x="185561" y="219973"/>
                  <a:pt x="190500" y="219075"/>
                </a:cubicBezTo>
                <a:cubicBezTo>
                  <a:pt x="226588" y="212514"/>
                  <a:pt x="228910" y="208928"/>
                  <a:pt x="242887" y="180975"/>
                </a:cubicBezTo>
                <a:cubicBezTo>
                  <a:pt x="245132" y="176485"/>
                  <a:pt x="245611" y="171275"/>
                  <a:pt x="247650" y="166688"/>
                </a:cubicBezTo>
                <a:cubicBezTo>
                  <a:pt x="251975" y="156957"/>
                  <a:pt x="257841" y="147943"/>
                  <a:pt x="261937" y="138113"/>
                </a:cubicBezTo>
                <a:cubicBezTo>
                  <a:pt x="265799" y="128845"/>
                  <a:pt x="271462" y="109538"/>
                  <a:pt x="271462" y="109538"/>
                </a:cubicBezTo>
                <a:cubicBezTo>
                  <a:pt x="271152" y="106750"/>
                  <a:pt x="267831" y="59412"/>
                  <a:pt x="261937" y="47625"/>
                </a:cubicBezTo>
                <a:cubicBezTo>
                  <a:pt x="258387" y="40526"/>
                  <a:pt x="251857" y="35306"/>
                  <a:pt x="247650" y="28575"/>
                </a:cubicBezTo>
                <a:cubicBezTo>
                  <a:pt x="234856" y="8105"/>
                  <a:pt x="227806" y="8732"/>
                  <a:pt x="223837" y="4763"/>
                </a:cubicBezTo>
                <a:close/>
              </a:path>
            </a:pathLst>
          </a:custGeom>
          <a:solidFill>
            <a:srgbClr val="666666"/>
          </a:solidFill>
          <a:ln>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C9991B3F-042F-EB41-DAAD-C608996826F5}"/>
              </a:ext>
            </a:extLst>
          </p:cNvPr>
          <p:cNvSpPr/>
          <p:nvPr/>
        </p:nvSpPr>
        <p:spPr>
          <a:xfrm>
            <a:off x="1634536" y="4197495"/>
            <a:ext cx="3477336" cy="256938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8EB668A7-E153-43C2-7FEB-73D90D21E3A3}"/>
              </a:ext>
            </a:extLst>
          </p:cNvPr>
          <p:cNvPicPr>
            <a:picLocks noChangeAspect="1"/>
          </p:cNvPicPr>
          <p:nvPr/>
        </p:nvPicPr>
        <p:blipFill>
          <a:blip r:embed="rId3"/>
          <a:stretch>
            <a:fillRect/>
          </a:stretch>
        </p:blipFill>
        <p:spPr>
          <a:xfrm>
            <a:off x="1651096" y="5710889"/>
            <a:ext cx="3450150" cy="320375"/>
          </a:xfrm>
          <a:prstGeom prst="rect">
            <a:avLst/>
          </a:prstGeom>
        </p:spPr>
      </p:pic>
      <p:sp>
        <p:nvSpPr>
          <p:cNvPr id="53" name="Freeform 5">
            <a:extLst>
              <a:ext uri="{FF2B5EF4-FFF2-40B4-BE49-F238E27FC236}">
                <a16:creationId xmlns:a16="http://schemas.microsoft.com/office/drawing/2014/main" id="{13EFFED3-2E72-5989-7D3C-E7C0190204C0}"/>
              </a:ext>
            </a:extLst>
          </p:cNvPr>
          <p:cNvSpPr/>
          <p:nvPr/>
        </p:nvSpPr>
        <p:spPr>
          <a:xfrm flipV="1">
            <a:off x="1634536" y="5696934"/>
            <a:ext cx="3466710" cy="19067"/>
          </a:xfrm>
          <a:custGeom>
            <a:avLst/>
            <a:gdLst>
              <a:gd name="connsiteX0" fmla="*/ 0 w 6819900"/>
              <a:gd name="connsiteY0" fmla="*/ 0 h 9525"/>
              <a:gd name="connsiteX1" fmla="*/ 6819900 w 6819900"/>
              <a:gd name="connsiteY1" fmla="*/ 9525 h 9525"/>
              <a:gd name="connsiteX0" fmla="*/ 0 w 10048"/>
              <a:gd name="connsiteY0" fmla="*/ 2213 h 3039"/>
              <a:gd name="connsiteX1" fmla="*/ 10048 w 10048"/>
              <a:gd name="connsiteY1" fmla="*/ 827 h 3039"/>
            </a:gdLst>
            <a:ahLst/>
            <a:cxnLst>
              <a:cxn ang="0">
                <a:pos x="connsiteX0" y="connsiteY0"/>
              </a:cxn>
              <a:cxn ang="0">
                <a:pos x="connsiteX1" y="connsiteY1"/>
              </a:cxn>
            </a:cxnLst>
            <a:rect l="l" t="t" r="r" b="b"/>
            <a:pathLst>
              <a:path w="10048" h="3039">
                <a:moveTo>
                  <a:pt x="0" y="2213"/>
                </a:moveTo>
                <a:cubicBezTo>
                  <a:pt x="3333" y="5546"/>
                  <a:pt x="6715" y="-2506"/>
                  <a:pt x="10048" y="827"/>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37900085-B087-B148-7054-724B9B28AF00}"/>
              </a:ext>
            </a:extLst>
          </p:cNvPr>
          <p:cNvGrpSpPr/>
          <p:nvPr/>
        </p:nvGrpSpPr>
        <p:grpSpPr>
          <a:xfrm>
            <a:off x="2864270" y="5420674"/>
            <a:ext cx="407484" cy="323165"/>
            <a:chOff x="4436737" y="3706333"/>
            <a:chExt cx="407484" cy="323165"/>
          </a:xfrm>
        </p:grpSpPr>
        <p:sp>
          <p:nvSpPr>
            <p:cNvPr id="55" name="Oval 54">
              <a:extLst>
                <a:ext uri="{FF2B5EF4-FFF2-40B4-BE49-F238E27FC236}">
                  <a16:creationId xmlns:a16="http://schemas.microsoft.com/office/drawing/2014/main" id="{8025FD59-7F20-4B37-BC04-0242B01DE74F}"/>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56" name="TextBox 55">
              <a:extLst>
                <a:ext uri="{FF2B5EF4-FFF2-40B4-BE49-F238E27FC236}">
                  <a16:creationId xmlns:a16="http://schemas.microsoft.com/office/drawing/2014/main" id="{120F4EEC-B2E7-7240-E5AF-8644CAD58134}"/>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pic>
        <p:nvPicPr>
          <p:cNvPr id="57" name="Picture 56">
            <a:extLst>
              <a:ext uri="{FF2B5EF4-FFF2-40B4-BE49-F238E27FC236}">
                <a16:creationId xmlns:a16="http://schemas.microsoft.com/office/drawing/2014/main" id="{59368761-D7CF-089B-CF50-1305BF7ABF57}"/>
              </a:ext>
            </a:extLst>
          </p:cNvPr>
          <p:cNvPicPr>
            <a:picLocks/>
          </p:cNvPicPr>
          <p:nvPr/>
        </p:nvPicPr>
        <p:blipFill>
          <a:blip r:embed="rId6"/>
          <a:stretch>
            <a:fillRect/>
          </a:stretch>
        </p:blipFill>
        <p:spPr>
          <a:xfrm>
            <a:off x="1637504" y="5699722"/>
            <a:ext cx="3477336" cy="320040"/>
          </a:xfrm>
          <a:prstGeom prst="rect">
            <a:avLst/>
          </a:prstGeom>
        </p:spPr>
      </p:pic>
      <p:sp>
        <p:nvSpPr>
          <p:cNvPr id="58" name="Freeform 17">
            <a:extLst>
              <a:ext uri="{FF2B5EF4-FFF2-40B4-BE49-F238E27FC236}">
                <a16:creationId xmlns:a16="http://schemas.microsoft.com/office/drawing/2014/main" id="{26300EEF-A2B0-B956-0FD5-FC37C844F48F}"/>
              </a:ext>
            </a:extLst>
          </p:cNvPr>
          <p:cNvSpPr/>
          <p:nvPr/>
        </p:nvSpPr>
        <p:spPr>
          <a:xfrm>
            <a:off x="1637501" y="6010746"/>
            <a:ext cx="3477337" cy="45719"/>
          </a:xfrm>
          <a:custGeom>
            <a:avLst/>
            <a:gdLst>
              <a:gd name="connsiteX0" fmla="*/ 0 w 6819900"/>
              <a:gd name="connsiteY0" fmla="*/ 0 h 9525"/>
              <a:gd name="connsiteX1" fmla="*/ 6819900 w 6819900"/>
              <a:gd name="connsiteY1" fmla="*/ 9525 h 9525"/>
            </a:gdLst>
            <a:ahLst/>
            <a:cxnLst>
              <a:cxn ang="0">
                <a:pos x="connsiteX0" y="connsiteY0"/>
              </a:cxn>
              <a:cxn ang="0">
                <a:pos x="connsiteX1" y="connsiteY1"/>
              </a:cxn>
            </a:cxnLst>
            <a:rect l="l" t="t" r="r" b="b"/>
            <a:pathLst>
              <a:path w="6819900" h="9525">
                <a:moveTo>
                  <a:pt x="0" y="0"/>
                </a:moveTo>
                <a:lnTo>
                  <a:pt x="6819900" y="9525"/>
                </a:ln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9B232F5D-5788-933A-296C-F504A1F761DF}"/>
              </a:ext>
            </a:extLst>
          </p:cNvPr>
          <p:cNvGrpSpPr/>
          <p:nvPr/>
        </p:nvGrpSpPr>
        <p:grpSpPr>
          <a:xfrm>
            <a:off x="3172427" y="4511971"/>
            <a:ext cx="407484" cy="323165"/>
            <a:chOff x="4436737" y="3706333"/>
            <a:chExt cx="407484" cy="323165"/>
          </a:xfrm>
        </p:grpSpPr>
        <p:sp>
          <p:nvSpPr>
            <p:cNvPr id="60" name="Oval 59">
              <a:extLst>
                <a:ext uri="{FF2B5EF4-FFF2-40B4-BE49-F238E27FC236}">
                  <a16:creationId xmlns:a16="http://schemas.microsoft.com/office/drawing/2014/main" id="{1FCB3064-C532-7907-FABA-7D553FD5543F}"/>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61" name="TextBox 60">
              <a:extLst>
                <a:ext uri="{FF2B5EF4-FFF2-40B4-BE49-F238E27FC236}">
                  <a16:creationId xmlns:a16="http://schemas.microsoft.com/office/drawing/2014/main" id="{FBF445DC-C8F7-D8AF-B727-AE5400C5326D}"/>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62" name="Group 61">
            <a:extLst>
              <a:ext uri="{FF2B5EF4-FFF2-40B4-BE49-F238E27FC236}">
                <a16:creationId xmlns:a16="http://schemas.microsoft.com/office/drawing/2014/main" id="{24667EC1-CE92-4B7F-1856-3D2F451E66B8}"/>
              </a:ext>
            </a:extLst>
          </p:cNvPr>
          <p:cNvGrpSpPr/>
          <p:nvPr/>
        </p:nvGrpSpPr>
        <p:grpSpPr>
          <a:xfrm>
            <a:off x="2472308" y="4929867"/>
            <a:ext cx="407484" cy="323165"/>
            <a:chOff x="4436737" y="3706333"/>
            <a:chExt cx="407484" cy="323165"/>
          </a:xfrm>
        </p:grpSpPr>
        <p:sp>
          <p:nvSpPr>
            <p:cNvPr id="63" name="Oval 62">
              <a:extLst>
                <a:ext uri="{FF2B5EF4-FFF2-40B4-BE49-F238E27FC236}">
                  <a16:creationId xmlns:a16="http://schemas.microsoft.com/office/drawing/2014/main" id="{469595D2-F98F-DD7D-7034-992FD09AFA1F}"/>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64" name="TextBox 63">
              <a:extLst>
                <a:ext uri="{FF2B5EF4-FFF2-40B4-BE49-F238E27FC236}">
                  <a16:creationId xmlns:a16="http://schemas.microsoft.com/office/drawing/2014/main" id="{9D23F683-F805-1B57-83D2-CDF93992EBAC}"/>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65" name="Group 64">
            <a:extLst>
              <a:ext uri="{FF2B5EF4-FFF2-40B4-BE49-F238E27FC236}">
                <a16:creationId xmlns:a16="http://schemas.microsoft.com/office/drawing/2014/main" id="{725EF3B7-5180-F486-6516-D4DB4F5BB85F}"/>
              </a:ext>
            </a:extLst>
          </p:cNvPr>
          <p:cNvGrpSpPr/>
          <p:nvPr/>
        </p:nvGrpSpPr>
        <p:grpSpPr>
          <a:xfrm>
            <a:off x="3630230" y="5020734"/>
            <a:ext cx="407484" cy="323165"/>
            <a:chOff x="4436737" y="3706333"/>
            <a:chExt cx="407484" cy="323165"/>
          </a:xfrm>
        </p:grpSpPr>
        <p:sp>
          <p:nvSpPr>
            <p:cNvPr id="66" name="Oval 65">
              <a:extLst>
                <a:ext uri="{FF2B5EF4-FFF2-40B4-BE49-F238E27FC236}">
                  <a16:creationId xmlns:a16="http://schemas.microsoft.com/office/drawing/2014/main" id="{FA527846-2FBB-6AE3-C013-566224338B26}"/>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67" name="TextBox 66">
              <a:extLst>
                <a:ext uri="{FF2B5EF4-FFF2-40B4-BE49-F238E27FC236}">
                  <a16:creationId xmlns:a16="http://schemas.microsoft.com/office/drawing/2014/main" id="{1FB2FA7D-D96A-D9B5-E925-1C2E03F7FAA8}"/>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68" name="Group 67">
            <a:extLst>
              <a:ext uri="{FF2B5EF4-FFF2-40B4-BE49-F238E27FC236}">
                <a16:creationId xmlns:a16="http://schemas.microsoft.com/office/drawing/2014/main" id="{21D3D0CE-E885-65FF-CB77-CEB6A4FBD8EB}"/>
              </a:ext>
            </a:extLst>
          </p:cNvPr>
          <p:cNvGrpSpPr/>
          <p:nvPr/>
        </p:nvGrpSpPr>
        <p:grpSpPr>
          <a:xfrm>
            <a:off x="2610190" y="5410615"/>
            <a:ext cx="407484" cy="323165"/>
            <a:chOff x="4436737" y="3706333"/>
            <a:chExt cx="407484" cy="323165"/>
          </a:xfrm>
        </p:grpSpPr>
        <p:sp>
          <p:nvSpPr>
            <p:cNvPr id="70" name="Oval 69">
              <a:extLst>
                <a:ext uri="{FF2B5EF4-FFF2-40B4-BE49-F238E27FC236}">
                  <a16:creationId xmlns:a16="http://schemas.microsoft.com/office/drawing/2014/main" id="{52CF5B7D-F411-2901-A813-3F11201EFAD7}"/>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71" name="TextBox 70">
              <a:extLst>
                <a:ext uri="{FF2B5EF4-FFF2-40B4-BE49-F238E27FC236}">
                  <a16:creationId xmlns:a16="http://schemas.microsoft.com/office/drawing/2014/main" id="{F62F4FE3-E019-84C7-07C4-E498B67A1D2C}"/>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72" name="Group 71">
            <a:extLst>
              <a:ext uri="{FF2B5EF4-FFF2-40B4-BE49-F238E27FC236}">
                <a16:creationId xmlns:a16="http://schemas.microsoft.com/office/drawing/2014/main" id="{ABF78219-399B-8D73-8E41-7B535DA831E0}"/>
              </a:ext>
            </a:extLst>
          </p:cNvPr>
          <p:cNvGrpSpPr/>
          <p:nvPr/>
        </p:nvGrpSpPr>
        <p:grpSpPr>
          <a:xfrm>
            <a:off x="2325282" y="5318114"/>
            <a:ext cx="407484" cy="323165"/>
            <a:chOff x="4436737" y="3706333"/>
            <a:chExt cx="407484" cy="323165"/>
          </a:xfrm>
        </p:grpSpPr>
        <p:sp>
          <p:nvSpPr>
            <p:cNvPr id="74" name="Oval 73">
              <a:extLst>
                <a:ext uri="{FF2B5EF4-FFF2-40B4-BE49-F238E27FC236}">
                  <a16:creationId xmlns:a16="http://schemas.microsoft.com/office/drawing/2014/main" id="{7ECF47F5-36EC-63A0-42B0-4219693D4A45}"/>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75" name="TextBox 74">
              <a:extLst>
                <a:ext uri="{FF2B5EF4-FFF2-40B4-BE49-F238E27FC236}">
                  <a16:creationId xmlns:a16="http://schemas.microsoft.com/office/drawing/2014/main" id="{AD1F45E0-B264-C588-C67B-73C3CA8EEF32}"/>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76" name="Group 75">
            <a:extLst>
              <a:ext uri="{FF2B5EF4-FFF2-40B4-BE49-F238E27FC236}">
                <a16:creationId xmlns:a16="http://schemas.microsoft.com/office/drawing/2014/main" id="{A7DE9030-23A5-C51E-A2E0-D0D565FB7376}"/>
              </a:ext>
            </a:extLst>
          </p:cNvPr>
          <p:cNvGrpSpPr/>
          <p:nvPr/>
        </p:nvGrpSpPr>
        <p:grpSpPr>
          <a:xfrm>
            <a:off x="3540351" y="5386348"/>
            <a:ext cx="407484" cy="323165"/>
            <a:chOff x="4450009" y="3705289"/>
            <a:chExt cx="407484" cy="323165"/>
          </a:xfrm>
        </p:grpSpPr>
        <p:sp>
          <p:nvSpPr>
            <p:cNvPr id="77" name="Oval 76">
              <a:extLst>
                <a:ext uri="{FF2B5EF4-FFF2-40B4-BE49-F238E27FC236}">
                  <a16:creationId xmlns:a16="http://schemas.microsoft.com/office/drawing/2014/main" id="{347351CD-5B92-0C8B-DC17-F1F03645E5FB}"/>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78" name="TextBox 77">
              <a:extLst>
                <a:ext uri="{FF2B5EF4-FFF2-40B4-BE49-F238E27FC236}">
                  <a16:creationId xmlns:a16="http://schemas.microsoft.com/office/drawing/2014/main" id="{238B1CC9-8037-2060-6FC9-4FE4BC7D6B8E}"/>
                </a:ext>
              </a:extLst>
            </p:cNvPr>
            <p:cNvSpPr txBox="1"/>
            <p:nvPr/>
          </p:nvSpPr>
          <p:spPr>
            <a:xfrm>
              <a:off x="4450009" y="3705289"/>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79" name="Group 78">
            <a:extLst>
              <a:ext uri="{FF2B5EF4-FFF2-40B4-BE49-F238E27FC236}">
                <a16:creationId xmlns:a16="http://schemas.microsoft.com/office/drawing/2014/main" id="{91A10BD3-572C-75B0-EE0E-B9B470B8FE93}"/>
              </a:ext>
            </a:extLst>
          </p:cNvPr>
          <p:cNvGrpSpPr/>
          <p:nvPr/>
        </p:nvGrpSpPr>
        <p:grpSpPr>
          <a:xfrm>
            <a:off x="3119578" y="5392983"/>
            <a:ext cx="407484" cy="323165"/>
            <a:chOff x="4436737" y="3706333"/>
            <a:chExt cx="407484" cy="323165"/>
          </a:xfrm>
        </p:grpSpPr>
        <p:sp>
          <p:nvSpPr>
            <p:cNvPr id="80" name="Oval 79">
              <a:extLst>
                <a:ext uri="{FF2B5EF4-FFF2-40B4-BE49-F238E27FC236}">
                  <a16:creationId xmlns:a16="http://schemas.microsoft.com/office/drawing/2014/main" id="{6BDA463A-A742-73EF-6774-882B9F2CD81E}"/>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81" name="TextBox 80">
              <a:extLst>
                <a:ext uri="{FF2B5EF4-FFF2-40B4-BE49-F238E27FC236}">
                  <a16:creationId xmlns:a16="http://schemas.microsoft.com/office/drawing/2014/main" id="{0D9DADD1-C05D-62E4-1C39-F0E8B44ECB09}"/>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82" name="Group 81">
            <a:extLst>
              <a:ext uri="{FF2B5EF4-FFF2-40B4-BE49-F238E27FC236}">
                <a16:creationId xmlns:a16="http://schemas.microsoft.com/office/drawing/2014/main" id="{BE3997D9-6F7A-D5EB-1A80-EFECAD0935A6}"/>
              </a:ext>
            </a:extLst>
          </p:cNvPr>
          <p:cNvGrpSpPr/>
          <p:nvPr/>
        </p:nvGrpSpPr>
        <p:grpSpPr>
          <a:xfrm>
            <a:off x="2717244" y="5190965"/>
            <a:ext cx="407484" cy="323165"/>
            <a:chOff x="4436737" y="3706333"/>
            <a:chExt cx="407484" cy="323165"/>
          </a:xfrm>
        </p:grpSpPr>
        <p:sp>
          <p:nvSpPr>
            <p:cNvPr id="83" name="Oval 82">
              <a:extLst>
                <a:ext uri="{FF2B5EF4-FFF2-40B4-BE49-F238E27FC236}">
                  <a16:creationId xmlns:a16="http://schemas.microsoft.com/office/drawing/2014/main" id="{E7511F2E-2202-EE5C-F231-B6E789E78F08}"/>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85" name="TextBox 84">
              <a:extLst>
                <a:ext uri="{FF2B5EF4-FFF2-40B4-BE49-F238E27FC236}">
                  <a16:creationId xmlns:a16="http://schemas.microsoft.com/office/drawing/2014/main" id="{FE4BB307-6CCB-60E9-1C85-D7526050BDB7}"/>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86" name="Group 85">
            <a:extLst>
              <a:ext uri="{FF2B5EF4-FFF2-40B4-BE49-F238E27FC236}">
                <a16:creationId xmlns:a16="http://schemas.microsoft.com/office/drawing/2014/main" id="{7B5C2400-E78B-E445-2B31-F950D977FC77}"/>
              </a:ext>
            </a:extLst>
          </p:cNvPr>
          <p:cNvGrpSpPr/>
          <p:nvPr/>
        </p:nvGrpSpPr>
        <p:grpSpPr>
          <a:xfrm>
            <a:off x="3324827" y="4664371"/>
            <a:ext cx="407484" cy="323165"/>
            <a:chOff x="4436737" y="3706333"/>
            <a:chExt cx="407484" cy="323165"/>
          </a:xfrm>
        </p:grpSpPr>
        <p:sp>
          <p:nvSpPr>
            <p:cNvPr id="87" name="Oval 86">
              <a:extLst>
                <a:ext uri="{FF2B5EF4-FFF2-40B4-BE49-F238E27FC236}">
                  <a16:creationId xmlns:a16="http://schemas.microsoft.com/office/drawing/2014/main" id="{16C2AF2D-3A99-CEE3-661F-3017B7D351D9}"/>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89" name="TextBox 88">
              <a:extLst>
                <a:ext uri="{FF2B5EF4-FFF2-40B4-BE49-F238E27FC236}">
                  <a16:creationId xmlns:a16="http://schemas.microsoft.com/office/drawing/2014/main" id="{4A270FD9-33C1-998B-72CA-055F9FF5A17B}"/>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91" name="Group 90">
            <a:extLst>
              <a:ext uri="{FF2B5EF4-FFF2-40B4-BE49-F238E27FC236}">
                <a16:creationId xmlns:a16="http://schemas.microsoft.com/office/drawing/2014/main" id="{13E72C6D-4913-93B6-A50D-5419E62A5232}"/>
              </a:ext>
            </a:extLst>
          </p:cNvPr>
          <p:cNvGrpSpPr/>
          <p:nvPr/>
        </p:nvGrpSpPr>
        <p:grpSpPr>
          <a:xfrm>
            <a:off x="4069686" y="4977164"/>
            <a:ext cx="407484" cy="323165"/>
            <a:chOff x="4436737" y="3706333"/>
            <a:chExt cx="407484" cy="323165"/>
          </a:xfrm>
        </p:grpSpPr>
        <p:sp>
          <p:nvSpPr>
            <p:cNvPr id="93" name="Oval 92">
              <a:extLst>
                <a:ext uri="{FF2B5EF4-FFF2-40B4-BE49-F238E27FC236}">
                  <a16:creationId xmlns:a16="http://schemas.microsoft.com/office/drawing/2014/main" id="{8440399F-4E6B-A12B-2C66-1C41BF8B90CA}"/>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94" name="TextBox 93">
              <a:extLst>
                <a:ext uri="{FF2B5EF4-FFF2-40B4-BE49-F238E27FC236}">
                  <a16:creationId xmlns:a16="http://schemas.microsoft.com/office/drawing/2014/main" id="{95AEE3C5-89BE-1DDA-E485-5458FA2DD4AC}"/>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95" name="Group 94">
            <a:extLst>
              <a:ext uri="{FF2B5EF4-FFF2-40B4-BE49-F238E27FC236}">
                <a16:creationId xmlns:a16="http://schemas.microsoft.com/office/drawing/2014/main" id="{35634066-B133-3A43-E8B4-79F44564FF7C}"/>
              </a:ext>
            </a:extLst>
          </p:cNvPr>
          <p:cNvGrpSpPr/>
          <p:nvPr/>
        </p:nvGrpSpPr>
        <p:grpSpPr>
          <a:xfrm>
            <a:off x="1721293" y="4885791"/>
            <a:ext cx="407484" cy="323165"/>
            <a:chOff x="4436737" y="3706333"/>
            <a:chExt cx="407484" cy="323165"/>
          </a:xfrm>
        </p:grpSpPr>
        <p:sp>
          <p:nvSpPr>
            <p:cNvPr id="96" name="Oval 95">
              <a:extLst>
                <a:ext uri="{FF2B5EF4-FFF2-40B4-BE49-F238E27FC236}">
                  <a16:creationId xmlns:a16="http://schemas.microsoft.com/office/drawing/2014/main" id="{51DE98C2-72C2-6FB2-8EAB-928C873274CB}"/>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97" name="TextBox 96">
              <a:extLst>
                <a:ext uri="{FF2B5EF4-FFF2-40B4-BE49-F238E27FC236}">
                  <a16:creationId xmlns:a16="http://schemas.microsoft.com/office/drawing/2014/main" id="{D227B419-F795-68A4-8D50-BF2E992255BA}"/>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98" name="Group 97">
            <a:extLst>
              <a:ext uri="{FF2B5EF4-FFF2-40B4-BE49-F238E27FC236}">
                <a16:creationId xmlns:a16="http://schemas.microsoft.com/office/drawing/2014/main" id="{B7296640-730F-1E97-3C8E-535FF2A5C651}"/>
              </a:ext>
            </a:extLst>
          </p:cNvPr>
          <p:cNvGrpSpPr/>
          <p:nvPr/>
        </p:nvGrpSpPr>
        <p:grpSpPr>
          <a:xfrm>
            <a:off x="1939698" y="5270138"/>
            <a:ext cx="407484" cy="323165"/>
            <a:chOff x="4436737" y="3706333"/>
            <a:chExt cx="407484" cy="323165"/>
          </a:xfrm>
        </p:grpSpPr>
        <p:sp>
          <p:nvSpPr>
            <p:cNvPr id="99" name="Oval 98">
              <a:extLst>
                <a:ext uri="{FF2B5EF4-FFF2-40B4-BE49-F238E27FC236}">
                  <a16:creationId xmlns:a16="http://schemas.microsoft.com/office/drawing/2014/main" id="{6AEC5820-4CB5-0F7D-B5B2-C057D86E59D7}"/>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00" name="TextBox 99">
              <a:extLst>
                <a:ext uri="{FF2B5EF4-FFF2-40B4-BE49-F238E27FC236}">
                  <a16:creationId xmlns:a16="http://schemas.microsoft.com/office/drawing/2014/main" id="{9959AC72-4F1C-C7AF-0EBF-A6DB305FEB9E}"/>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01" name="Group 100">
            <a:extLst>
              <a:ext uri="{FF2B5EF4-FFF2-40B4-BE49-F238E27FC236}">
                <a16:creationId xmlns:a16="http://schemas.microsoft.com/office/drawing/2014/main" id="{6E7DA52C-B6A6-B9A1-4349-85B42C47470C}"/>
              </a:ext>
            </a:extLst>
          </p:cNvPr>
          <p:cNvGrpSpPr/>
          <p:nvPr/>
        </p:nvGrpSpPr>
        <p:grpSpPr>
          <a:xfrm>
            <a:off x="2983541" y="5176682"/>
            <a:ext cx="407484" cy="323165"/>
            <a:chOff x="4436737" y="3706333"/>
            <a:chExt cx="407484" cy="323165"/>
          </a:xfrm>
        </p:grpSpPr>
        <p:sp>
          <p:nvSpPr>
            <p:cNvPr id="102" name="Oval 101">
              <a:extLst>
                <a:ext uri="{FF2B5EF4-FFF2-40B4-BE49-F238E27FC236}">
                  <a16:creationId xmlns:a16="http://schemas.microsoft.com/office/drawing/2014/main" id="{23487264-D814-E1BF-05D7-C4124C24E087}"/>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03" name="TextBox 102">
              <a:extLst>
                <a:ext uri="{FF2B5EF4-FFF2-40B4-BE49-F238E27FC236}">
                  <a16:creationId xmlns:a16="http://schemas.microsoft.com/office/drawing/2014/main" id="{A77FD4AD-41D4-58A0-5F33-107611DBC961}"/>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04" name="Group 103">
            <a:extLst>
              <a:ext uri="{FF2B5EF4-FFF2-40B4-BE49-F238E27FC236}">
                <a16:creationId xmlns:a16="http://schemas.microsoft.com/office/drawing/2014/main" id="{BC360E0D-69F8-7374-974B-9EC0084B8DCA}"/>
              </a:ext>
            </a:extLst>
          </p:cNvPr>
          <p:cNvGrpSpPr/>
          <p:nvPr/>
        </p:nvGrpSpPr>
        <p:grpSpPr>
          <a:xfrm>
            <a:off x="2599142" y="4456425"/>
            <a:ext cx="407484" cy="323165"/>
            <a:chOff x="4450009" y="3705289"/>
            <a:chExt cx="407484" cy="323165"/>
          </a:xfrm>
        </p:grpSpPr>
        <p:sp>
          <p:nvSpPr>
            <p:cNvPr id="105" name="Oval 104">
              <a:extLst>
                <a:ext uri="{FF2B5EF4-FFF2-40B4-BE49-F238E27FC236}">
                  <a16:creationId xmlns:a16="http://schemas.microsoft.com/office/drawing/2014/main" id="{DE836ED3-AA9C-3F0E-605D-4CE0B7046650}"/>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06" name="TextBox 105">
              <a:extLst>
                <a:ext uri="{FF2B5EF4-FFF2-40B4-BE49-F238E27FC236}">
                  <a16:creationId xmlns:a16="http://schemas.microsoft.com/office/drawing/2014/main" id="{F376EA83-4110-0028-62A4-41D4208C9E22}"/>
                </a:ext>
              </a:extLst>
            </p:cNvPr>
            <p:cNvSpPr txBox="1"/>
            <p:nvPr/>
          </p:nvSpPr>
          <p:spPr>
            <a:xfrm>
              <a:off x="4450009" y="3705289"/>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07" name="Group 106">
            <a:extLst>
              <a:ext uri="{FF2B5EF4-FFF2-40B4-BE49-F238E27FC236}">
                <a16:creationId xmlns:a16="http://schemas.microsoft.com/office/drawing/2014/main" id="{2C2EB818-27B9-39CF-E943-91149AADA253}"/>
              </a:ext>
            </a:extLst>
          </p:cNvPr>
          <p:cNvGrpSpPr/>
          <p:nvPr/>
        </p:nvGrpSpPr>
        <p:grpSpPr>
          <a:xfrm>
            <a:off x="2844738" y="4954320"/>
            <a:ext cx="407484" cy="323165"/>
            <a:chOff x="4436737" y="3706333"/>
            <a:chExt cx="407484" cy="323165"/>
          </a:xfrm>
        </p:grpSpPr>
        <p:sp>
          <p:nvSpPr>
            <p:cNvPr id="108" name="Oval 107">
              <a:extLst>
                <a:ext uri="{FF2B5EF4-FFF2-40B4-BE49-F238E27FC236}">
                  <a16:creationId xmlns:a16="http://schemas.microsoft.com/office/drawing/2014/main" id="{9F1793B3-AB72-A48E-2785-714533B975E0}"/>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09" name="TextBox 108">
              <a:extLst>
                <a:ext uri="{FF2B5EF4-FFF2-40B4-BE49-F238E27FC236}">
                  <a16:creationId xmlns:a16="http://schemas.microsoft.com/office/drawing/2014/main" id="{0462BAD8-8811-801F-3246-86B8C5ECBEF8}"/>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sp>
        <p:nvSpPr>
          <p:cNvPr id="110" name="Rectangle 109">
            <a:extLst>
              <a:ext uri="{FF2B5EF4-FFF2-40B4-BE49-F238E27FC236}">
                <a16:creationId xmlns:a16="http://schemas.microsoft.com/office/drawing/2014/main" id="{C9A8A7BD-F413-813A-54D1-7C7B458EE17E}"/>
              </a:ext>
            </a:extLst>
          </p:cNvPr>
          <p:cNvSpPr/>
          <p:nvPr/>
        </p:nvSpPr>
        <p:spPr>
          <a:xfrm>
            <a:off x="1634536" y="3727291"/>
            <a:ext cx="3477336" cy="470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1" name="Group 110">
            <a:extLst>
              <a:ext uri="{FF2B5EF4-FFF2-40B4-BE49-F238E27FC236}">
                <a16:creationId xmlns:a16="http://schemas.microsoft.com/office/drawing/2014/main" id="{46317209-AE8E-CD95-8B92-22B7CF88051A}"/>
              </a:ext>
            </a:extLst>
          </p:cNvPr>
          <p:cNvGrpSpPr/>
          <p:nvPr/>
        </p:nvGrpSpPr>
        <p:grpSpPr>
          <a:xfrm>
            <a:off x="1792672" y="3796190"/>
            <a:ext cx="407484" cy="323165"/>
            <a:chOff x="4436737" y="3706333"/>
            <a:chExt cx="407484" cy="323165"/>
          </a:xfrm>
        </p:grpSpPr>
        <p:sp>
          <p:nvSpPr>
            <p:cNvPr id="112" name="Oval 111">
              <a:extLst>
                <a:ext uri="{FF2B5EF4-FFF2-40B4-BE49-F238E27FC236}">
                  <a16:creationId xmlns:a16="http://schemas.microsoft.com/office/drawing/2014/main" id="{8BB7CC3C-34E6-9567-706C-70A047C686D5}"/>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13" name="TextBox 112">
              <a:extLst>
                <a:ext uri="{FF2B5EF4-FFF2-40B4-BE49-F238E27FC236}">
                  <a16:creationId xmlns:a16="http://schemas.microsoft.com/office/drawing/2014/main" id="{27F04A45-266A-8EB8-A254-412AB4B59E26}"/>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14" name="Group 113">
            <a:extLst>
              <a:ext uri="{FF2B5EF4-FFF2-40B4-BE49-F238E27FC236}">
                <a16:creationId xmlns:a16="http://schemas.microsoft.com/office/drawing/2014/main" id="{4E629960-D2C5-E7B3-03D2-A36626D8C339}"/>
              </a:ext>
            </a:extLst>
          </p:cNvPr>
          <p:cNvGrpSpPr/>
          <p:nvPr/>
        </p:nvGrpSpPr>
        <p:grpSpPr>
          <a:xfrm>
            <a:off x="2325282" y="3795538"/>
            <a:ext cx="407484" cy="323165"/>
            <a:chOff x="4436737" y="3706333"/>
            <a:chExt cx="407484" cy="323165"/>
          </a:xfrm>
        </p:grpSpPr>
        <p:sp>
          <p:nvSpPr>
            <p:cNvPr id="115" name="Oval 114">
              <a:extLst>
                <a:ext uri="{FF2B5EF4-FFF2-40B4-BE49-F238E27FC236}">
                  <a16:creationId xmlns:a16="http://schemas.microsoft.com/office/drawing/2014/main" id="{DEFFD731-EEE7-1C01-B8C3-7DA61F21B204}"/>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16" name="TextBox 115">
              <a:extLst>
                <a:ext uri="{FF2B5EF4-FFF2-40B4-BE49-F238E27FC236}">
                  <a16:creationId xmlns:a16="http://schemas.microsoft.com/office/drawing/2014/main" id="{9C7A7916-C4D2-F57A-B775-E30E98B6C556}"/>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17" name="Group 116">
            <a:extLst>
              <a:ext uri="{FF2B5EF4-FFF2-40B4-BE49-F238E27FC236}">
                <a16:creationId xmlns:a16="http://schemas.microsoft.com/office/drawing/2014/main" id="{F686C595-AA0A-0CE9-DDBD-93B13B8F9FC0}"/>
              </a:ext>
            </a:extLst>
          </p:cNvPr>
          <p:cNvGrpSpPr/>
          <p:nvPr/>
        </p:nvGrpSpPr>
        <p:grpSpPr>
          <a:xfrm>
            <a:off x="2856132" y="3801535"/>
            <a:ext cx="407484" cy="323165"/>
            <a:chOff x="4436737" y="3706333"/>
            <a:chExt cx="407484" cy="323165"/>
          </a:xfrm>
        </p:grpSpPr>
        <p:sp>
          <p:nvSpPr>
            <p:cNvPr id="118" name="Oval 117">
              <a:extLst>
                <a:ext uri="{FF2B5EF4-FFF2-40B4-BE49-F238E27FC236}">
                  <a16:creationId xmlns:a16="http://schemas.microsoft.com/office/drawing/2014/main" id="{3FFA964A-2BEC-BC37-5877-D4D2E4F247ED}"/>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19" name="TextBox 118">
              <a:extLst>
                <a:ext uri="{FF2B5EF4-FFF2-40B4-BE49-F238E27FC236}">
                  <a16:creationId xmlns:a16="http://schemas.microsoft.com/office/drawing/2014/main" id="{A4CDC6B7-F761-7C3C-3FE6-17700611F96D}"/>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20" name="Group 119">
            <a:extLst>
              <a:ext uri="{FF2B5EF4-FFF2-40B4-BE49-F238E27FC236}">
                <a16:creationId xmlns:a16="http://schemas.microsoft.com/office/drawing/2014/main" id="{2C7710D5-93FC-93D2-F466-8163B5240406}"/>
              </a:ext>
            </a:extLst>
          </p:cNvPr>
          <p:cNvGrpSpPr/>
          <p:nvPr/>
        </p:nvGrpSpPr>
        <p:grpSpPr>
          <a:xfrm>
            <a:off x="3454351" y="3789646"/>
            <a:ext cx="407484" cy="323165"/>
            <a:chOff x="4436737" y="3706333"/>
            <a:chExt cx="407484" cy="323165"/>
          </a:xfrm>
        </p:grpSpPr>
        <p:sp>
          <p:nvSpPr>
            <p:cNvPr id="121" name="Oval 120">
              <a:extLst>
                <a:ext uri="{FF2B5EF4-FFF2-40B4-BE49-F238E27FC236}">
                  <a16:creationId xmlns:a16="http://schemas.microsoft.com/office/drawing/2014/main" id="{CE79480E-B2C3-ACE2-902B-8393AEEE5446}"/>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22" name="TextBox 121">
              <a:extLst>
                <a:ext uri="{FF2B5EF4-FFF2-40B4-BE49-F238E27FC236}">
                  <a16:creationId xmlns:a16="http://schemas.microsoft.com/office/drawing/2014/main" id="{5B0A38B7-7223-9949-4B4C-5B65D5DD9A1A}"/>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23" name="Group 122">
            <a:extLst>
              <a:ext uri="{FF2B5EF4-FFF2-40B4-BE49-F238E27FC236}">
                <a16:creationId xmlns:a16="http://schemas.microsoft.com/office/drawing/2014/main" id="{1E73F9E4-C19D-8148-1429-E92919ACEB92}"/>
              </a:ext>
            </a:extLst>
          </p:cNvPr>
          <p:cNvGrpSpPr/>
          <p:nvPr/>
        </p:nvGrpSpPr>
        <p:grpSpPr>
          <a:xfrm>
            <a:off x="4143710" y="3789646"/>
            <a:ext cx="407484" cy="323165"/>
            <a:chOff x="4436737" y="3706333"/>
            <a:chExt cx="407484" cy="323165"/>
          </a:xfrm>
        </p:grpSpPr>
        <p:sp>
          <p:nvSpPr>
            <p:cNvPr id="124" name="Oval 123">
              <a:extLst>
                <a:ext uri="{FF2B5EF4-FFF2-40B4-BE49-F238E27FC236}">
                  <a16:creationId xmlns:a16="http://schemas.microsoft.com/office/drawing/2014/main" id="{E1C7FBC9-7E14-FECC-D79C-CEAB6202B178}"/>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25" name="TextBox 124">
              <a:extLst>
                <a:ext uri="{FF2B5EF4-FFF2-40B4-BE49-F238E27FC236}">
                  <a16:creationId xmlns:a16="http://schemas.microsoft.com/office/drawing/2014/main" id="{7B6C5DB6-225C-6DCA-4FC7-80846C03FA80}"/>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sp>
        <p:nvSpPr>
          <p:cNvPr id="3" name="Slide Number Placeholder 2">
            <a:extLst>
              <a:ext uri="{FF2B5EF4-FFF2-40B4-BE49-F238E27FC236}">
                <a16:creationId xmlns:a16="http://schemas.microsoft.com/office/drawing/2014/main" id="{42C30A1D-BB9D-F013-AED2-A86640C7550B}"/>
              </a:ext>
            </a:extLst>
          </p:cNvPr>
          <p:cNvSpPr>
            <a:spLocks noGrp="1"/>
          </p:cNvSpPr>
          <p:nvPr>
            <p:ph type="sldNum" sz="quarter" idx="12"/>
          </p:nvPr>
        </p:nvSpPr>
        <p:spPr/>
        <p:txBody>
          <a:bodyPr/>
          <a:lstStyle/>
          <a:p>
            <a:fld id="{79979DF2-E2ED-49F8-8BF8-C290A078E34F}" type="slidenum">
              <a:rPr lang="en-US" smtClean="0"/>
              <a:t>12</a:t>
            </a:fld>
            <a:endParaRPr lang="en-US" dirty="0"/>
          </a:p>
        </p:txBody>
      </p:sp>
    </p:spTree>
    <p:extLst>
      <p:ext uri="{BB962C8B-B14F-4D97-AF65-F5344CB8AC3E}">
        <p14:creationId xmlns:p14="http://schemas.microsoft.com/office/powerpoint/2010/main" val="64417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47"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anim calcmode="lin" valueType="num">
                                      <p:cBhvr>
                                        <p:cTn id="14" dur="500" fill="hold"/>
                                        <p:tgtEl>
                                          <p:spTgt spid="54"/>
                                        </p:tgtEl>
                                        <p:attrNameLst>
                                          <p:attrName>ppt_x</p:attrName>
                                        </p:attrNameLst>
                                      </p:cBhvr>
                                      <p:tavLst>
                                        <p:tav tm="0">
                                          <p:val>
                                            <p:strVal val="#ppt_x"/>
                                          </p:val>
                                        </p:tav>
                                        <p:tav tm="100000">
                                          <p:val>
                                            <p:strVal val="#ppt_x"/>
                                          </p:val>
                                        </p:tav>
                                      </p:tavLst>
                                    </p:anim>
                                    <p:anim calcmode="lin" valueType="num">
                                      <p:cBhvr>
                                        <p:cTn id="15" dur="500" fill="hold"/>
                                        <p:tgtEl>
                                          <p:spTgt spid="5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anim calcmode="lin" valueType="num">
                                      <p:cBhvr>
                                        <p:cTn id="19" dur="500" fill="hold"/>
                                        <p:tgtEl>
                                          <p:spTgt spid="59"/>
                                        </p:tgtEl>
                                        <p:attrNameLst>
                                          <p:attrName>ppt_x</p:attrName>
                                        </p:attrNameLst>
                                      </p:cBhvr>
                                      <p:tavLst>
                                        <p:tav tm="0">
                                          <p:val>
                                            <p:strVal val="#ppt_x"/>
                                          </p:val>
                                        </p:tav>
                                        <p:tav tm="100000">
                                          <p:val>
                                            <p:strVal val="#ppt_x"/>
                                          </p:val>
                                        </p:tav>
                                      </p:tavLst>
                                    </p:anim>
                                    <p:anim calcmode="lin" valueType="num">
                                      <p:cBhvr>
                                        <p:cTn id="20" dur="500" fill="hold"/>
                                        <p:tgtEl>
                                          <p:spTgt spid="59"/>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9" presetClass="emph" presetSubtype="0" nodeType="afterEffect">
                                  <p:stCondLst>
                                    <p:cond delay="0"/>
                                  </p:stCondLst>
                                  <p:childTnLst>
                                    <p:set>
                                      <p:cBhvr>
                                        <p:cTn id="23" dur="indefinite"/>
                                        <p:tgtEl>
                                          <p:spTgt spid="59"/>
                                        </p:tgtEl>
                                        <p:attrNameLst>
                                          <p:attrName>style.opacity</p:attrName>
                                        </p:attrNameLst>
                                      </p:cBhvr>
                                      <p:to>
                                        <p:strVal val="0.5"/>
                                      </p:to>
                                    </p:set>
                                    <p:animEffect filter="image" prLst="opacity: 0.5">
                                      <p:cBhvr rctx="IE">
                                        <p:cTn id="24" dur="indefinite"/>
                                        <p:tgtEl>
                                          <p:spTgt spid="59"/>
                                        </p:tgtEl>
                                      </p:cBhvr>
                                    </p:animEffect>
                                  </p:childTnLst>
                                </p:cTn>
                              </p:par>
                              <p:par>
                                <p:cTn id="25" presetID="47"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anim calcmode="lin" valueType="num">
                                      <p:cBhvr>
                                        <p:cTn id="28" dur="500" fill="hold"/>
                                        <p:tgtEl>
                                          <p:spTgt spid="62"/>
                                        </p:tgtEl>
                                        <p:attrNameLst>
                                          <p:attrName>ppt_x</p:attrName>
                                        </p:attrNameLst>
                                      </p:cBhvr>
                                      <p:tavLst>
                                        <p:tav tm="0">
                                          <p:val>
                                            <p:strVal val="#ppt_x"/>
                                          </p:val>
                                        </p:tav>
                                        <p:tav tm="100000">
                                          <p:val>
                                            <p:strVal val="#ppt_x"/>
                                          </p:val>
                                        </p:tav>
                                      </p:tavLst>
                                    </p:anim>
                                    <p:anim calcmode="lin" valueType="num">
                                      <p:cBhvr>
                                        <p:cTn id="29" dur="500" fill="hold"/>
                                        <p:tgtEl>
                                          <p:spTgt spid="6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9" presetClass="emph" presetSubtype="0" nodeType="afterEffect">
                                  <p:stCondLst>
                                    <p:cond delay="0"/>
                                  </p:stCondLst>
                                  <p:childTnLst>
                                    <p:set>
                                      <p:cBhvr>
                                        <p:cTn id="32" dur="indefinite"/>
                                        <p:tgtEl>
                                          <p:spTgt spid="62"/>
                                        </p:tgtEl>
                                        <p:attrNameLst>
                                          <p:attrName>style.opacity</p:attrName>
                                        </p:attrNameLst>
                                      </p:cBhvr>
                                      <p:to>
                                        <p:strVal val="0.5"/>
                                      </p:to>
                                    </p:set>
                                    <p:animEffect filter="image" prLst="opacity: 0.5">
                                      <p:cBhvr rctx="IE">
                                        <p:cTn id="33" dur="indefinite"/>
                                        <p:tgtEl>
                                          <p:spTgt spid="62"/>
                                        </p:tgtEl>
                                      </p:cBhvr>
                                    </p:animEffect>
                                  </p:childTnLst>
                                </p:cTn>
                              </p:par>
                              <p:par>
                                <p:cTn id="34" presetID="47" presetClass="entr" presetSubtype="0" fill="hold"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anim calcmode="lin" valueType="num">
                                      <p:cBhvr>
                                        <p:cTn id="37" dur="500" fill="hold"/>
                                        <p:tgtEl>
                                          <p:spTgt spid="65"/>
                                        </p:tgtEl>
                                        <p:attrNameLst>
                                          <p:attrName>ppt_x</p:attrName>
                                        </p:attrNameLst>
                                      </p:cBhvr>
                                      <p:tavLst>
                                        <p:tav tm="0">
                                          <p:val>
                                            <p:strVal val="#ppt_x"/>
                                          </p:val>
                                        </p:tav>
                                        <p:tav tm="100000">
                                          <p:val>
                                            <p:strVal val="#ppt_x"/>
                                          </p:val>
                                        </p:tav>
                                      </p:tavLst>
                                    </p:anim>
                                    <p:anim calcmode="lin" valueType="num">
                                      <p:cBhvr>
                                        <p:cTn id="38" dur="500" fill="hold"/>
                                        <p:tgtEl>
                                          <p:spTgt spid="65"/>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9" presetClass="emph" presetSubtype="0" nodeType="afterEffect">
                                  <p:stCondLst>
                                    <p:cond delay="0"/>
                                  </p:stCondLst>
                                  <p:childTnLst>
                                    <p:set>
                                      <p:cBhvr>
                                        <p:cTn id="41" dur="indefinite"/>
                                        <p:tgtEl>
                                          <p:spTgt spid="65"/>
                                        </p:tgtEl>
                                        <p:attrNameLst>
                                          <p:attrName>style.opacity</p:attrName>
                                        </p:attrNameLst>
                                      </p:cBhvr>
                                      <p:to>
                                        <p:strVal val="0.5"/>
                                      </p:to>
                                    </p:set>
                                    <p:animEffect filter="image" prLst="opacity: 0.5">
                                      <p:cBhvr rctx="IE">
                                        <p:cTn id="42" dur="indefinite"/>
                                        <p:tgtEl>
                                          <p:spTgt spid="65"/>
                                        </p:tgtEl>
                                      </p:cBhvr>
                                    </p:animEffect>
                                  </p:childTnLst>
                                </p:cTn>
                              </p:par>
                              <p:par>
                                <p:cTn id="43" presetID="47"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anim calcmode="lin" valueType="num">
                                      <p:cBhvr>
                                        <p:cTn id="46" dur="500" fill="hold"/>
                                        <p:tgtEl>
                                          <p:spTgt spid="68"/>
                                        </p:tgtEl>
                                        <p:attrNameLst>
                                          <p:attrName>ppt_x</p:attrName>
                                        </p:attrNameLst>
                                      </p:cBhvr>
                                      <p:tavLst>
                                        <p:tav tm="0">
                                          <p:val>
                                            <p:strVal val="#ppt_x"/>
                                          </p:val>
                                        </p:tav>
                                        <p:tav tm="100000">
                                          <p:val>
                                            <p:strVal val="#ppt_x"/>
                                          </p:val>
                                        </p:tav>
                                      </p:tavLst>
                                    </p:anim>
                                    <p:anim calcmode="lin" valueType="num">
                                      <p:cBhvr>
                                        <p:cTn id="47" dur="500" fill="hold"/>
                                        <p:tgtEl>
                                          <p:spTgt spid="68"/>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anim calcmode="lin" valueType="num">
                                      <p:cBhvr>
                                        <p:cTn id="51" dur="500" fill="hold"/>
                                        <p:tgtEl>
                                          <p:spTgt spid="72"/>
                                        </p:tgtEl>
                                        <p:attrNameLst>
                                          <p:attrName>ppt_x</p:attrName>
                                        </p:attrNameLst>
                                      </p:cBhvr>
                                      <p:tavLst>
                                        <p:tav tm="0">
                                          <p:val>
                                            <p:strVal val="#ppt_x"/>
                                          </p:val>
                                        </p:tav>
                                        <p:tav tm="100000">
                                          <p:val>
                                            <p:strVal val="#ppt_x"/>
                                          </p:val>
                                        </p:tav>
                                      </p:tavLst>
                                    </p:anim>
                                    <p:anim calcmode="lin" valueType="num">
                                      <p:cBhvr>
                                        <p:cTn id="52" dur="500" fill="hold"/>
                                        <p:tgtEl>
                                          <p:spTgt spid="72"/>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9" presetClass="emph" presetSubtype="0" nodeType="afterEffect">
                                  <p:stCondLst>
                                    <p:cond delay="0"/>
                                  </p:stCondLst>
                                  <p:childTnLst>
                                    <p:set>
                                      <p:cBhvr>
                                        <p:cTn id="55" dur="indefinite"/>
                                        <p:tgtEl>
                                          <p:spTgt spid="72"/>
                                        </p:tgtEl>
                                        <p:attrNameLst>
                                          <p:attrName>style.opacity</p:attrName>
                                        </p:attrNameLst>
                                      </p:cBhvr>
                                      <p:to>
                                        <p:strVal val="0.5"/>
                                      </p:to>
                                    </p:set>
                                    <p:animEffect filter="image" prLst="opacity: 0.5">
                                      <p:cBhvr rctx="IE">
                                        <p:cTn id="56" dur="indefinite"/>
                                        <p:tgtEl>
                                          <p:spTgt spid="72"/>
                                        </p:tgtEl>
                                      </p:cBhvr>
                                    </p:animEffect>
                                  </p:childTnLst>
                                </p:cTn>
                              </p:par>
                              <p:par>
                                <p:cTn id="57" presetID="47" presetClass="entr" presetSubtype="0" fill="hold"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anim calcmode="lin" valueType="num">
                                      <p:cBhvr>
                                        <p:cTn id="60" dur="500" fill="hold"/>
                                        <p:tgtEl>
                                          <p:spTgt spid="76"/>
                                        </p:tgtEl>
                                        <p:attrNameLst>
                                          <p:attrName>ppt_x</p:attrName>
                                        </p:attrNameLst>
                                      </p:cBhvr>
                                      <p:tavLst>
                                        <p:tav tm="0">
                                          <p:val>
                                            <p:strVal val="#ppt_x"/>
                                          </p:val>
                                        </p:tav>
                                        <p:tav tm="100000">
                                          <p:val>
                                            <p:strVal val="#ppt_x"/>
                                          </p:val>
                                        </p:tav>
                                      </p:tavLst>
                                    </p:anim>
                                    <p:anim calcmode="lin" valueType="num">
                                      <p:cBhvr>
                                        <p:cTn id="61" dur="500" fill="hold"/>
                                        <p:tgtEl>
                                          <p:spTgt spid="76"/>
                                        </p:tgtEl>
                                        <p:attrNameLst>
                                          <p:attrName>ppt_y</p:attrName>
                                        </p:attrNameLst>
                                      </p:cBhvr>
                                      <p:tavLst>
                                        <p:tav tm="0">
                                          <p:val>
                                            <p:strVal val="#ppt_y-.1"/>
                                          </p:val>
                                        </p:tav>
                                        <p:tav tm="100000">
                                          <p:val>
                                            <p:strVal val="#ppt_y"/>
                                          </p:val>
                                        </p:tav>
                                      </p:tavLst>
                                    </p:anim>
                                  </p:childTnLst>
                                </p:cTn>
                              </p:par>
                            </p:childTnLst>
                          </p:cTn>
                        </p:par>
                        <p:par>
                          <p:cTn id="62" fill="hold">
                            <p:stCondLst>
                              <p:cond delay="2500"/>
                            </p:stCondLst>
                            <p:childTnLst>
                              <p:par>
                                <p:cTn id="63" presetID="9" presetClass="emph" presetSubtype="0" nodeType="afterEffect">
                                  <p:stCondLst>
                                    <p:cond delay="0"/>
                                  </p:stCondLst>
                                  <p:childTnLst>
                                    <p:set>
                                      <p:cBhvr>
                                        <p:cTn id="64" dur="indefinite"/>
                                        <p:tgtEl>
                                          <p:spTgt spid="76"/>
                                        </p:tgtEl>
                                        <p:attrNameLst>
                                          <p:attrName>style.opacity</p:attrName>
                                        </p:attrNameLst>
                                      </p:cBhvr>
                                      <p:to>
                                        <p:strVal val="0.5"/>
                                      </p:to>
                                    </p:set>
                                    <p:animEffect filter="image" prLst="opacity: 0.5">
                                      <p:cBhvr rctx="IE">
                                        <p:cTn id="65" dur="indefinite"/>
                                        <p:tgtEl>
                                          <p:spTgt spid="76"/>
                                        </p:tgtEl>
                                      </p:cBhvr>
                                    </p:animEffect>
                                  </p:childTnLst>
                                </p:cTn>
                              </p:par>
                              <p:par>
                                <p:cTn id="66" presetID="47" presetClass="entr" presetSubtype="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fade">
                                      <p:cBhvr>
                                        <p:cTn id="68" dur="500"/>
                                        <p:tgtEl>
                                          <p:spTgt spid="79"/>
                                        </p:tgtEl>
                                      </p:cBhvr>
                                    </p:animEffect>
                                    <p:anim calcmode="lin" valueType="num">
                                      <p:cBhvr>
                                        <p:cTn id="69" dur="500" fill="hold"/>
                                        <p:tgtEl>
                                          <p:spTgt spid="79"/>
                                        </p:tgtEl>
                                        <p:attrNameLst>
                                          <p:attrName>ppt_x</p:attrName>
                                        </p:attrNameLst>
                                      </p:cBhvr>
                                      <p:tavLst>
                                        <p:tav tm="0">
                                          <p:val>
                                            <p:strVal val="#ppt_x"/>
                                          </p:val>
                                        </p:tav>
                                        <p:tav tm="100000">
                                          <p:val>
                                            <p:strVal val="#ppt_x"/>
                                          </p:val>
                                        </p:tav>
                                      </p:tavLst>
                                    </p:anim>
                                    <p:anim calcmode="lin" valueType="num">
                                      <p:cBhvr>
                                        <p:cTn id="70" dur="500" fill="hold"/>
                                        <p:tgtEl>
                                          <p:spTgt spid="79"/>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fade">
                                      <p:cBhvr>
                                        <p:cTn id="73" dur="500"/>
                                        <p:tgtEl>
                                          <p:spTgt spid="82"/>
                                        </p:tgtEl>
                                      </p:cBhvr>
                                    </p:animEffect>
                                    <p:anim calcmode="lin" valueType="num">
                                      <p:cBhvr>
                                        <p:cTn id="74" dur="500" fill="hold"/>
                                        <p:tgtEl>
                                          <p:spTgt spid="82"/>
                                        </p:tgtEl>
                                        <p:attrNameLst>
                                          <p:attrName>ppt_x</p:attrName>
                                        </p:attrNameLst>
                                      </p:cBhvr>
                                      <p:tavLst>
                                        <p:tav tm="0">
                                          <p:val>
                                            <p:strVal val="#ppt_x"/>
                                          </p:val>
                                        </p:tav>
                                        <p:tav tm="100000">
                                          <p:val>
                                            <p:strVal val="#ppt_x"/>
                                          </p:val>
                                        </p:tav>
                                      </p:tavLst>
                                    </p:anim>
                                    <p:anim calcmode="lin" valueType="num">
                                      <p:cBhvr>
                                        <p:cTn id="75" dur="500" fill="hold"/>
                                        <p:tgtEl>
                                          <p:spTgt spid="82"/>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fade">
                                      <p:cBhvr>
                                        <p:cTn id="78" dur="500"/>
                                        <p:tgtEl>
                                          <p:spTgt spid="86"/>
                                        </p:tgtEl>
                                      </p:cBhvr>
                                    </p:animEffect>
                                    <p:anim calcmode="lin" valueType="num">
                                      <p:cBhvr>
                                        <p:cTn id="79" dur="500" fill="hold"/>
                                        <p:tgtEl>
                                          <p:spTgt spid="86"/>
                                        </p:tgtEl>
                                        <p:attrNameLst>
                                          <p:attrName>ppt_x</p:attrName>
                                        </p:attrNameLst>
                                      </p:cBhvr>
                                      <p:tavLst>
                                        <p:tav tm="0">
                                          <p:val>
                                            <p:strVal val="#ppt_x"/>
                                          </p:val>
                                        </p:tav>
                                        <p:tav tm="100000">
                                          <p:val>
                                            <p:strVal val="#ppt_x"/>
                                          </p:val>
                                        </p:tav>
                                      </p:tavLst>
                                    </p:anim>
                                    <p:anim calcmode="lin" valueType="num">
                                      <p:cBhvr>
                                        <p:cTn id="80" dur="500" fill="hold"/>
                                        <p:tgtEl>
                                          <p:spTgt spid="86"/>
                                        </p:tgtEl>
                                        <p:attrNameLst>
                                          <p:attrName>ppt_y</p:attrName>
                                        </p:attrNameLst>
                                      </p:cBhvr>
                                      <p:tavLst>
                                        <p:tav tm="0">
                                          <p:val>
                                            <p:strVal val="#ppt_y-.1"/>
                                          </p:val>
                                        </p:tav>
                                        <p:tav tm="100000">
                                          <p:val>
                                            <p:strVal val="#ppt_y"/>
                                          </p:val>
                                        </p:tav>
                                      </p:tavLst>
                                    </p:anim>
                                  </p:childTnLst>
                                </p:cTn>
                              </p:par>
                            </p:childTnLst>
                          </p:cTn>
                        </p:par>
                        <p:par>
                          <p:cTn id="81" fill="hold">
                            <p:stCondLst>
                              <p:cond delay="3000"/>
                            </p:stCondLst>
                            <p:childTnLst>
                              <p:par>
                                <p:cTn id="82" presetID="9" presetClass="emph" presetSubtype="0" nodeType="afterEffect">
                                  <p:stCondLst>
                                    <p:cond delay="0"/>
                                  </p:stCondLst>
                                  <p:childTnLst>
                                    <p:set>
                                      <p:cBhvr>
                                        <p:cTn id="83" dur="indefinite"/>
                                        <p:tgtEl>
                                          <p:spTgt spid="86"/>
                                        </p:tgtEl>
                                        <p:attrNameLst>
                                          <p:attrName>style.opacity</p:attrName>
                                        </p:attrNameLst>
                                      </p:cBhvr>
                                      <p:to>
                                        <p:strVal val="0.5"/>
                                      </p:to>
                                    </p:set>
                                    <p:animEffect filter="image" prLst="opacity: 0.5">
                                      <p:cBhvr rctx="IE">
                                        <p:cTn id="84" dur="indefinite"/>
                                        <p:tgtEl>
                                          <p:spTgt spid="86"/>
                                        </p:tgtEl>
                                      </p:cBhvr>
                                    </p:animEffect>
                                  </p:childTnLst>
                                </p:cTn>
                              </p:par>
                              <p:par>
                                <p:cTn id="85" presetID="47" presetClass="entr" presetSubtype="0" fill="hold" nodeType="with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fade">
                                      <p:cBhvr>
                                        <p:cTn id="87" dur="500"/>
                                        <p:tgtEl>
                                          <p:spTgt spid="91"/>
                                        </p:tgtEl>
                                      </p:cBhvr>
                                    </p:animEffect>
                                    <p:anim calcmode="lin" valueType="num">
                                      <p:cBhvr>
                                        <p:cTn id="88" dur="500" fill="hold"/>
                                        <p:tgtEl>
                                          <p:spTgt spid="91"/>
                                        </p:tgtEl>
                                        <p:attrNameLst>
                                          <p:attrName>ppt_x</p:attrName>
                                        </p:attrNameLst>
                                      </p:cBhvr>
                                      <p:tavLst>
                                        <p:tav tm="0">
                                          <p:val>
                                            <p:strVal val="#ppt_x"/>
                                          </p:val>
                                        </p:tav>
                                        <p:tav tm="100000">
                                          <p:val>
                                            <p:strVal val="#ppt_x"/>
                                          </p:val>
                                        </p:tav>
                                      </p:tavLst>
                                    </p:anim>
                                    <p:anim calcmode="lin" valueType="num">
                                      <p:cBhvr>
                                        <p:cTn id="89" dur="500" fill="hold"/>
                                        <p:tgtEl>
                                          <p:spTgt spid="91"/>
                                        </p:tgtEl>
                                        <p:attrNameLst>
                                          <p:attrName>ppt_y</p:attrName>
                                        </p:attrNameLst>
                                      </p:cBhvr>
                                      <p:tavLst>
                                        <p:tav tm="0">
                                          <p:val>
                                            <p:strVal val="#ppt_y-.1"/>
                                          </p:val>
                                        </p:tav>
                                        <p:tav tm="100000">
                                          <p:val>
                                            <p:strVal val="#ppt_y"/>
                                          </p:val>
                                        </p:tav>
                                      </p:tavLst>
                                    </p:anim>
                                  </p:childTnLst>
                                </p:cTn>
                              </p:par>
                            </p:childTnLst>
                          </p:cTn>
                        </p:par>
                        <p:par>
                          <p:cTn id="90" fill="hold">
                            <p:stCondLst>
                              <p:cond delay="3500"/>
                            </p:stCondLst>
                            <p:childTnLst>
                              <p:par>
                                <p:cTn id="91" presetID="9" presetClass="emph" presetSubtype="0" nodeType="afterEffect">
                                  <p:stCondLst>
                                    <p:cond delay="0"/>
                                  </p:stCondLst>
                                  <p:childTnLst>
                                    <p:set>
                                      <p:cBhvr>
                                        <p:cTn id="92" dur="indefinite"/>
                                        <p:tgtEl>
                                          <p:spTgt spid="91"/>
                                        </p:tgtEl>
                                        <p:attrNameLst>
                                          <p:attrName>style.opacity</p:attrName>
                                        </p:attrNameLst>
                                      </p:cBhvr>
                                      <p:to>
                                        <p:strVal val="0.5"/>
                                      </p:to>
                                    </p:set>
                                    <p:animEffect filter="image" prLst="opacity: 0.5">
                                      <p:cBhvr rctx="IE">
                                        <p:cTn id="93" dur="indefinite"/>
                                        <p:tgtEl>
                                          <p:spTgt spid="91"/>
                                        </p:tgtEl>
                                      </p:cBhvr>
                                    </p:animEffect>
                                  </p:childTnLst>
                                </p:cTn>
                              </p:par>
                              <p:par>
                                <p:cTn id="94" presetID="47" presetClass="entr" presetSubtype="0" fill="hold" nodeType="withEffect">
                                  <p:stCondLst>
                                    <p:cond delay="0"/>
                                  </p:stCondLst>
                                  <p:childTnLst>
                                    <p:set>
                                      <p:cBhvr>
                                        <p:cTn id="95" dur="1" fill="hold">
                                          <p:stCondLst>
                                            <p:cond delay="0"/>
                                          </p:stCondLst>
                                        </p:cTn>
                                        <p:tgtEl>
                                          <p:spTgt spid="95"/>
                                        </p:tgtEl>
                                        <p:attrNameLst>
                                          <p:attrName>style.visibility</p:attrName>
                                        </p:attrNameLst>
                                      </p:cBhvr>
                                      <p:to>
                                        <p:strVal val="visible"/>
                                      </p:to>
                                    </p:set>
                                    <p:animEffect transition="in" filter="fade">
                                      <p:cBhvr>
                                        <p:cTn id="96" dur="500"/>
                                        <p:tgtEl>
                                          <p:spTgt spid="95"/>
                                        </p:tgtEl>
                                      </p:cBhvr>
                                    </p:animEffect>
                                    <p:anim calcmode="lin" valueType="num">
                                      <p:cBhvr>
                                        <p:cTn id="97" dur="500" fill="hold"/>
                                        <p:tgtEl>
                                          <p:spTgt spid="95"/>
                                        </p:tgtEl>
                                        <p:attrNameLst>
                                          <p:attrName>ppt_x</p:attrName>
                                        </p:attrNameLst>
                                      </p:cBhvr>
                                      <p:tavLst>
                                        <p:tav tm="0">
                                          <p:val>
                                            <p:strVal val="#ppt_x"/>
                                          </p:val>
                                        </p:tav>
                                        <p:tav tm="100000">
                                          <p:val>
                                            <p:strVal val="#ppt_x"/>
                                          </p:val>
                                        </p:tav>
                                      </p:tavLst>
                                    </p:anim>
                                    <p:anim calcmode="lin" valueType="num">
                                      <p:cBhvr>
                                        <p:cTn id="98" dur="500" fill="hold"/>
                                        <p:tgtEl>
                                          <p:spTgt spid="95"/>
                                        </p:tgtEl>
                                        <p:attrNameLst>
                                          <p:attrName>ppt_y</p:attrName>
                                        </p:attrNameLst>
                                      </p:cBhvr>
                                      <p:tavLst>
                                        <p:tav tm="0">
                                          <p:val>
                                            <p:strVal val="#ppt_y-.1"/>
                                          </p:val>
                                        </p:tav>
                                        <p:tav tm="100000">
                                          <p:val>
                                            <p:strVal val="#ppt_y"/>
                                          </p:val>
                                        </p:tav>
                                      </p:tavLst>
                                    </p:anim>
                                  </p:childTnLst>
                                </p:cTn>
                              </p:par>
                            </p:childTnLst>
                          </p:cTn>
                        </p:par>
                        <p:par>
                          <p:cTn id="99" fill="hold">
                            <p:stCondLst>
                              <p:cond delay="4000"/>
                            </p:stCondLst>
                            <p:childTnLst>
                              <p:par>
                                <p:cTn id="100" presetID="9" presetClass="emph" presetSubtype="0" nodeType="afterEffect">
                                  <p:stCondLst>
                                    <p:cond delay="0"/>
                                  </p:stCondLst>
                                  <p:childTnLst>
                                    <p:set>
                                      <p:cBhvr>
                                        <p:cTn id="101" dur="indefinite"/>
                                        <p:tgtEl>
                                          <p:spTgt spid="95"/>
                                        </p:tgtEl>
                                        <p:attrNameLst>
                                          <p:attrName>style.opacity</p:attrName>
                                        </p:attrNameLst>
                                      </p:cBhvr>
                                      <p:to>
                                        <p:strVal val="0.5"/>
                                      </p:to>
                                    </p:set>
                                    <p:animEffect filter="image" prLst="opacity: 0.5">
                                      <p:cBhvr rctx="IE">
                                        <p:cTn id="102" dur="indefinite"/>
                                        <p:tgtEl>
                                          <p:spTgt spid="95"/>
                                        </p:tgtEl>
                                      </p:cBhvr>
                                    </p:animEffect>
                                  </p:childTnLst>
                                </p:cTn>
                              </p:par>
                              <p:par>
                                <p:cTn id="103" presetID="47" presetClass="entr" presetSubtype="0" fill="hold" nodeType="withEffect">
                                  <p:stCondLst>
                                    <p:cond delay="0"/>
                                  </p:stCondLst>
                                  <p:childTnLst>
                                    <p:set>
                                      <p:cBhvr>
                                        <p:cTn id="104" dur="1" fill="hold">
                                          <p:stCondLst>
                                            <p:cond delay="0"/>
                                          </p:stCondLst>
                                        </p:cTn>
                                        <p:tgtEl>
                                          <p:spTgt spid="98"/>
                                        </p:tgtEl>
                                        <p:attrNameLst>
                                          <p:attrName>style.visibility</p:attrName>
                                        </p:attrNameLst>
                                      </p:cBhvr>
                                      <p:to>
                                        <p:strVal val="visible"/>
                                      </p:to>
                                    </p:set>
                                    <p:animEffect transition="in" filter="fade">
                                      <p:cBhvr>
                                        <p:cTn id="105" dur="500"/>
                                        <p:tgtEl>
                                          <p:spTgt spid="98"/>
                                        </p:tgtEl>
                                      </p:cBhvr>
                                    </p:animEffect>
                                    <p:anim calcmode="lin" valueType="num">
                                      <p:cBhvr>
                                        <p:cTn id="106" dur="500" fill="hold"/>
                                        <p:tgtEl>
                                          <p:spTgt spid="98"/>
                                        </p:tgtEl>
                                        <p:attrNameLst>
                                          <p:attrName>ppt_x</p:attrName>
                                        </p:attrNameLst>
                                      </p:cBhvr>
                                      <p:tavLst>
                                        <p:tav tm="0">
                                          <p:val>
                                            <p:strVal val="#ppt_x"/>
                                          </p:val>
                                        </p:tav>
                                        <p:tav tm="100000">
                                          <p:val>
                                            <p:strVal val="#ppt_x"/>
                                          </p:val>
                                        </p:tav>
                                      </p:tavLst>
                                    </p:anim>
                                    <p:anim calcmode="lin" valueType="num">
                                      <p:cBhvr>
                                        <p:cTn id="107" dur="500" fill="hold"/>
                                        <p:tgtEl>
                                          <p:spTgt spid="98"/>
                                        </p:tgtEl>
                                        <p:attrNameLst>
                                          <p:attrName>ppt_y</p:attrName>
                                        </p:attrNameLst>
                                      </p:cBhvr>
                                      <p:tavLst>
                                        <p:tav tm="0">
                                          <p:val>
                                            <p:strVal val="#ppt_y-.1"/>
                                          </p:val>
                                        </p:tav>
                                        <p:tav tm="100000">
                                          <p:val>
                                            <p:strVal val="#ppt_y"/>
                                          </p:val>
                                        </p:tav>
                                      </p:tavLst>
                                    </p:anim>
                                  </p:childTnLst>
                                </p:cTn>
                              </p:par>
                            </p:childTnLst>
                          </p:cTn>
                        </p:par>
                        <p:par>
                          <p:cTn id="108" fill="hold">
                            <p:stCondLst>
                              <p:cond delay="4500"/>
                            </p:stCondLst>
                            <p:childTnLst>
                              <p:par>
                                <p:cTn id="109" presetID="9" presetClass="emph" presetSubtype="0" nodeType="afterEffect">
                                  <p:stCondLst>
                                    <p:cond delay="0"/>
                                  </p:stCondLst>
                                  <p:childTnLst>
                                    <p:set>
                                      <p:cBhvr>
                                        <p:cTn id="110" dur="indefinite"/>
                                        <p:tgtEl>
                                          <p:spTgt spid="98"/>
                                        </p:tgtEl>
                                        <p:attrNameLst>
                                          <p:attrName>style.opacity</p:attrName>
                                        </p:attrNameLst>
                                      </p:cBhvr>
                                      <p:to>
                                        <p:strVal val="0.5"/>
                                      </p:to>
                                    </p:set>
                                    <p:animEffect filter="image" prLst="opacity: 0.5">
                                      <p:cBhvr rctx="IE">
                                        <p:cTn id="111" dur="indefinite"/>
                                        <p:tgtEl>
                                          <p:spTgt spid="98"/>
                                        </p:tgtEl>
                                      </p:cBhvr>
                                    </p:animEffect>
                                  </p:childTnLst>
                                </p:cTn>
                              </p:par>
                              <p:par>
                                <p:cTn id="112" presetID="47" presetClass="entr" presetSubtype="0" fill="hold" nodeType="withEffect">
                                  <p:stCondLst>
                                    <p:cond delay="0"/>
                                  </p:stCondLst>
                                  <p:childTnLst>
                                    <p:set>
                                      <p:cBhvr>
                                        <p:cTn id="113" dur="1" fill="hold">
                                          <p:stCondLst>
                                            <p:cond delay="0"/>
                                          </p:stCondLst>
                                        </p:cTn>
                                        <p:tgtEl>
                                          <p:spTgt spid="101"/>
                                        </p:tgtEl>
                                        <p:attrNameLst>
                                          <p:attrName>style.visibility</p:attrName>
                                        </p:attrNameLst>
                                      </p:cBhvr>
                                      <p:to>
                                        <p:strVal val="visible"/>
                                      </p:to>
                                    </p:set>
                                    <p:animEffect transition="in" filter="fade">
                                      <p:cBhvr>
                                        <p:cTn id="114" dur="500"/>
                                        <p:tgtEl>
                                          <p:spTgt spid="101"/>
                                        </p:tgtEl>
                                      </p:cBhvr>
                                    </p:animEffect>
                                    <p:anim calcmode="lin" valueType="num">
                                      <p:cBhvr>
                                        <p:cTn id="115" dur="500" fill="hold"/>
                                        <p:tgtEl>
                                          <p:spTgt spid="101"/>
                                        </p:tgtEl>
                                        <p:attrNameLst>
                                          <p:attrName>ppt_x</p:attrName>
                                        </p:attrNameLst>
                                      </p:cBhvr>
                                      <p:tavLst>
                                        <p:tav tm="0">
                                          <p:val>
                                            <p:strVal val="#ppt_x"/>
                                          </p:val>
                                        </p:tav>
                                        <p:tav tm="100000">
                                          <p:val>
                                            <p:strVal val="#ppt_x"/>
                                          </p:val>
                                        </p:tav>
                                      </p:tavLst>
                                    </p:anim>
                                    <p:anim calcmode="lin" valueType="num">
                                      <p:cBhvr>
                                        <p:cTn id="116" dur="500" fill="hold"/>
                                        <p:tgtEl>
                                          <p:spTgt spid="101"/>
                                        </p:tgtEl>
                                        <p:attrNameLst>
                                          <p:attrName>ppt_y</p:attrName>
                                        </p:attrNameLst>
                                      </p:cBhvr>
                                      <p:tavLst>
                                        <p:tav tm="0">
                                          <p:val>
                                            <p:strVal val="#ppt_y-.1"/>
                                          </p:val>
                                        </p:tav>
                                        <p:tav tm="100000">
                                          <p:val>
                                            <p:strVal val="#ppt_y"/>
                                          </p:val>
                                        </p:tav>
                                      </p:tavLst>
                                    </p:anim>
                                  </p:childTnLst>
                                </p:cTn>
                              </p:par>
                              <p:par>
                                <p:cTn id="117" presetID="47" presetClass="entr" presetSubtype="0" fill="hold" nodeType="withEffect">
                                  <p:stCondLst>
                                    <p:cond delay="0"/>
                                  </p:stCondLst>
                                  <p:childTnLst>
                                    <p:set>
                                      <p:cBhvr>
                                        <p:cTn id="118" dur="1" fill="hold">
                                          <p:stCondLst>
                                            <p:cond delay="0"/>
                                          </p:stCondLst>
                                        </p:cTn>
                                        <p:tgtEl>
                                          <p:spTgt spid="104"/>
                                        </p:tgtEl>
                                        <p:attrNameLst>
                                          <p:attrName>style.visibility</p:attrName>
                                        </p:attrNameLst>
                                      </p:cBhvr>
                                      <p:to>
                                        <p:strVal val="visible"/>
                                      </p:to>
                                    </p:set>
                                    <p:animEffect transition="in" filter="fade">
                                      <p:cBhvr>
                                        <p:cTn id="119" dur="500"/>
                                        <p:tgtEl>
                                          <p:spTgt spid="104"/>
                                        </p:tgtEl>
                                      </p:cBhvr>
                                    </p:animEffect>
                                    <p:anim calcmode="lin" valueType="num">
                                      <p:cBhvr>
                                        <p:cTn id="120" dur="500" fill="hold"/>
                                        <p:tgtEl>
                                          <p:spTgt spid="104"/>
                                        </p:tgtEl>
                                        <p:attrNameLst>
                                          <p:attrName>ppt_x</p:attrName>
                                        </p:attrNameLst>
                                      </p:cBhvr>
                                      <p:tavLst>
                                        <p:tav tm="0">
                                          <p:val>
                                            <p:strVal val="#ppt_x"/>
                                          </p:val>
                                        </p:tav>
                                        <p:tav tm="100000">
                                          <p:val>
                                            <p:strVal val="#ppt_x"/>
                                          </p:val>
                                        </p:tav>
                                      </p:tavLst>
                                    </p:anim>
                                    <p:anim calcmode="lin" valueType="num">
                                      <p:cBhvr>
                                        <p:cTn id="121" dur="500" fill="hold"/>
                                        <p:tgtEl>
                                          <p:spTgt spid="104"/>
                                        </p:tgtEl>
                                        <p:attrNameLst>
                                          <p:attrName>ppt_y</p:attrName>
                                        </p:attrNameLst>
                                      </p:cBhvr>
                                      <p:tavLst>
                                        <p:tav tm="0">
                                          <p:val>
                                            <p:strVal val="#ppt_y-.1"/>
                                          </p:val>
                                        </p:tav>
                                        <p:tav tm="100000">
                                          <p:val>
                                            <p:strVal val="#ppt_y"/>
                                          </p:val>
                                        </p:tav>
                                      </p:tavLst>
                                    </p:anim>
                                  </p:childTnLst>
                                </p:cTn>
                              </p:par>
                            </p:childTnLst>
                          </p:cTn>
                        </p:par>
                        <p:par>
                          <p:cTn id="122" fill="hold">
                            <p:stCondLst>
                              <p:cond delay="5000"/>
                            </p:stCondLst>
                            <p:childTnLst>
                              <p:par>
                                <p:cTn id="123" presetID="9" presetClass="emph" presetSubtype="0" nodeType="afterEffect">
                                  <p:stCondLst>
                                    <p:cond delay="0"/>
                                  </p:stCondLst>
                                  <p:childTnLst>
                                    <p:set>
                                      <p:cBhvr>
                                        <p:cTn id="124" dur="indefinite"/>
                                        <p:tgtEl>
                                          <p:spTgt spid="104"/>
                                        </p:tgtEl>
                                        <p:attrNameLst>
                                          <p:attrName>style.opacity</p:attrName>
                                        </p:attrNameLst>
                                      </p:cBhvr>
                                      <p:to>
                                        <p:strVal val="0.5"/>
                                      </p:to>
                                    </p:set>
                                    <p:animEffect filter="image" prLst="opacity: 0.5">
                                      <p:cBhvr rctx="IE">
                                        <p:cTn id="125" dur="indefinite"/>
                                        <p:tgtEl>
                                          <p:spTgt spid="104"/>
                                        </p:tgtEl>
                                      </p:cBhvr>
                                    </p:animEffect>
                                  </p:childTnLst>
                                </p:cTn>
                              </p:par>
                              <p:par>
                                <p:cTn id="126" presetID="47" presetClass="entr" presetSubtype="0" fill="hold" nodeType="withEffect">
                                  <p:stCondLst>
                                    <p:cond delay="0"/>
                                  </p:stCondLst>
                                  <p:childTnLst>
                                    <p:set>
                                      <p:cBhvr>
                                        <p:cTn id="127" dur="1" fill="hold">
                                          <p:stCondLst>
                                            <p:cond delay="0"/>
                                          </p:stCondLst>
                                        </p:cTn>
                                        <p:tgtEl>
                                          <p:spTgt spid="107"/>
                                        </p:tgtEl>
                                        <p:attrNameLst>
                                          <p:attrName>style.visibility</p:attrName>
                                        </p:attrNameLst>
                                      </p:cBhvr>
                                      <p:to>
                                        <p:strVal val="visible"/>
                                      </p:to>
                                    </p:set>
                                    <p:animEffect transition="in" filter="fade">
                                      <p:cBhvr>
                                        <p:cTn id="128" dur="500"/>
                                        <p:tgtEl>
                                          <p:spTgt spid="107"/>
                                        </p:tgtEl>
                                      </p:cBhvr>
                                    </p:animEffect>
                                    <p:anim calcmode="lin" valueType="num">
                                      <p:cBhvr>
                                        <p:cTn id="129" dur="500" fill="hold"/>
                                        <p:tgtEl>
                                          <p:spTgt spid="107"/>
                                        </p:tgtEl>
                                        <p:attrNameLst>
                                          <p:attrName>ppt_x</p:attrName>
                                        </p:attrNameLst>
                                      </p:cBhvr>
                                      <p:tavLst>
                                        <p:tav tm="0">
                                          <p:val>
                                            <p:strVal val="#ppt_x"/>
                                          </p:val>
                                        </p:tav>
                                        <p:tav tm="100000">
                                          <p:val>
                                            <p:strVal val="#ppt_x"/>
                                          </p:val>
                                        </p:tav>
                                      </p:tavLst>
                                    </p:anim>
                                    <p:anim calcmode="lin" valueType="num">
                                      <p:cBhvr>
                                        <p:cTn id="130" dur="500" fill="hold"/>
                                        <p:tgtEl>
                                          <p:spTgt spid="107"/>
                                        </p:tgtEl>
                                        <p:attrNameLst>
                                          <p:attrName>ppt_y</p:attrName>
                                        </p:attrNameLst>
                                      </p:cBhvr>
                                      <p:tavLst>
                                        <p:tav tm="0">
                                          <p:val>
                                            <p:strVal val="#ppt_y-.1"/>
                                          </p:val>
                                        </p:tav>
                                        <p:tav tm="100000">
                                          <p:val>
                                            <p:strVal val="#ppt_y"/>
                                          </p:val>
                                        </p:tav>
                                      </p:tavLst>
                                    </p:anim>
                                  </p:childTnLst>
                                </p:cTn>
                              </p:par>
                              <p:par>
                                <p:cTn id="131" presetID="10" presetClass="entr" presetSubtype="0" fill="hold" nodeType="withEffect">
                                  <p:stCondLst>
                                    <p:cond delay="0"/>
                                  </p:stCondLst>
                                  <p:childTnLst>
                                    <p:set>
                                      <p:cBhvr>
                                        <p:cTn id="132" dur="1" fill="hold">
                                          <p:stCondLst>
                                            <p:cond delay="0"/>
                                          </p:stCondLst>
                                        </p:cTn>
                                        <p:tgtEl>
                                          <p:spTgt spid="57"/>
                                        </p:tgtEl>
                                        <p:attrNameLst>
                                          <p:attrName>style.visibility</p:attrName>
                                        </p:attrNameLst>
                                      </p:cBhvr>
                                      <p:to>
                                        <p:strVal val="visible"/>
                                      </p:to>
                                    </p:set>
                                    <p:animEffect transition="in" filter="fade">
                                      <p:cBhvr>
                                        <p:cTn id="133" dur="500"/>
                                        <p:tgtEl>
                                          <p:spTgt spid="57"/>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path" presetSubtype="0" accel="50000" decel="50000" fill="hold" nodeType="clickEffect">
                                  <p:stCondLst>
                                    <p:cond delay="0"/>
                                  </p:stCondLst>
                                  <p:childTnLst>
                                    <p:animMotion origin="layout" path="M 2.5E-6 4.07407E-6 L -0.00534 0.23495 " pathEditMode="relative" rAng="0" ptsTypes="AA">
                                      <p:cBhvr>
                                        <p:cTn id="137" dur="3000" fill="hold"/>
                                        <p:tgtEl>
                                          <p:spTgt spid="6"/>
                                        </p:tgtEl>
                                        <p:attrNameLst>
                                          <p:attrName>ppt_x</p:attrName>
                                          <p:attrName>ppt_y</p:attrName>
                                        </p:attrNameLst>
                                      </p:cBhvr>
                                      <p:rCtr x="-273" y="11736"/>
                                    </p:animMotion>
                                  </p:childTnLst>
                                </p:cTn>
                              </p:par>
                              <p:par>
                                <p:cTn id="138" presetID="42" presetClass="path" presetSubtype="0" accel="50000" decel="50000" fill="hold" nodeType="withEffect">
                                  <p:stCondLst>
                                    <p:cond delay="0"/>
                                  </p:stCondLst>
                                  <p:childTnLst>
                                    <p:animMotion origin="layout" path="M -2.5E-6 4.07407E-6 L 0.00209 0.23495 " pathEditMode="relative" rAng="0" ptsTypes="AA">
                                      <p:cBhvr>
                                        <p:cTn id="139" dur="3000" fill="hold"/>
                                        <p:tgtEl>
                                          <p:spTgt spid="7"/>
                                        </p:tgtEl>
                                        <p:attrNameLst>
                                          <p:attrName>ppt_x</p:attrName>
                                          <p:attrName>ppt_y</p:attrName>
                                        </p:attrNameLst>
                                      </p:cBhvr>
                                      <p:rCtr x="104" y="11736"/>
                                    </p:animMotion>
                                  </p:childTnLst>
                                </p:cTn>
                              </p:par>
                              <p:par>
                                <p:cTn id="140" presetID="42" presetClass="path" presetSubtype="0" accel="50000" decel="50000" fill="hold" nodeType="withEffect">
                                  <p:stCondLst>
                                    <p:cond delay="0"/>
                                  </p:stCondLst>
                                  <p:childTnLst>
                                    <p:animMotion origin="layout" path="M 3.125E-6 -2.22222E-6 L 3.125E-6 0.23241 " pathEditMode="relative" rAng="0" ptsTypes="AA">
                                      <p:cBhvr>
                                        <p:cTn id="141" dur="3000" fill="hold"/>
                                        <p:tgtEl>
                                          <p:spTgt spid="8"/>
                                        </p:tgtEl>
                                        <p:attrNameLst>
                                          <p:attrName>ppt_x</p:attrName>
                                          <p:attrName>ppt_y</p:attrName>
                                        </p:attrNameLst>
                                      </p:cBhvr>
                                      <p:rCtr x="0" y="11620"/>
                                    </p:animMotion>
                                  </p:childTnLst>
                                </p:cTn>
                              </p:par>
                              <p:par>
                                <p:cTn id="142" presetID="42" presetClass="path" presetSubtype="0" accel="50000" decel="50000" fill="hold" nodeType="withEffect">
                                  <p:stCondLst>
                                    <p:cond delay="0"/>
                                  </p:stCondLst>
                                  <p:childTnLst>
                                    <p:animMotion origin="layout" path="M -2.5E-6 -3.7037E-7 L -2.5E-6 0.22546 " pathEditMode="relative" rAng="0" ptsTypes="AA">
                                      <p:cBhvr>
                                        <p:cTn id="143" dur="3000" fill="hold"/>
                                        <p:tgtEl>
                                          <p:spTgt spid="9"/>
                                        </p:tgtEl>
                                        <p:attrNameLst>
                                          <p:attrName>ppt_x</p:attrName>
                                          <p:attrName>ppt_y</p:attrName>
                                        </p:attrNameLst>
                                      </p:cBhvr>
                                      <p:rCtr x="0" y="11273"/>
                                    </p:animMotion>
                                  </p:childTnLst>
                                </p:cTn>
                              </p:par>
                              <p:par>
                                <p:cTn id="144" presetID="22" presetClass="entr" presetSubtype="1" fill="hold" grpId="0" nodeType="withEffect">
                                  <p:stCondLst>
                                    <p:cond delay="500"/>
                                  </p:stCondLst>
                                  <p:childTnLst>
                                    <p:set>
                                      <p:cBhvr>
                                        <p:cTn id="145" dur="1" fill="hold">
                                          <p:stCondLst>
                                            <p:cond delay="0"/>
                                          </p:stCondLst>
                                        </p:cTn>
                                        <p:tgtEl>
                                          <p:spTgt spid="11"/>
                                        </p:tgtEl>
                                        <p:attrNameLst>
                                          <p:attrName>style.visibility</p:attrName>
                                        </p:attrNameLst>
                                      </p:cBhvr>
                                      <p:to>
                                        <p:strVal val="visible"/>
                                      </p:to>
                                    </p:set>
                                    <p:animEffect transition="in" filter="wipe(up)">
                                      <p:cBhvr>
                                        <p:cTn id="146" dur="2500"/>
                                        <p:tgtEl>
                                          <p:spTgt spid="11"/>
                                        </p:tgtEl>
                                      </p:cBhvr>
                                    </p:animEffect>
                                  </p:childTnLst>
                                </p:cTn>
                              </p:par>
                              <p:par>
                                <p:cTn id="147" presetID="10" presetClass="entr" presetSubtype="0" fill="hold" grpId="0" nodeType="withEffect">
                                  <p:stCondLst>
                                    <p:cond delay="750"/>
                                  </p:stCondLst>
                                  <p:childTnLst>
                                    <p:set>
                                      <p:cBhvr>
                                        <p:cTn id="148" dur="1" fill="hold">
                                          <p:stCondLst>
                                            <p:cond delay="0"/>
                                          </p:stCondLst>
                                        </p:cTn>
                                        <p:tgtEl>
                                          <p:spTgt spid="12"/>
                                        </p:tgtEl>
                                        <p:attrNameLst>
                                          <p:attrName>style.visibility</p:attrName>
                                        </p:attrNameLst>
                                      </p:cBhvr>
                                      <p:to>
                                        <p:strVal val="visible"/>
                                      </p:to>
                                    </p:set>
                                    <p:animEffect transition="in" filter="fade">
                                      <p:cBhvr>
                                        <p:cTn id="149" dur="500"/>
                                        <p:tgtEl>
                                          <p:spTgt spid="12"/>
                                        </p:tgtEl>
                                      </p:cBhvr>
                                    </p:animEffect>
                                  </p:childTnLst>
                                </p:cTn>
                              </p:par>
                              <p:par>
                                <p:cTn id="150" presetID="10" presetClass="entr" presetSubtype="0" fill="hold" nodeType="withEffect">
                                  <p:stCondLst>
                                    <p:cond delay="750"/>
                                  </p:stCondLst>
                                  <p:childTnLst>
                                    <p:set>
                                      <p:cBhvr>
                                        <p:cTn id="151" dur="1" fill="hold">
                                          <p:stCondLst>
                                            <p:cond delay="0"/>
                                          </p:stCondLst>
                                        </p:cTn>
                                        <p:tgtEl>
                                          <p:spTgt spid="16"/>
                                        </p:tgtEl>
                                        <p:attrNameLst>
                                          <p:attrName>style.visibility</p:attrName>
                                        </p:attrNameLst>
                                      </p:cBhvr>
                                      <p:to>
                                        <p:strVal val="visible"/>
                                      </p:to>
                                    </p:set>
                                    <p:animEffect transition="in" filter="fade">
                                      <p:cBhvr>
                                        <p:cTn id="152" dur="500"/>
                                        <p:tgtEl>
                                          <p:spTgt spid="16"/>
                                        </p:tgtEl>
                                      </p:cBhvr>
                                    </p:animEffect>
                                  </p:childTnLst>
                                </p:cTn>
                              </p:par>
                              <p:par>
                                <p:cTn id="153" presetID="1" presetClass="exit" presetSubtype="0" fill="hold" nodeType="withEffect">
                                  <p:stCondLst>
                                    <p:cond delay="750"/>
                                  </p:stCondLst>
                                  <p:childTnLst>
                                    <p:set>
                                      <p:cBhvr>
                                        <p:cTn id="154" dur="1" fill="hold">
                                          <p:stCondLst>
                                            <p:cond delay="0"/>
                                          </p:stCondLst>
                                        </p:cTn>
                                        <p:tgtEl>
                                          <p:spTgt spid="13"/>
                                        </p:tgtEl>
                                        <p:attrNameLst>
                                          <p:attrName>style.visibility</p:attrName>
                                        </p:attrNameLst>
                                      </p:cBhvr>
                                      <p:to>
                                        <p:strVal val="hidden"/>
                                      </p:to>
                                    </p:set>
                                  </p:childTnLst>
                                </p:cTn>
                              </p:par>
                              <p:par>
                                <p:cTn id="155" presetID="42" presetClass="path" presetSubtype="0" accel="50000" decel="50000" fill="hold" nodeType="withEffect">
                                  <p:stCondLst>
                                    <p:cond delay="750"/>
                                  </p:stCondLst>
                                  <p:childTnLst>
                                    <p:animMotion origin="layout" path="M -2.08333E-7 2.96296E-6 L -2.08333E-7 0.1706 " pathEditMode="relative" rAng="0" ptsTypes="AA">
                                      <p:cBhvr>
                                        <p:cTn id="156" dur="2000" fill="hold"/>
                                        <p:tgtEl>
                                          <p:spTgt spid="16"/>
                                        </p:tgtEl>
                                        <p:attrNameLst>
                                          <p:attrName>ppt_x</p:attrName>
                                          <p:attrName>ppt_y</p:attrName>
                                        </p:attrNameLst>
                                      </p:cBhvr>
                                      <p:rCtr x="0" y="8519"/>
                                    </p:animMotion>
                                  </p:childTnLst>
                                </p:cTn>
                              </p:par>
                              <p:par>
                                <p:cTn id="157" presetID="10" presetClass="entr" presetSubtype="0" fill="hold" nodeType="withEffect">
                                  <p:stCondLst>
                                    <p:cond delay="1250"/>
                                  </p:stCondLst>
                                  <p:childTnLst>
                                    <p:set>
                                      <p:cBhvr>
                                        <p:cTn id="158" dur="1" fill="hold">
                                          <p:stCondLst>
                                            <p:cond delay="0"/>
                                          </p:stCondLst>
                                        </p:cTn>
                                        <p:tgtEl>
                                          <p:spTgt spid="32"/>
                                        </p:tgtEl>
                                        <p:attrNameLst>
                                          <p:attrName>style.visibility</p:attrName>
                                        </p:attrNameLst>
                                      </p:cBhvr>
                                      <p:to>
                                        <p:strVal val="visible"/>
                                      </p:to>
                                    </p:set>
                                    <p:animEffect transition="in" filter="fade">
                                      <p:cBhvr>
                                        <p:cTn id="159" dur="500"/>
                                        <p:tgtEl>
                                          <p:spTgt spid="32"/>
                                        </p:tgtEl>
                                      </p:cBhvr>
                                    </p:animEffect>
                                  </p:childTnLst>
                                </p:cTn>
                              </p:par>
                              <p:par>
                                <p:cTn id="160" presetID="1" presetClass="exit" presetSubtype="0" fill="hold" nodeType="withEffect">
                                  <p:stCondLst>
                                    <p:cond delay="1250"/>
                                  </p:stCondLst>
                                  <p:childTnLst>
                                    <p:set>
                                      <p:cBhvr>
                                        <p:cTn id="161" dur="1" fill="hold">
                                          <p:stCondLst>
                                            <p:cond delay="0"/>
                                          </p:stCondLst>
                                        </p:cTn>
                                        <p:tgtEl>
                                          <p:spTgt spid="20"/>
                                        </p:tgtEl>
                                        <p:attrNameLst>
                                          <p:attrName>style.visibility</p:attrName>
                                        </p:attrNameLst>
                                      </p:cBhvr>
                                      <p:to>
                                        <p:strVal val="hidden"/>
                                      </p:to>
                                    </p:set>
                                  </p:childTnLst>
                                </p:cTn>
                              </p:par>
                              <p:par>
                                <p:cTn id="162" presetID="42" presetClass="path" presetSubtype="0" accel="50000" decel="50000" fill="hold" nodeType="withEffect">
                                  <p:stCondLst>
                                    <p:cond delay="1250"/>
                                  </p:stCondLst>
                                  <p:childTnLst>
                                    <p:animMotion origin="layout" path="M -2.29167E-6 -3.7037E-7 L -2.29167E-6 0.09167 " pathEditMode="relative" rAng="0" ptsTypes="AA">
                                      <p:cBhvr>
                                        <p:cTn id="163" dur="2000" fill="hold"/>
                                        <p:tgtEl>
                                          <p:spTgt spid="32"/>
                                        </p:tgtEl>
                                        <p:attrNameLst>
                                          <p:attrName>ppt_x</p:attrName>
                                          <p:attrName>ppt_y</p:attrName>
                                        </p:attrNameLst>
                                      </p:cBhvr>
                                      <p:rCtr x="0" y="4583"/>
                                    </p:animMotion>
                                  </p:childTnLst>
                                </p:cTn>
                              </p:par>
                              <p:par>
                                <p:cTn id="164" presetID="10" presetClass="entr" presetSubtype="0" fill="hold" nodeType="withEffect">
                                  <p:stCondLst>
                                    <p:cond delay="1250"/>
                                  </p:stCondLst>
                                  <p:childTnLst>
                                    <p:set>
                                      <p:cBhvr>
                                        <p:cTn id="165" dur="1" fill="hold">
                                          <p:stCondLst>
                                            <p:cond delay="0"/>
                                          </p:stCondLst>
                                        </p:cTn>
                                        <p:tgtEl>
                                          <p:spTgt spid="35"/>
                                        </p:tgtEl>
                                        <p:attrNameLst>
                                          <p:attrName>style.visibility</p:attrName>
                                        </p:attrNameLst>
                                      </p:cBhvr>
                                      <p:to>
                                        <p:strVal val="visible"/>
                                      </p:to>
                                    </p:set>
                                    <p:animEffect transition="in" filter="fade">
                                      <p:cBhvr>
                                        <p:cTn id="166" dur="500"/>
                                        <p:tgtEl>
                                          <p:spTgt spid="35"/>
                                        </p:tgtEl>
                                      </p:cBhvr>
                                    </p:animEffect>
                                  </p:childTnLst>
                                </p:cTn>
                              </p:par>
                              <p:par>
                                <p:cTn id="167" presetID="1" presetClass="exit" presetSubtype="0" fill="hold" nodeType="withEffect">
                                  <p:stCondLst>
                                    <p:cond delay="1250"/>
                                  </p:stCondLst>
                                  <p:childTnLst>
                                    <p:set>
                                      <p:cBhvr>
                                        <p:cTn id="168" dur="1" fill="hold">
                                          <p:stCondLst>
                                            <p:cond delay="0"/>
                                          </p:stCondLst>
                                        </p:cTn>
                                        <p:tgtEl>
                                          <p:spTgt spid="29"/>
                                        </p:tgtEl>
                                        <p:attrNameLst>
                                          <p:attrName>style.visibility</p:attrName>
                                        </p:attrNameLst>
                                      </p:cBhvr>
                                      <p:to>
                                        <p:strVal val="hidden"/>
                                      </p:to>
                                    </p:set>
                                  </p:childTnLst>
                                </p:cTn>
                              </p:par>
                              <p:par>
                                <p:cTn id="169" presetID="10" presetClass="entr" presetSubtype="0" fill="hold" nodeType="withEffect">
                                  <p:stCondLst>
                                    <p:cond delay="1250"/>
                                  </p:stCondLst>
                                  <p:childTnLst>
                                    <p:set>
                                      <p:cBhvr>
                                        <p:cTn id="170" dur="1" fill="hold">
                                          <p:stCondLst>
                                            <p:cond delay="0"/>
                                          </p:stCondLst>
                                        </p:cTn>
                                        <p:tgtEl>
                                          <p:spTgt spid="38"/>
                                        </p:tgtEl>
                                        <p:attrNameLst>
                                          <p:attrName>style.visibility</p:attrName>
                                        </p:attrNameLst>
                                      </p:cBhvr>
                                      <p:to>
                                        <p:strVal val="visible"/>
                                      </p:to>
                                    </p:set>
                                    <p:animEffect transition="in" filter="fade">
                                      <p:cBhvr>
                                        <p:cTn id="171" dur="500"/>
                                        <p:tgtEl>
                                          <p:spTgt spid="38"/>
                                        </p:tgtEl>
                                      </p:cBhvr>
                                    </p:animEffect>
                                  </p:childTnLst>
                                </p:cTn>
                              </p:par>
                              <p:par>
                                <p:cTn id="172" presetID="42" presetClass="path" presetSubtype="0" accel="50000" decel="50000" fill="hold" nodeType="withEffect">
                                  <p:stCondLst>
                                    <p:cond delay="1250"/>
                                  </p:stCondLst>
                                  <p:childTnLst>
                                    <p:animMotion origin="layout" path="M 3.125E-6 -3.7037E-6 L 3.125E-6 0.10024 " pathEditMode="relative" rAng="0" ptsTypes="AA">
                                      <p:cBhvr>
                                        <p:cTn id="173" dur="2000" fill="hold"/>
                                        <p:tgtEl>
                                          <p:spTgt spid="35"/>
                                        </p:tgtEl>
                                        <p:attrNameLst>
                                          <p:attrName>ppt_x</p:attrName>
                                          <p:attrName>ppt_y</p:attrName>
                                        </p:attrNameLst>
                                      </p:cBhvr>
                                      <p:rCtr x="0" y="5000"/>
                                    </p:animMotion>
                                  </p:childTnLst>
                                </p:cTn>
                              </p:par>
                              <p:par>
                                <p:cTn id="174" presetID="1" presetClass="exit" presetSubtype="0" fill="hold" nodeType="withEffect">
                                  <p:stCondLst>
                                    <p:cond delay="1250"/>
                                  </p:stCondLst>
                                  <p:childTnLst>
                                    <p:set>
                                      <p:cBhvr>
                                        <p:cTn id="175" dur="1" fill="hold">
                                          <p:stCondLst>
                                            <p:cond delay="0"/>
                                          </p:stCondLst>
                                        </p:cTn>
                                        <p:tgtEl>
                                          <p:spTgt spid="23"/>
                                        </p:tgtEl>
                                        <p:attrNameLst>
                                          <p:attrName>style.visibility</p:attrName>
                                        </p:attrNameLst>
                                      </p:cBhvr>
                                      <p:to>
                                        <p:strVal val="hidden"/>
                                      </p:to>
                                    </p:set>
                                  </p:childTnLst>
                                </p:cTn>
                              </p:par>
                              <p:par>
                                <p:cTn id="176" presetID="42" presetClass="path" presetSubtype="0" accel="50000" decel="50000" fill="hold" nodeType="withEffect">
                                  <p:stCondLst>
                                    <p:cond delay="1250"/>
                                  </p:stCondLst>
                                  <p:childTnLst>
                                    <p:animMotion origin="layout" path="M 2.29167E-6 -2.22222E-6 L 2.29167E-6 0.12986 " pathEditMode="relative" rAng="0" ptsTypes="AA">
                                      <p:cBhvr>
                                        <p:cTn id="177" dur="2000" fill="hold"/>
                                        <p:tgtEl>
                                          <p:spTgt spid="38"/>
                                        </p:tgtEl>
                                        <p:attrNameLst>
                                          <p:attrName>ppt_x</p:attrName>
                                          <p:attrName>ppt_y</p:attrName>
                                        </p:attrNameLst>
                                      </p:cBhvr>
                                      <p:rCtr x="0" y="6481"/>
                                    </p:animMotion>
                                  </p:childTnLst>
                                </p:cTn>
                              </p:par>
                              <p:par>
                                <p:cTn id="178" presetID="10" presetClass="entr" presetSubtype="0" fill="hold" nodeType="withEffect">
                                  <p:stCondLst>
                                    <p:cond delay="2000"/>
                                  </p:stCondLst>
                                  <p:childTnLst>
                                    <p:set>
                                      <p:cBhvr>
                                        <p:cTn id="179" dur="1" fill="hold">
                                          <p:stCondLst>
                                            <p:cond delay="0"/>
                                          </p:stCondLst>
                                        </p:cTn>
                                        <p:tgtEl>
                                          <p:spTgt spid="41"/>
                                        </p:tgtEl>
                                        <p:attrNameLst>
                                          <p:attrName>style.visibility</p:attrName>
                                        </p:attrNameLst>
                                      </p:cBhvr>
                                      <p:to>
                                        <p:strVal val="visible"/>
                                      </p:to>
                                    </p:set>
                                    <p:animEffect transition="in" filter="fade">
                                      <p:cBhvr>
                                        <p:cTn id="180" dur="500"/>
                                        <p:tgtEl>
                                          <p:spTgt spid="41"/>
                                        </p:tgtEl>
                                      </p:cBhvr>
                                    </p:animEffect>
                                  </p:childTnLst>
                                </p:cTn>
                              </p:par>
                              <p:par>
                                <p:cTn id="181" presetID="1" presetClass="exit" presetSubtype="0" fill="hold" nodeType="withEffect">
                                  <p:stCondLst>
                                    <p:cond delay="2000"/>
                                  </p:stCondLst>
                                  <p:childTnLst>
                                    <p:set>
                                      <p:cBhvr>
                                        <p:cTn id="182" dur="1" fill="hold">
                                          <p:stCondLst>
                                            <p:cond delay="0"/>
                                          </p:stCondLst>
                                        </p:cTn>
                                        <p:tgtEl>
                                          <p:spTgt spid="26"/>
                                        </p:tgtEl>
                                        <p:attrNameLst>
                                          <p:attrName>style.visibility</p:attrName>
                                        </p:attrNameLst>
                                      </p:cBhvr>
                                      <p:to>
                                        <p:strVal val="hidden"/>
                                      </p:to>
                                    </p:set>
                                  </p:childTnLst>
                                </p:cTn>
                              </p:par>
                              <p:par>
                                <p:cTn id="183" presetID="42" presetClass="path" presetSubtype="0" accel="50000" decel="50000" fill="hold" nodeType="withEffect">
                                  <p:stCondLst>
                                    <p:cond delay="2000"/>
                                  </p:stCondLst>
                                  <p:childTnLst>
                                    <p:animMotion origin="layout" path="M 2.5E-6 -7.40741E-7 L 2.5E-6 0.04028 " pathEditMode="relative" rAng="0" ptsTypes="AA">
                                      <p:cBhvr>
                                        <p:cTn id="184" dur="2000" fill="hold"/>
                                        <p:tgtEl>
                                          <p:spTgt spid="41"/>
                                        </p:tgtEl>
                                        <p:attrNameLst>
                                          <p:attrName>ppt_x</p:attrName>
                                          <p:attrName>ppt_y</p:attrName>
                                        </p:attrNameLst>
                                      </p:cBhvr>
                                      <p:rCtr x="0" y="2014"/>
                                    </p:animMotion>
                                  </p:childTnLst>
                                </p:cTn>
                              </p:par>
                            </p:childTnLst>
                          </p:cTn>
                        </p:par>
                      </p:childTnLst>
                    </p:cTn>
                  </p:par>
                  <p:par>
                    <p:cTn id="185" fill="hold">
                      <p:stCondLst>
                        <p:cond delay="indefinite"/>
                      </p:stCondLst>
                      <p:childTnLst>
                        <p:par>
                          <p:cTn id="186" fill="hold">
                            <p:stCondLst>
                              <p:cond delay="0"/>
                            </p:stCondLst>
                            <p:childTnLst>
                              <p:par>
                                <p:cTn id="187" presetID="10" presetClass="entr" presetSubtype="0" fill="hold" grpId="0" nodeType="clickEffect">
                                  <p:stCondLst>
                                    <p:cond delay="0"/>
                                  </p:stCondLst>
                                  <p:childTnLst>
                                    <p:set>
                                      <p:cBhvr>
                                        <p:cTn id="188" dur="1" fill="hold">
                                          <p:stCondLst>
                                            <p:cond delay="0"/>
                                          </p:stCondLst>
                                        </p:cTn>
                                        <p:tgtEl>
                                          <p:spTgt spid="92"/>
                                        </p:tgtEl>
                                        <p:attrNameLst>
                                          <p:attrName>style.visibility</p:attrName>
                                        </p:attrNameLst>
                                      </p:cBhvr>
                                      <p:to>
                                        <p:strVal val="visible"/>
                                      </p:to>
                                    </p:set>
                                    <p:animEffect transition="in" filter="fade">
                                      <p:cBhvr>
                                        <p:cTn id="18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1" grpId="0" animBg="1"/>
      <p:bldP spid="12" grpId="0"/>
      <p:bldP spid="53" grpId="0" animBg="1"/>
      <p:bldP spid="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Common Types of Concrete Deterioration</a:t>
            </a:r>
          </a:p>
        </p:txBody>
      </p:sp>
      <p:sp>
        <p:nvSpPr>
          <p:cNvPr id="92" name="TextBox 91">
            <a:extLst>
              <a:ext uri="{FF2B5EF4-FFF2-40B4-BE49-F238E27FC236}">
                <a16:creationId xmlns:a16="http://schemas.microsoft.com/office/drawing/2014/main" id="{F597D730-DD8F-44CC-9280-6800DF86B8AC}"/>
              </a:ext>
            </a:extLst>
          </p:cNvPr>
          <p:cNvSpPr txBox="1"/>
          <p:nvPr/>
        </p:nvSpPr>
        <p:spPr>
          <a:xfrm>
            <a:off x="307671" y="779283"/>
            <a:ext cx="8232648" cy="6001643"/>
          </a:xfrm>
          <a:prstGeom prst="rect">
            <a:avLst/>
          </a:prstGeom>
          <a:noFill/>
        </p:spPr>
        <p:txBody>
          <a:bodyPr wrap="square">
            <a:spAutoFit/>
          </a:bodyPr>
          <a:lstStyle/>
          <a:p>
            <a:pPr marL="342900" indent="-342900" algn="just">
              <a:buFont typeface="Wingdings" panose="05000000000000000000" pitchFamily="2" charset="2"/>
              <a:buChar char="§"/>
            </a:pPr>
            <a:r>
              <a:rPr lang="en-US" sz="2400" b="1" dirty="0">
                <a:effectLst/>
                <a:latin typeface="Times New Roman" panose="02020603050405020304" pitchFamily="18" charset="0"/>
                <a:ea typeface="Times New Roman" panose="02020603050405020304" pitchFamily="18" charset="0"/>
              </a:rPr>
              <a:t>Carbonation </a:t>
            </a:r>
          </a:p>
          <a:p>
            <a:pPr algn="just"/>
            <a:r>
              <a:rPr lang="en-US" sz="2400" dirty="0">
                <a:effectLst/>
                <a:latin typeface="Times New Roman" panose="02020603050405020304" pitchFamily="18" charset="0"/>
                <a:ea typeface="Times New Roman" panose="02020603050405020304" pitchFamily="18" charset="0"/>
              </a:rPr>
              <a:t>Atmospheric carbon dioxide (CO</a:t>
            </a:r>
            <a:r>
              <a:rPr lang="en-US" sz="2400" baseline="-25000" dirty="0">
                <a:effectLst/>
                <a:latin typeface="Times New Roman" panose="02020603050405020304" pitchFamily="18" charset="0"/>
                <a:ea typeface="Times New Roman" panose="02020603050405020304" pitchFamily="18" charset="0"/>
              </a:rPr>
              <a:t>2</a:t>
            </a:r>
            <a:r>
              <a:rPr lang="en-US" sz="2400" dirty="0">
                <a:effectLst/>
                <a:latin typeface="Times New Roman" panose="02020603050405020304" pitchFamily="18" charset="0"/>
                <a:ea typeface="Times New Roman" panose="02020603050405020304" pitchFamily="18" charset="0"/>
              </a:rPr>
              <a:t>) penetrates concrete, reacting with calcium hydroxide, forming carbonic acid (H</a:t>
            </a:r>
            <a:r>
              <a:rPr lang="en-US" sz="2400" baseline="-25000" dirty="0">
                <a:effectLst/>
                <a:latin typeface="Times New Roman" panose="02020603050405020304" pitchFamily="18" charset="0"/>
                <a:ea typeface="Times New Roman" panose="02020603050405020304" pitchFamily="18" charset="0"/>
              </a:rPr>
              <a:t>2</a:t>
            </a:r>
            <a:r>
              <a:rPr lang="en-US" sz="2400" dirty="0">
                <a:effectLst/>
                <a:latin typeface="Times New Roman" panose="02020603050405020304" pitchFamily="18" charset="0"/>
                <a:ea typeface="Times New Roman" panose="02020603050405020304" pitchFamily="18" charset="0"/>
              </a:rPr>
              <a:t>CO</a:t>
            </a:r>
            <a:r>
              <a:rPr lang="en-US" sz="2400" baseline="-25000" dirty="0">
                <a:effectLst/>
                <a:latin typeface="Times New Roman" panose="02020603050405020304" pitchFamily="18" charset="0"/>
                <a:ea typeface="Times New Roman" panose="02020603050405020304" pitchFamily="18" charset="0"/>
              </a:rPr>
              <a:t>3</a:t>
            </a:r>
            <a:r>
              <a:rPr lang="en-US" sz="2400" dirty="0">
                <a:effectLst/>
                <a:latin typeface="Times New Roman" panose="02020603050405020304" pitchFamily="18" charset="0"/>
                <a:ea typeface="Times New Roman" panose="02020603050405020304" pitchFamily="18" charset="0"/>
              </a:rPr>
              <a:t>).</a:t>
            </a:r>
          </a:p>
          <a:p>
            <a:pPr algn="just"/>
            <a:endParaRPr lang="en-US" sz="2400" dirty="0">
              <a:latin typeface="Times New Roman" panose="02020603050405020304" pitchFamily="18" charset="0"/>
            </a:endParaRPr>
          </a:p>
          <a:p>
            <a:pPr marL="342900" indent="-342900" algn="just">
              <a:buFont typeface="Wingdings" panose="05000000000000000000" pitchFamily="2" charset="2"/>
              <a:buChar char="§"/>
            </a:pPr>
            <a:r>
              <a:rPr lang="en-US" sz="2400" b="1" dirty="0">
                <a:effectLst/>
                <a:latin typeface="Times New Roman" panose="02020603050405020304" pitchFamily="18" charset="0"/>
                <a:ea typeface="Times New Roman" panose="02020603050405020304" pitchFamily="18" charset="0"/>
              </a:rPr>
              <a:t>Sulfate attack</a:t>
            </a:r>
          </a:p>
          <a:p>
            <a:pPr algn="just"/>
            <a:r>
              <a:rPr lang="en-US" sz="2400" dirty="0">
                <a:effectLst/>
                <a:latin typeface="Times New Roman" panose="02020603050405020304" pitchFamily="18" charset="0"/>
                <a:ea typeface="Times New Roman" panose="02020603050405020304" pitchFamily="18" charset="0"/>
              </a:rPr>
              <a:t>Sulfate ions can originate from seawater, soil, groundwater, and industrial wastes, they react with calcium hydroxide, forming ettringite, causing expansion and cracks. </a:t>
            </a:r>
          </a:p>
          <a:p>
            <a:pPr algn="just"/>
            <a:endParaRPr lang="en-US" sz="2400" dirty="0">
              <a:latin typeface="Times New Roman" panose="02020603050405020304" pitchFamily="18" charset="0"/>
            </a:endParaRPr>
          </a:p>
          <a:p>
            <a:pPr marL="342900" indent="-342900" algn="just">
              <a:buFont typeface="Wingdings" panose="05000000000000000000" pitchFamily="2" charset="2"/>
              <a:buChar char="§"/>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Acid attack</a:t>
            </a:r>
            <a:endParaRPr lang="en-US" sz="2400" dirty="0">
              <a:effectLst/>
              <a:latin typeface="Times New Roman" panose="02020603050405020304" pitchFamily="18" charset="0"/>
              <a:ea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rPr>
              <a:t>Acid attacks on cementitious materials comprise several complicated processes and usually lead to a sharp pH reduction, resulting in the dissolution and decomposition of hydrated phases.</a:t>
            </a:r>
          </a:p>
          <a:p>
            <a:pPr algn="just"/>
            <a:endParaRPr lang="en-US" sz="2400" dirty="0">
              <a:latin typeface="Times New Roman" panose="02020603050405020304" pitchFamily="18" charset="0"/>
              <a:ea typeface="Times New Roman" panose="02020603050405020304" pitchFamily="18" charset="0"/>
            </a:endParaRPr>
          </a:p>
          <a:p>
            <a:pPr algn="just"/>
            <a:r>
              <a:rPr lang="en-US" sz="2400" dirty="0">
                <a:effectLst/>
                <a:latin typeface="Times New Roman" panose="02020603050405020304" pitchFamily="18" charset="0"/>
                <a:ea typeface="Times New Roman" panose="02020603050405020304" pitchFamily="18" charset="0"/>
              </a:rPr>
              <a:t> </a:t>
            </a:r>
            <a:endParaRPr lang="en-US" sz="2400" dirty="0">
              <a:latin typeface="Century" panose="02040604050505020304" pitchFamily="18" charset="0"/>
            </a:endParaRPr>
          </a:p>
        </p:txBody>
      </p:sp>
      <p:sp>
        <p:nvSpPr>
          <p:cNvPr id="13" name="Rectangle 3">
            <a:extLst>
              <a:ext uri="{FF2B5EF4-FFF2-40B4-BE49-F238E27FC236}">
                <a16:creationId xmlns:a16="http://schemas.microsoft.com/office/drawing/2014/main" id="{0C6912E0-2120-DEAB-39AC-94E77DD0EEF2}"/>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4">
            <a:extLst>
              <a:ext uri="{FF2B5EF4-FFF2-40B4-BE49-F238E27FC236}">
                <a16:creationId xmlns:a16="http://schemas.microsoft.com/office/drawing/2014/main" id="{4C6692C6-8234-1171-3E94-13A06B5020DB}"/>
              </a:ext>
            </a:extLst>
          </p:cNvPr>
          <p:cNvSpPr>
            <a:spLocks noChangeArrowheads="1"/>
          </p:cNvSpPr>
          <p:nvPr/>
        </p:nvSpPr>
        <p:spPr bwMode="auto">
          <a:xfrm>
            <a:off x="0" y="723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5">
            <a:extLst>
              <a:ext uri="{FF2B5EF4-FFF2-40B4-BE49-F238E27FC236}">
                <a16:creationId xmlns:a16="http://schemas.microsoft.com/office/drawing/2014/main" id="{8FD388A0-738D-45F4-3DF1-7375E598979A}"/>
              </a:ext>
            </a:extLst>
          </p:cNvPr>
          <p:cNvSpPr>
            <a:spLocks noChangeArrowheads="1"/>
          </p:cNvSpPr>
          <p:nvPr/>
        </p:nvSpPr>
        <p:spPr bwMode="auto">
          <a:xfrm>
            <a:off x="0" y="990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Dosing the Coast: Leaky Sewer Pipes Are Medicating the Chesapeake Bay">
            <a:extLst>
              <a:ext uri="{FF2B5EF4-FFF2-40B4-BE49-F238E27FC236}">
                <a16:creationId xmlns:a16="http://schemas.microsoft.com/office/drawing/2014/main" id="{B8CD454E-B5AB-B048-047C-6EE33A359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8533" y="2598095"/>
            <a:ext cx="2741695" cy="18272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RIDGES - Carbonation in Concrete - Durability - YouTube">
            <a:extLst>
              <a:ext uri="{FF2B5EF4-FFF2-40B4-BE49-F238E27FC236}">
                <a16:creationId xmlns:a16="http://schemas.microsoft.com/office/drawing/2014/main" id="{D904438D-12AA-1B44-712E-3269E6DD50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95" b="4999"/>
          <a:stretch/>
        </p:blipFill>
        <p:spPr bwMode="auto">
          <a:xfrm>
            <a:off x="8753809" y="779283"/>
            <a:ext cx="2776419" cy="16618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449F6368-3265-3805-9876-5AE551EB7C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3" t="28612" r="35966" b="8553"/>
          <a:stretch/>
        </p:blipFill>
        <p:spPr bwMode="auto">
          <a:xfrm>
            <a:off x="8788533" y="4527656"/>
            <a:ext cx="2741695" cy="189663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619FFB59-4532-3DD7-B690-67FBA8DBCB44}"/>
              </a:ext>
            </a:extLst>
          </p:cNvPr>
          <p:cNvSpPr>
            <a:spLocks noGrp="1"/>
          </p:cNvSpPr>
          <p:nvPr>
            <p:ph type="sldNum" sz="quarter" idx="12"/>
          </p:nvPr>
        </p:nvSpPr>
        <p:spPr/>
        <p:txBody>
          <a:bodyPr/>
          <a:lstStyle/>
          <a:p>
            <a:fld id="{79979DF2-E2ED-49F8-8BF8-C290A078E34F}" type="slidenum">
              <a:rPr lang="en-US" smtClean="0"/>
              <a:t>13</a:t>
            </a:fld>
            <a:endParaRPr lang="en-US" dirty="0"/>
          </a:p>
        </p:txBody>
      </p:sp>
    </p:spTree>
    <p:extLst>
      <p:ext uri="{BB962C8B-B14F-4D97-AF65-F5344CB8AC3E}">
        <p14:creationId xmlns:p14="http://schemas.microsoft.com/office/powerpoint/2010/main" val="346676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Chloride Desorption</a:t>
            </a:r>
          </a:p>
        </p:txBody>
      </p:sp>
      <p:graphicFrame>
        <p:nvGraphicFramePr>
          <p:cNvPr id="3" name="Diagram 2">
            <a:extLst>
              <a:ext uri="{FF2B5EF4-FFF2-40B4-BE49-F238E27FC236}">
                <a16:creationId xmlns:a16="http://schemas.microsoft.com/office/drawing/2014/main" id="{DBC64E1C-8C0A-E67D-3AF9-F5BFB8A533B7}"/>
              </a:ext>
            </a:extLst>
          </p:cNvPr>
          <p:cNvGraphicFramePr/>
          <p:nvPr>
            <p:extLst>
              <p:ext uri="{D42A27DB-BD31-4B8C-83A1-F6EECF244321}">
                <p14:modId xmlns:p14="http://schemas.microsoft.com/office/powerpoint/2010/main" val="2904213801"/>
              </p:ext>
            </p:extLst>
          </p:nvPr>
        </p:nvGraphicFramePr>
        <p:xfrm>
          <a:off x="2298331" y="1396842"/>
          <a:ext cx="6836144" cy="4394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DD84812-3D01-6CC7-ECCC-D2F2634E692C}"/>
              </a:ext>
            </a:extLst>
          </p:cNvPr>
          <p:cNvSpPr>
            <a:spLocks noGrp="1"/>
          </p:cNvSpPr>
          <p:nvPr>
            <p:ph type="sldNum" sz="quarter" idx="12"/>
          </p:nvPr>
        </p:nvSpPr>
        <p:spPr/>
        <p:txBody>
          <a:bodyPr/>
          <a:lstStyle/>
          <a:p>
            <a:fld id="{79979DF2-E2ED-49F8-8BF8-C290A078E34F}" type="slidenum">
              <a:rPr lang="en-US" smtClean="0"/>
              <a:t>14</a:t>
            </a:fld>
            <a:endParaRPr lang="en-US" dirty="0"/>
          </a:p>
        </p:txBody>
      </p:sp>
    </p:spTree>
    <p:extLst>
      <p:ext uri="{BB962C8B-B14F-4D97-AF65-F5344CB8AC3E}">
        <p14:creationId xmlns:p14="http://schemas.microsoft.com/office/powerpoint/2010/main" val="365694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EF2A03A3-4AB8-447C-B5D8-8527458F34C5}"/>
                                            </p:graphicEl>
                                          </p:spTgt>
                                        </p:tgtEl>
                                        <p:attrNameLst>
                                          <p:attrName>style.visibility</p:attrName>
                                        </p:attrNameLst>
                                      </p:cBhvr>
                                      <p:to>
                                        <p:strVal val="visible"/>
                                      </p:to>
                                    </p:set>
                                    <p:animEffect transition="in" filter="fade">
                                      <p:cBhvr>
                                        <p:cTn id="7" dur="500"/>
                                        <p:tgtEl>
                                          <p:spTgt spid="3">
                                            <p:graphicEl>
                                              <a:dgm id="{EF2A03A3-4AB8-447C-B5D8-8527458F34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B790B829-5249-4E26-AE2F-F166C42655A2}"/>
                                            </p:graphicEl>
                                          </p:spTgt>
                                        </p:tgtEl>
                                        <p:attrNameLst>
                                          <p:attrName>style.visibility</p:attrName>
                                        </p:attrNameLst>
                                      </p:cBhvr>
                                      <p:to>
                                        <p:strVal val="visible"/>
                                      </p:to>
                                    </p:set>
                                    <p:animEffect transition="in" filter="fade">
                                      <p:cBhvr>
                                        <p:cTn id="12" dur="500"/>
                                        <p:tgtEl>
                                          <p:spTgt spid="3">
                                            <p:graphicEl>
                                              <a:dgm id="{B790B829-5249-4E26-AE2F-F166C42655A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dgm id="{5FC1A347-7269-4D2D-B436-5BB34D52529D}"/>
                                            </p:graphicEl>
                                          </p:spTgt>
                                        </p:tgtEl>
                                        <p:attrNameLst>
                                          <p:attrName>style.visibility</p:attrName>
                                        </p:attrNameLst>
                                      </p:cBhvr>
                                      <p:to>
                                        <p:strVal val="visible"/>
                                      </p:to>
                                    </p:set>
                                    <p:animEffect transition="in" filter="fade">
                                      <p:cBhvr>
                                        <p:cTn id="17" dur="500"/>
                                        <p:tgtEl>
                                          <p:spTgt spid="3">
                                            <p:graphicEl>
                                              <a:dgm id="{5FC1A347-7269-4D2D-B436-5BB34D52529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589560" y="856180"/>
            <a:ext cx="4560584" cy="1128068"/>
          </a:xfrm>
          <a:prstGeom prst="rect">
            <a:avLst/>
          </a:prstGeom>
          <a:solidFill>
            <a:srgbClr val="387261"/>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en-US" sz="2800" dirty="0">
                <a:solidFill>
                  <a:schemeClr val="bg1"/>
                </a:solidFill>
                <a:latin typeface="Times New Roman" panose="02020603050405020304" pitchFamily="18" charset="0"/>
                <a:ea typeface="+mj-ea"/>
                <a:cs typeface="Times New Roman" panose="02020603050405020304" pitchFamily="18" charset="0"/>
              </a:rPr>
              <a:t>Knowledge Gaps</a:t>
            </a:r>
          </a:p>
        </p:txBody>
      </p:sp>
      <p:sp>
        <p:nvSpPr>
          <p:cNvPr id="2" name="TextBox 1">
            <a:extLst>
              <a:ext uri="{FF2B5EF4-FFF2-40B4-BE49-F238E27FC236}">
                <a16:creationId xmlns:a16="http://schemas.microsoft.com/office/drawing/2014/main" id="{1CC1841F-057B-5DE5-A88E-51579D4CB399}"/>
              </a:ext>
            </a:extLst>
          </p:cNvPr>
          <p:cNvSpPr txBox="1"/>
          <p:nvPr/>
        </p:nvSpPr>
        <p:spPr>
          <a:xfrm>
            <a:off x="496824" y="1420214"/>
            <a:ext cx="4653320" cy="4959228"/>
          </a:xfrm>
          <a:prstGeom prst="rect">
            <a:avLst/>
          </a:prstGeom>
        </p:spPr>
        <p:txBody>
          <a:bodyPr vert="horz" lIns="91440" tIns="45720" rIns="91440" bIns="45720" rtlCol="0" anchor="ctr">
            <a:noAutofit/>
          </a:bodyPr>
          <a:lstStyle/>
          <a:p>
            <a:pPr indent="-228600" algn="just">
              <a:lnSpc>
                <a:spcPct val="90000"/>
              </a:lnSpc>
              <a:spcAft>
                <a:spcPts val="600"/>
              </a:spcAft>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indent="-228600" algn="just">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Limited knowledge of chlorides desorption in cementitious systems</a:t>
            </a:r>
          </a:p>
          <a:p>
            <a:pPr indent="-228600" algn="just">
              <a:lnSpc>
                <a:spcPct val="90000"/>
              </a:lnSpc>
              <a:spcAft>
                <a:spcPts val="600"/>
              </a:spcAft>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indent="-228600" algn="just">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N</a:t>
            </a:r>
            <a:r>
              <a:rPr lang="en-US" sz="2400" dirty="0">
                <a:effectLst/>
                <a:latin typeface="Times New Roman" panose="02020603050405020304" pitchFamily="18" charset="0"/>
                <a:cs typeface="Times New Roman" panose="02020603050405020304" pitchFamily="18" charset="0"/>
              </a:rPr>
              <a:t>eed for standardizing chloride binding tests </a:t>
            </a:r>
          </a:p>
          <a:p>
            <a:pPr algn="just">
              <a:lnSpc>
                <a:spcPct val="90000"/>
              </a:lnSpc>
              <a:spcAft>
                <a:spcPts val="600"/>
              </a:spcAft>
            </a:pPr>
            <a:endParaRPr lang="en-US" sz="2400" dirty="0">
              <a:effectLst/>
              <a:latin typeface="Times New Roman" panose="02020603050405020304" pitchFamily="18" charset="0"/>
              <a:cs typeface="Times New Roman" panose="02020603050405020304" pitchFamily="18" charset="0"/>
            </a:endParaRPr>
          </a:p>
          <a:p>
            <a:pPr indent="-228600" algn="just">
              <a:lnSpc>
                <a:spcPct val="90000"/>
              </a:lnSpc>
              <a:spcAft>
                <a:spcPts val="600"/>
              </a:spcAft>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Chloride desorption in cement exposed to commercial de-icing brine solutions containing corrosion inhibitors</a:t>
            </a:r>
          </a:p>
        </p:txBody>
      </p:sp>
      <p:pic>
        <p:nvPicPr>
          <p:cNvPr id="1026" name="Picture 2" descr="Chart&#10;&#10;Description automatically generated with low confidence">
            <a:extLst>
              <a:ext uri="{FF2B5EF4-FFF2-40B4-BE49-F238E27FC236}">
                <a16:creationId xmlns:a16="http://schemas.microsoft.com/office/drawing/2014/main" id="{A4779358-4E9F-3013-D3E8-6567F1507D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3065"/>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FA1AB2D-4C81-83A6-18D9-C59ED009E952}"/>
              </a:ext>
            </a:extLst>
          </p:cNvPr>
          <p:cNvSpPr>
            <a:spLocks noGrp="1"/>
          </p:cNvSpPr>
          <p:nvPr>
            <p:ph type="sldNum" sz="quarter" idx="12"/>
          </p:nvPr>
        </p:nvSpPr>
        <p:spPr/>
        <p:txBody>
          <a:bodyPr/>
          <a:lstStyle/>
          <a:p>
            <a:fld id="{79979DF2-E2ED-49F8-8BF8-C290A078E34F}" type="slidenum">
              <a:rPr lang="en-US" smtClean="0"/>
              <a:t>15</a:t>
            </a:fld>
            <a:endParaRPr lang="en-US" dirty="0"/>
          </a:p>
        </p:txBody>
      </p:sp>
      <p:sp>
        <p:nvSpPr>
          <p:cNvPr id="5" name="Rectangle 4">
            <a:extLst>
              <a:ext uri="{FF2B5EF4-FFF2-40B4-BE49-F238E27FC236}">
                <a16:creationId xmlns:a16="http://schemas.microsoft.com/office/drawing/2014/main" id="{FFDE44E2-CD1A-10F0-F57D-629545DB2786}"/>
              </a:ext>
            </a:extLst>
          </p:cNvPr>
          <p:cNvSpPr/>
          <p:nvPr/>
        </p:nvSpPr>
        <p:spPr>
          <a:xfrm>
            <a:off x="496824" y="2124075"/>
            <a:ext cx="4653320" cy="11280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A1AB2D-4C81-83A6-18D9-C59ED009E952}"/>
              </a:ext>
            </a:extLst>
          </p:cNvPr>
          <p:cNvSpPr>
            <a:spLocks noGrp="1"/>
          </p:cNvSpPr>
          <p:nvPr>
            <p:ph type="sldNum" sz="quarter" idx="12"/>
          </p:nvPr>
        </p:nvSpPr>
        <p:spPr/>
        <p:txBody>
          <a:bodyPr/>
          <a:lstStyle/>
          <a:p>
            <a:fld id="{79979DF2-E2ED-49F8-8BF8-C290A078E34F}" type="slidenum">
              <a:rPr lang="en-US" smtClean="0"/>
              <a:t>16</a:t>
            </a:fld>
            <a:endParaRPr lang="en-US" dirty="0"/>
          </a:p>
        </p:txBody>
      </p:sp>
      <p:sp>
        <p:nvSpPr>
          <p:cNvPr id="4" name="Rectangle 3">
            <a:extLst>
              <a:ext uri="{FF2B5EF4-FFF2-40B4-BE49-F238E27FC236}">
                <a16:creationId xmlns:a16="http://schemas.microsoft.com/office/drawing/2014/main" id="{CFB89F36-0D3D-59EE-668F-31A853DAA83A}"/>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Literature Review</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6" name="Picture 5" descr="Diagram, map&#10;&#10;Description automatically generated">
            <a:extLst>
              <a:ext uri="{FF2B5EF4-FFF2-40B4-BE49-F238E27FC236}">
                <a16:creationId xmlns:a16="http://schemas.microsoft.com/office/drawing/2014/main" id="{F7A196B3-4D12-0C6E-C216-5F8C7E047F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17" t="6841" r="8955" b="8417"/>
          <a:stretch/>
        </p:blipFill>
        <p:spPr bwMode="auto">
          <a:xfrm>
            <a:off x="1438276" y="758073"/>
            <a:ext cx="9763124" cy="5963402"/>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C42965F8-FBB2-86E2-8632-6501CE7301A8}"/>
              </a:ext>
            </a:extLst>
          </p:cNvPr>
          <p:cNvPicPr>
            <a:picLocks noChangeAspect="1"/>
          </p:cNvPicPr>
          <p:nvPr/>
        </p:nvPicPr>
        <p:blipFill>
          <a:blip r:embed="rId4"/>
          <a:stretch>
            <a:fillRect/>
          </a:stretch>
        </p:blipFill>
        <p:spPr>
          <a:xfrm>
            <a:off x="128587" y="758073"/>
            <a:ext cx="4409325" cy="1166813"/>
          </a:xfrm>
          <a:prstGeom prst="rect">
            <a:avLst/>
          </a:prstGeom>
        </p:spPr>
      </p:pic>
    </p:spTree>
    <p:extLst>
      <p:ext uri="{BB962C8B-B14F-4D97-AF65-F5344CB8AC3E}">
        <p14:creationId xmlns:p14="http://schemas.microsoft.com/office/powerpoint/2010/main" val="1922821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589560" y="856180"/>
            <a:ext cx="4560584" cy="1128068"/>
          </a:xfrm>
          <a:prstGeom prst="rect">
            <a:avLst/>
          </a:prstGeom>
          <a:solidFill>
            <a:srgbClr val="387261"/>
          </a:solidFill>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en-US" sz="2800" dirty="0">
                <a:solidFill>
                  <a:schemeClr val="bg1"/>
                </a:solidFill>
                <a:latin typeface="Times New Roman" panose="02020603050405020304" pitchFamily="18" charset="0"/>
                <a:ea typeface="+mj-ea"/>
                <a:cs typeface="Times New Roman" panose="02020603050405020304" pitchFamily="18" charset="0"/>
              </a:rPr>
              <a:t>Research Questions</a:t>
            </a:r>
          </a:p>
        </p:txBody>
      </p:sp>
      <p:sp>
        <p:nvSpPr>
          <p:cNvPr id="2" name="TextBox 1">
            <a:extLst>
              <a:ext uri="{FF2B5EF4-FFF2-40B4-BE49-F238E27FC236}">
                <a16:creationId xmlns:a16="http://schemas.microsoft.com/office/drawing/2014/main" id="{1CC1841F-057B-5DE5-A88E-51579D4CB399}"/>
              </a:ext>
            </a:extLst>
          </p:cNvPr>
          <p:cNvSpPr txBox="1"/>
          <p:nvPr/>
        </p:nvSpPr>
        <p:spPr>
          <a:xfrm>
            <a:off x="590719" y="1823312"/>
            <a:ext cx="4559425" cy="4959228"/>
          </a:xfrm>
          <a:prstGeom prst="rect">
            <a:avLst/>
          </a:prstGeom>
        </p:spPr>
        <p:txBody>
          <a:bodyPr vert="horz" lIns="91440" tIns="45720" rIns="91440" bIns="45720" rtlCol="0" anchor="ctr">
            <a:noAutofit/>
          </a:bodyPr>
          <a:lstStyle/>
          <a:p>
            <a:pPr algn="just">
              <a:lnSpc>
                <a:spcPct val="90000"/>
              </a:lnSpc>
              <a:spcAft>
                <a:spcPts val="600"/>
              </a:spcAft>
            </a:pPr>
            <a:r>
              <a:rPr lang="en-US" sz="2400" dirty="0">
                <a:latin typeface="Times New Roman" panose="02020603050405020304" pitchFamily="18" charset="0"/>
                <a:cs typeface="Times New Roman" panose="02020603050405020304" pitchFamily="18" charset="0"/>
              </a:rPr>
              <a:t>1</a:t>
            </a:r>
            <a:r>
              <a:rPr lang="en-US" sz="2400" dirty="0">
                <a:effectLst/>
                <a:latin typeface="Times New Roman" panose="02020603050405020304" pitchFamily="18" charset="0"/>
                <a:cs typeface="Times New Roman" panose="02020603050405020304" pitchFamily="18" charset="0"/>
              </a:rPr>
              <a:t>- What is the chloride binding and desorption capacity of Portland cement concrete exposed to three common brine solutions, NaCl, CaCl</a:t>
            </a:r>
            <a:r>
              <a:rPr lang="en-US"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 and MgCl</a:t>
            </a:r>
            <a:r>
              <a:rPr lang="en-US" dirty="0">
                <a:effectLst/>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a:t>
            </a:r>
          </a:p>
          <a:p>
            <a:pPr algn="just">
              <a:lnSpc>
                <a:spcPct val="90000"/>
              </a:lnSpc>
              <a:spcAft>
                <a:spcPts val="600"/>
              </a:spcAft>
            </a:pPr>
            <a:endParaRPr lang="en-US" sz="2400" dirty="0">
              <a:latin typeface="Times New Roman" panose="02020603050405020304" pitchFamily="18" charset="0"/>
              <a:cs typeface="Times New Roman" panose="02020603050405020304" pitchFamily="18" charset="0"/>
            </a:endParaRPr>
          </a:p>
          <a:p>
            <a:pPr algn="just">
              <a:lnSpc>
                <a:spcPct val="90000"/>
              </a:lnSpc>
              <a:spcAft>
                <a:spcPts val="600"/>
              </a:spcAft>
            </a:pPr>
            <a:r>
              <a:rPr lang="en-US" sz="2400" dirty="0">
                <a:latin typeface="Times New Roman" panose="02020603050405020304" pitchFamily="18" charset="0"/>
                <a:cs typeface="Times New Roman" panose="02020603050405020304" pitchFamily="18" charset="0"/>
              </a:rPr>
              <a:t>2</a:t>
            </a:r>
            <a:r>
              <a:rPr lang="en-US" sz="2400" dirty="0">
                <a:effectLst/>
                <a:latin typeface="Times New Roman" panose="02020603050405020304" pitchFamily="18" charset="0"/>
                <a:cs typeface="Times New Roman" panose="02020603050405020304" pitchFamily="18" charset="0"/>
              </a:rPr>
              <a:t>- How do the chloride binding capacity and desorption of cementitious systems containing slag, fly ash, and silica fume vary when exposed to brine solutions?</a:t>
            </a:r>
          </a:p>
          <a:p>
            <a:pPr algn="just">
              <a:lnSpc>
                <a:spcPct val="90000"/>
              </a:lnSpc>
              <a:spcAft>
                <a:spcPts val="600"/>
              </a:spcAft>
            </a:pPr>
            <a:endParaRPr lang="en-US" sz="2400" dirty="0">
              <a:effectLst/>
              <a:latin typeface="Times New Roman" panose="02020603050405020304" pitchFamily="18" charset="0"/>
              <a:cs typeface="Times New Roman" panose="02020603050405020304" pitchFamily="18" charset="0"/>
            </a:endParaRPr>
          </a:p>
        </p:txBody>
      </p:sp>
      <p:pic>
        <p:nvPicPr>
          <p:cNvPr id="1026" name="Picture 2" descr="Chart&#10;&#10;Description automatically generated with low confidence">
            <a:extLst>
              <a:ext uri="{FF2B5EF4-FFF2-40B4-BE49-F238E27FC236}">
                <a16:creationId xmlns:a16="http://schemas.microsoft.com/office/drawing/2014/main" id="{A4779358-4E9F-3013-D3E8-6567F1507D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3065"/>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hat makes a good research question? – Stephanie's Blog">
            <a:extLst>
              <a:ext uri="{FF2B5EF4-FFF2-40B4-BE49-F238E27FC236}">
                <a16:creationId xmlns:a16="http://schemas.microsoft.com/office/drawing/2014/main" id="{A54C1314-1FB6-175E-ACC2-78DE5114C9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90"/>
          <a:stretch/>
        </p:blipFill>
        <p:spPr bwMode="auto">
          <a:xfrm>
            <a:off x="5977788" y="466039"/>
            <a:ext cx="5749614" cy="5911153"/>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76F7EE2-4034-9E75-C4C7-4BB2773EED59}"/>
              </a:ext>
            </a:extLst>
          </p:cNvPr>
          <p:cNvSpPr>
            <a:spLocks noGrp="1"/>
          </p:cNvSpPr>
          <p:nvPr>
            <p:ph type="sldNum" sz="quarter" idx="12"/>
          </p:nvPr>
        </p:nvSpPr>
        <p:spPr/>
        <p:txBody>
          <a:bodyPr/>
          <a:lstStyle/>
          <a:p>
            <a:fld id="{79979DF2-E2ED-49F8-8BF8-C290A078E34F}" type="slidenum">
              <a:rPr lang="en-US" smtClean="0"/>
              <a:t>17</a:t>
            </a:fld>
            <a:endParaRPr lang="en-US" dirty="0"/>
          </a:p>
        </p:txBody>
      </p:sp>
    </p:spTree>
    <p:extLst>
      <p:ext uri="{BB962C8B-B14F-4D97-AF65-F5344CB8AC3E}">
        <p14:creationId xmlns:p14="http://schemas.microsoft.com/office/powerpoint/2010/main" val="154721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Objectives</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810A44A-116D-3CD0-BB47-A5BDD291F8C4}"/>
              </a:ext>
            </a:extLst>
          </p:cNvPr>
          <p:cNvPicPr>
            <a:picLocks noChangeAspect="1"/>
          </p:cNvPicPr>
          <p:nvPr/>
        </p:nvPicPr>
        <p:blipFill>
          <a:blip r:embed="rId3"/>
          <a:stretch>
            <a:fillRect/>
          </a:stretch>
        </p:blipFill>
        <p:spPr>
          <a:xfrm>
            <a:off x="6101741" y="722877"/>
            <a:ext cx="5967745" cy="5633473"/>
          </a:xfrm>
          <a:prstGeom prst="rect">
            <a:avLst/>
          </a:prstGeom>
        </p:spPr>
      </p:pic>
      <p:sp>
        <p:nvSpPr>
          <p:cNvPr id="43" name="TextBox 42">
            <a:extLst>
              <a:ext uri="{FF2B5EF4-FFF2-40B4-BE49-F238E27FC236}">
                <a16:creationId xmlns:a16="http://schemas.microsoft.com/office/drawing/2014/main" id="{75F217A7-CC53-3BC6-DBD8-FB5412D6C20A}"/>
              </a:ext>
            </a:extLst>
          </p:cNvPr>
          <p:cNvSpPr txBox="1"/>
          <p:nvPr/>
        </p:nvSpPr>
        <p:spPr>
          <a:xfrm>
            <a:off x="0" y="1649073"/>
            <a:ext cx="6161102" cy="2616101"/>
          </a:xfrm>
          <a:prstGeom prst="rect">
            <a:avLst/>
          </a:prstGeom>
          <a:noFill/>
        </p:spPr>
        <p:txBody>
          <a:bodyPr wrap="square">
            <a:spAutoFit/>
          </a:bodyPr>
          <a:lstStyle/>
          <a:p>
            <a:pPr marR="0" lvl="0">
              <a:spcBef>
                <a:spcPts val="0"/>
              </a:spcBef>
              <a:spcAft>
                <a:spcPts val="800"/>
              </a:spcAft>
            </a:pPr>
            <a:r>
              <a:rPr lang="en-US" sz="2400" b="1" dirty="0">
                <a:effectLst/>
                <a:latin typeface="Times New Roman" panose="02020603050405020304" pitchFamily="18" charset="0"/>
                <a:ea typeface="Calibri" panose="020F0502020204030204" pitchFamily="34" charset="0"/>
                <a:cs typeface="Arial" panose="020B0604020202020204" pitchFamily="34" charset="0"/>
              </a:rPr>
              <a:t>Objective 1: </a:t>
            </a:r>
            <a:r>
              <a:rPr lang="en-US" sz="2400" dirty="0">
                <a:effectLst/>
                <a:latin typeface="Times New Roman" panose="02020603050405020304" pitchFamily="18" charset="0"/>
                <a:ea typeface="Calibri" panose="020F0502020204030204" pitchFamily="34" charset="0"/>
                <a:cs typeface="Arial" panose="020B0604020202020204" pitchFamily="34" charset="0"/>
              </a:rPr>
              <a:t>Investigate the chloride binding capacity and desorption for cementitious systems containing SCMs</a:t>
            </a:r>
          </a:p>
          <a:p>
            <a:pPr marR="0" lvl="0">
              <a:spcBef>
                <a:spcPts val="0"/>
              </a:spcBef>
              <a:spcAft>
                <a:spcPts val="800"/>
              </a:spcAft>
            </a:pPr>
            <a:endParaRPr lang="en-US" sz="2400" dirty="0">
              <a:effectLst/>
              <a:latin typeface="Times New Roman" panose="02020603050405020304" pitchFamily="18" charset="0"/>
              <a:ea typeface="Calibri" panose="020F0502020204030204" pitchFamily="34" charset="0"/>
              <a:cs typeface="Arial" panose="020B0604020202020204" pitchFamily="34" charset="0"/>
            </a:endParaRPr>
          </a:p>
          <a:p>
            <a:pPr marR="0" lvl="0">
              <a:spcBef>
                <a:spcPts val="0"/>
              </a:spcBef>
              <a:spcAft>
                <a:spcPts val="800"/>
              </a:spcAft>
            </a:pPr>
            <a:endParaRPr lang="en-US" sz="2400" dirty="0">
              <a:latin typeface="Times New Roman" panose="02020603050405020304" pitchFamily="18" charset="0"/>
              <a:ea typeface="Calibri" panose="020F0502020204030204" pitchFamily="34" charset="0"/>
              <a:cs typeface="Arial" panose="020B0604020202020204" pitchFamily="34" charset="0"/>
            </a:endParaRPr>
          </a:p>
          <a:p>
            <a:pPr marR="0" lvl="0">
              <a:spcBef>
                <a:spcPts val="0"/>
              </a:spcBef>
              <a:spcAft>
                <a:spcPts val="800"/>
              </a:spcAft>
            </a:pP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52E286E3-BD00-06A2-EA76-CEB926E78C05}"/>
              </a:ext>
            </a:extLst>
          </p:cNvPr>
          <p:cNvSpPr txBox="1"/>
          <p:nvPr/>
        </p:nvSpPr>
        <p:spPr>
          <a:xfrm>
            <a:off x="0" y="3912700"/>
            <a:ext cx="6161102" cy="830997"/>
          </a:xfrm>
          <a:prstGeom prst="rect">
            <a:avLst/>
          </a:prstGeom>
          <a:noFill/>
        </p:spPr>
        <p:txBody>
          <a:bodyPr wrap="square">
            <a:spAutoFit/>
          </a:bodyPr>
          <a:lstStyle/>
          <a:p>
            <a:pPr>
              <a:spcAft>
                <a:spcPts val="767"/>
              </a:spcAft>
            </a:pPr>
            <a:r>
              <a:rPr lang="en-US" sz="2400" b="1" dirty="0">
                <a:latin typeface="Times New Roman" panose="02020603050405020304" pitchFamily="18" charset="0"/>
                <a:ea typeface="Calibri" panose="020F0502020204030204" pitchFamily="34" charset="0"/>
                <a:cs typeface="Arial" panose="020B0604020202020204" pitchFamily="34" charset="0"/>
              </a:rPr>
              <a:t>Objective 2: </a:t>
            </a:r>
            <a:r>
              <a:rPr lang="en-US" sz="2400" dirty="0">
                <a:latin typeface="Times New Roman" panose="02020603050405020304" pitchFamily="18" charset="0"/>
                <a:ea typeface="Calibri" panose="020F0502020204030204" pitchFamily="34" charset="0"/>
              </a:rPr>
              <a:t>Assess impacts of pH reduction on chloride disassociation</a:t>
            </a:r>
          </a:p>
        </p:txBody>
      </p:sp>
      <p:sp>
        <p:nvSpPr>
          <p:cNvPr id="2" name="Slide Number Placeholder 1">
            <a:extLst>
              <a:ext uri="{FF2B5EF4-FFF2-40B4-BE49-F238E27FC236}">
                <a16:creationId xmlns:a16="http://schemas.microsoft.com/office/drawing/2014/main" id="{8AF1EDFE-2EF5-0B68-3DE4-C34BE62920D0}"/>
              </a:ext>
            </a:extLst>
          </p:cNvPr>
          <p:cNvSpPr>
            <a:spLocks noGrp="1"/>
          </p:cNvSpPr>
          <p:nvPr>
            <p:ph type="sldNum" sz="quarter" idx="12"/>
          </p:nvPr>
        </p:nvSpPr>
        <p:spPr/>
        <p:txBody>
          <a:bodyPr/>
          <a:lstStyle/>
          <a:p>
            <a:fld id="{79979DF2-E2ED-49F8-8BF8-C290A078E34F}" type="slidenum">
              <a:rPr lang="en-US" smtClean="0"/>
              <a:t>18</a:t>
            </a:fld>
            <a:endParaRPr lang="en-US" dirty="0"/>
          </a:p>
        </p:txBody>
      </p:sp>
    </p:spTree>
    <p:extLst>
      <p:ext uri="{BB962C8B-B14F-4D97-AF65-F5344CB8AC3E}">
        <p14:creationId xmlns:p14="http://schemas.microsoft.com/office/powerpoint/2010/main" val="213058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Methodology</a:t>
            </a:r>
            <a:endParaRPr lang="en-US" sz="3200" dirty="0">
              <a:solidFill>
                <a:schemeClr val="bg1"/>
              </a:solidFill>
              <a:latin typeface="Century" panose="020406040505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8DC3EB2-EF22-7CEE-5526-08D4FA76E301}"/>
              </a:ext>
            </a:extLst>
          </p:cNvPr>
          <p:cNvSpPr/>
          <p:nvPr/>
        </p:nvSpPr>
        <p:spPr>
          <a:xfrm>
            <a:off x="199598" y="846040"/>
            <a:ext cx="11792804"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200000"/>
              </a:lnSpc>
              <a:spcAft>
                <a:spcPts val="767"/>
              </a:spcAft>
            </a:pPr>
            <a:r>
              <a:rPr lang="en-US" sz="2400" dirty="0">
                <a:effectLst/>
                <a:latin typeface="Times New Roman" panose="02020603050405020304" pitchFamily="18" charset="0"/>
                <a:ea typeface="Calibri" panose="020F0502020204030204" pitchFamily="34" charset="0"/>
                <a:cs typeface="Arial" panose="020B0604020202020204" pitchFamily="34" charset="0"/>
              </a:rPr>
              <a:t>Investigate chloride binding capacity and desorption of SCMs</a:t>
            </a:r>
            <a:endParaRPr lang="en-US" sz="2400" dirty="0">
              <a:latin typeface="Calibri" panose="020F050202020403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9B1F41E-E0F9-CF0E-324D-ECAED304C733}"/>
              </a:ext>
            </a:extLst>
          </p:cNvPr>
          <p:cNvSpPr/>
          <p:nvPr/>
        </p:nvSpPr>
        <p:spPr>
          <a:xfrm>
            <a:off x="9968646" y="3607980"/>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TGA</a:t>
            </a:r>
          </a:p>
        </p:txBody>
      </p:sp>
      <p:cxnSp>
        <p:nvCxnSpPr>
          <p:cNvPr id="5" name="Straight Connector 4">
            <a:extLst>
              <a:ext uri="{FF2B5EF4-FFF2-40B4-BE49-F238E27FC236}">
                <a16:creationId xmlns:a16="http://schemas.microsoft.com/office/drawing/2014/main" id="{FBFBB11F-A6A1-48C1-83B7-285D095127DC}"/>
              </a:ext>
            </a:extLst>
          </p:cNvPr>
          <p:cNvCxnSpPr>
            <a:cxnSpLocks/>
          </p:cNvCxnSpPr>
          <p:nvPr/>
        </p:nvCxnSpPr>
        <p:spPr>
          <a:xfrm>
            <a:off x="9840626" y="2418972"/>
            <a:ext cx="0" cy="3099559"/>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73373350-5C80-EE59-D76F-CC43C8522919}"/>
              </a:ext>
            </a:extLst>
          </p:cNvPr>
          <p:cNvCxnSpPr>
            <a:cxnSpLocks/>
          </p:cNvCxnSpPr>
          <p:nvPr/>
        </p:nvCxnSpPr>
        <p:spPr>
          <a:xfrm>
            <a:off x="9847464" y="3218195"/>
            <a:ext cx="121182" cy="0"/>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a:extLst>
              <a:ext uri="{FF2B5EF4-FFF2-40B4-BE49-F238E27FC236}">
                <a16:creationId xmlns:a16="http://schemas.microsoft.com/office/drawing/2014/main" id="{39A15310-B836-B7A7-903D-07925B8767DD}"/>
              </a:ext>
            </a:extLst>
          </p:cNvPr>
          <p:cNvCxnSpPr>
            <a:cxnSpLocks/>
          </p:cNvCxnSpPr>
          <p:nvPr/>
        </p:nvCxnSpPr>
        <p:spPr>
          <a:xfrm>
            <a:off x="9845437" y="3957610"/>
            <a:ext cx="114039" cy="2622"/>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3A4819D9-67FE-6C49-F866-3948582C27C9}"/>
              </a:ext>
            </a:extLst>
          </p:cNvPr>
          <p:cNvCxnSpPr>
            <a:cxnSpLocks/>
          </p:cNvCxnSpPr>
          <p:nvPr/>
        </p:nvCxnSpPr>
        <p:spPr>
          <a:xfrm>
            <a:off x="9847464" y="4675328"/>
            <a:ext cx="114039" cy="2622"/>
          </a:xfrm>
          <a:prstGeom prst="line">
            <a:avLst/>
          </a:prstGeom>
        </p:spPr>
        <p:style>
          <a:lnRef idx="3">
            <a:schemeClr val="dk1"/>
          </a:lnRef>
          <a:fillRef idx="0">
            <a:schemeClr val="dk1"/>
          </a:fillRef>
          <a:effectRef idx="2">
            <a:schemeClr val="dk1"/>
          </a:effectRef>
          <a:fontRef idx="minor">
            <a:schemeClr val="tx1"/>
          </a:fontRef>
        </p:style>
      </p:cxnSp>
      <p:sp>
        <p:nvSpPr>
          <p:cNvPr id="9" name="Rectangle 8">
            <a:extLst>
              <a:ext uri="{FF2B5EF4-FFF2-40B4-BE49-F238E27FC236}">
                <a16:creationId xmlns:a16="http://schemas.microsoft.com/office/drawing/2014/main" id="{BF09DE58-6296-969E-5F10-E62417DCAF41}"/>
              </a:ext>
            </a:extLst>
          </p:cNvPr>
          <p:cNvSpPr/>
          <p:nvPr/>
        </p:nvSpPr>
        <p:spPr>
          <a:xfrm>
            <a:off x="9968646" y="2876099"/>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XRD</a:t>
            </a:r>
          </a:p>
        </p:txBody>
      </p:sp>
      <p:sp>
        <p:nvSpPr>
          <p:cNvPr id="10" name="Rectangle 9">
            <a:extLst>
              <a:ext uri="{FF2B5EF4-FFF2-40B4-BE49-F238E27FC236}">
                <a16:creationId xmlns:a16="http://schemas.microsoft.com/office/drawing/2014/main" id="{1C01342E-42F8-B3AC-6E1B-6523D84710E2}"/>
              </a:ext>
            </a:extLst>
          </p:cNvPr>
          <p:cNvSpPr/>
          <p:nvPr/>
        </p:nvSpPr>
        <p:spPr>
          <a:xfrm>
            <a:off x="9966621" y="4343327"/>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pH monitoring</a:t>
            </a:r>
          </a:p>
        </p:txBody>
      </p:sp>
      <p:cxnSp>
        <p:nvCxnSpPr>
          <p:cNvPr id="11" name="Straight Connector 10">
            <a:extLst>
              <a:ext uri="{FF2B5EF4-FFF2-40B4-BE49-F238E27FC236}">
                <a16:creationId xmlns:a16="http://schemas.microsoft.com/office/drawing/2014/main" id="{09CE04E5-2BC5-798A-6CB4-9E1A3C5D124D}"/>
              </a:ext>
            </a:extLst>
          </p:cNvPr>
          <p:cNvCxnSpPr>
            <a:cxnSpLocks/>
          </p:cNvCxnSpPr>
          <p:nvPr/>
        </p:nvCxnSpPr>
        <p:spPr>
          <a:xfrm>
            <a:off x="9840090" y="4586901"/>
            <a:ext cx="0" cy="88427"/>
          </a:xfrm>
          <a:prstGeom prst="line">
            <a:avLst/>
          </a:prstGeom>
        </p:spPr>
        <p:style>
          <a:lnRef idx="3">
            <a:schemeClr val="dk1"/>
          </a:lnRef>
          <a:fillRef idx="0">
            <a:schemeClr val="dk1"/>
          </a:fillRef>
          <a:effectRef idx="2">
            <a:schemeClr val="dk1"/>
          </a:effectRef>
          <a:fontRef idx="minor">
            <a:schemeClr val="tx1"/>
          </a:fontRef>
        </p:style>
      </p:cxnSp>
      <p:sp>
        <p:nvSpPr>
          <p:cNvPr id="12" name="Rectangle 11">
            <a:extLst>
              <a:ext uri="{FF2B5EF4-FFF2-40B4-BE49-F238E27FC236}">
                <a16:creationId xmlns:a16="http://schemas.microsoft.com/office/drawing/2014/main" id="{40F1DAC8-2188-CE8F-A868-26D05E09FD62}"/>
              </a:ext>
            </a:extLst>
          </p:cNvPr>
          <p:cNvSpPr/>
          <p:nvPr/>
        </p:nvSpPr>
        <p:spPr>
          <a:xfrm>
            <a:off x="7612398" y="2866861"/>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Chloride binding after 14 days </a:t>
            </a:r>
          </a:p>
        </p:txBody>
      </p:sp>
      <p:sp>
        <p:nvSpPr>
          <p:cNvPr id="13" name="Rectangle 12">
            <a:extLst>
              <a:ext uri="{FF2B5EF4-FFF2-40B4-BE49-F238E27FC236}">
                <a16:creationId xmlns:a16="http://schemas.microsoft.com/office/drawing/2014/main" id="{BE71CF89-2D75-3F5E-2186-7713D45A99FA}"/>
              </a:ext>
            </a:extLst>
          </p:cNvPr>
          <p:cNvSpPr/>
          <p:nvPr/>
        </p:nvSpPr>
        <p:spPr>
          <a:xfrm>
            <a:off x="7612397" y="3606713"/>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Reduction of pH (by adding five volumes of 1 m nitric acid)</a:t>
            </a:r>
          </a:p>
        </p:txBody>
      </p:sp>
      <p:cxnSp>
        <p:nvCxnSpPr>
          <p:cNvPr id="14" name="Straight Connector 13">
            <a:extLst>
              <a:ext uri="{FF2B5EF4-FFF2-40B4-BE49-F238E27FC236}">
                <a16:creationId xmlns:a16="http://schemas.microsoft.com/office/drawing/2014/main" id="{8F881430-9209-DA4F-BDA9-F45A7EEA20C8}"/>
              </a:ext>
            </a:extLst>
          </p:cNvPr>
          <p:cNvCxnSpPr>
            <a:cxnSpLocks/>
          </p:cNvCxnSpPr>
          <p:nvPr/>
        </p:nvCxnSpPr>
        <p:spPr>
          <a:xfrm>
            <a:off x="7494774" y="2418972"/>
            <a:ext cx="0" cy="2297915"/>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E66E2410-4BD9-E956-9D27-8C1CE8BD1725}"/>
              </a:ext>
            </a:extLst>
          </p:cNvPr>
          <p:cNvCxnSpPr>
            <a:cxnSpLocks/>
          </p:cNvCxnSpPr>
          <p:nvPr/>
        </p:nvCxnSpPr>
        <p:spPr>
          <a:xfrm>
            <a:off x="7495945" y="3952700"/>
            <a:ext cx="114039" cy="262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FAFED485-7BA7-934E-B6F2-FAA82D5F7190}"/>
              </a:ext>
            </a:extLst>
          </p:cNvPr>
          <p:cNvCxnSpPr>
            <a:cxnSpLocks/>
          </p:cNvCxnSpPr>
          <p:nvPr/>
        </p:nvCxnSpPr>
        <p:spPr>
          <a:xfrm>
            <a:off x="7501765" y="3188512"/>
            <a:ext cx="114039" cy="2622"/>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108AC069-BF2B-C780-9F0D-85D9E3145F39}"/>
              </a:ext>
            </a:extLst>
          </p:cNvPr>
          <p:cNvCxnSpPr>
            <a:cxnSpLocks/>
          </p:cNvCxnSpPr>
          <p:nvPr/>
        </p:nvCxnSpPr>
        <p:spPr>
          <a:xfrm>
            <a:off x="8401351" y="1513822"/>
            <a:ext cx="0" cy="22734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06F1AADE-33AA-9416-1365-1317F51420C9}"/>
              </a:ext>
            </a:extLst>
          </p:cNvPr>
          <p:cNvCxnSpPr>
            <a:cxnSpLocks/>
          </p:cNvCxnSpPr>
          <p:nvPr/>
        </p:nvCxnSpPr>
        <p:spPr>
          <a:xfrm>
            <a:off x="10668301" y="1512181"/>
            <a:ext cx="0" cy="227348"/>
          </a:xfrm>
          <a:prstGeom prst="line">
            <a:avLst/>
          </a:prstGeom>
        </p:spPr>
        <p:style>
          <a:lnRef idx="3">
            <a:schemeClr val="dk1"/>
          </a:lnRef>
          <a:fillRef idx="0">
            <a:schemeClr val="dk1"/>
          </a:fillRef>
          <a:effectRef idx="2">
            <a:schemeClr val="dk1"/>
          </a:effectRef>
          <a:fontRef idx="minor">
            <a:schemeClr val="tx1"/>
          </a:fontRef>
        </p:style>
      </p:cxnSp>
      <p:sp>
        <p:nvSpPr>
          <p:cNvPr id="20" name="Rectangle 19">
            <a:extLst>
              <a:ext uri="{FF2B5EF4-FFF2-40B4-BE49-F238E27FC236}">
                <a16:creationId xmlns:a16="http://schemas.microsoft.com/office/drawing/2014/main" id="{06CFECD3-2B0C-7BBD-DCDF-6F0AE8106386}"/>
              </a:ext>
            </a:extLst>
          </p:cNvPr>
          <p:cNvSpPr/>
          <p:nvPr/>
        </p:nvSpPr>
        <p:spPr>
          <a:xfrm>
            <a:off x="7428692" y="1747170"/>
            <a:ext cx="2211681"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Chloride Measurement Tests</a:t>
            </a:r>
          </a:p>
        </p:txBody>
      </p:sp>
      <p:sp>
        <p:nvSpPr>
          <p:cNvPr id="21" name="Rectangle 20">
            <a:extLst>
              <a:ext uri="{FF2B5EF4-FFF2-40B4-BE49-F238E27FC236}">
                <a16:creationId xmlns:a16="http://schemas.microsoft.com/office/drawing/2014/main" id="{23C893E8-7D7A-5588-24C8-46B54E47C68A}"/>
              </a:ext>
            </a:extLst>
          </p:cNvPr>
          <p:cNvSpPr/>
          <p:nvPr/>
        </p:nvSpPr>
        <p:spPr>
          <a:xfrm>
            <a:off x="9775952" y="1747170"/>
            <a:ext cx="2233157"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Analytical test</a:t>
            </a:r>
          </a:p>
        </p:txBody>
      </p:sp>
      <p:sp>
        <p:nvSpPr>
          <p:cNvPr id="22" name="Rectangle 21">
            <a:extLst>
              <a:ext uri="{FF2B5EF4-FFF2-40B4-BE49-F238E27FC236}">
                <a16:creationId xmlns:a16="http://schemas.microsoft.com/office/drawing/2014/main" id="{011020AA-8E86-8138-84A2-A8ECAB7B207A}"/>
              </a:ext>
            </a:extLst>
          </p:cNvPr>
          <p:cNvSpPr/>
          <p:nvPr/>
        </p:nvSpPr>
        <p:spPr>
          <a:xfrm>
            <a:off x="5275976" y="3610991"/>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Water to cement ratio = 0.4</a:t>
            </a:r>
          </a:p>
        </p:txBody>
      </p:sp>
      <p:cxnSp>
        <p:nvCxnSpPr>
          <p:cNvPr id="23" name="Straight Connector 22">
            <a:extLst>
              <a:ext uri="{FF2B5EF4-FFF2-40B4-BE49-F238E27FC236}">
                <a16:creationId xmlns:a16="http://schemas.microsoft.com/office/drawing/2014/main" id="{48598088-3353-17DE-8AEA-43A1BE485831}"/>
              </a:ext>
            </a:extLst>
          </p:cNvPr>
          <p:cNvCxnSpPr>
            <a:cxnSpLocks/>
          </p:cNvCxnSpPr>
          <p:nvPr/>
        </p:nvCxnSpPr>
        <p:spPr>
          <a:xfrm>
            <a:off x="5147956" y="2418971"/>
            <a:ext cx="0" cy="2266632"/>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FE9AD5D3-8FA6-3011-AB4E-DB71FD69AD42}"/>
              </a:ext>
            </a:extLst>
          </p:cNvPr>
          <p:cNvCxnSpPr>
            <a:cxnSpLocks/>
          </p:cNvCxnSpPr>
          <p:nvPr/>
        </p:nvCxnSpPr>
        <p:spPr>
          <a:xfrm>
            <a:off x="5147421" y="3221207"/>
            <a:ext cx="128556"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a:extLst>
              <a:ext uri="{FF2B5EF4-FFF2-40B4-BE49-F238E27FC236}">
                <a16:creationId xmlns:a16="http://schemas.microsoft.com/office/drawing/2014/main" id="{DA15AF4F-26AC-9707-3539-9C48F88F939D}"/>
              </a:ext>
            </a:extLst>
          </p:cNvPr>
          <p:cNvCxnSpPr>
            <a:cxnSpLocks/>
            <a:endCxn id="22" idx="1"/>
          </p:cNvCxnSpPr>
          <p:nvPr/>
        </p:nvCxnSpPr>
        <p:spPr>
          <a:xfrm>
            <a:off x="5152767" y="3946333"/>
            <a:ext cx="123208" cy="56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31BF98F8-EA8C-66CB-C40F-6EFE66317B49}"/>
              </a:ext>
            </a:extLst>
          </p:cNvPr>
          <p:cNvCxnSpPr>
            <a:cxnSpLocks/>
          </p:cNvCxnSpPr>
          <p:nvPr/>
        </p:nvCxnSpPr>
        <p:spPr>
          <a:xfrm>
            <a:off x="5154794" y="4678339"/>
            <a:ext cx="114039" cy="2622"/>
          </a:xfrm>
          <a:prstGeom prst="line">
            <a:avLst/>
          </a:prstGeom>
        </p:spPr>
        <p:style>
          <a:lnRef idx="3">
            <a:schemeClr val="dk1"/>
          </a:lnRef>
          <a:fillRef idx="0">
            <a:schemeClr val="dk1"/>
          </a:fillRef>
          <a:effectRef idx="2">
            <a:schemeClr val="dk1"/>
          </a:effectRef>
          <a:fontRef idx="minor">
            <a:schemeClr val="tx1"/>
          </a:fontRef>
        </p:style>
      </p:cxnSp>
      <p:sp>
        <p:nvSpPr>
          <p:cNvPr id="27" name="Rectangle 26">
            <a:extLst>
              <a:ext uri="{FF2B5EF4-FFF2-40B4-BE49-F238E27FC236}">
                <a16:creationId xmlns:a16="http://schemas.microsoft.com/office/drawing/2014/main" id="{54BC3014-9729-CB22-BB2F-3EC7373ED0F4}"/>
              </a:ext>
            </a:extLst>
          </p:cNvPr>
          <p:cNvSpPr/>
          <p:nvPr/>
        </p:nvSpPr>
        <p:spPr>
          <a:xfrm>
            <a:off x="5275976" y="2879111"/>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Disk-shaped molds </a:t>
            </a:r>
          </a:p>
        </p:txBody>
      </p:sp>
      <p:sp>
        <p:nvSpPr>
          <p:cNvPr id="28" name="Rectangle 27">
            <a:extLst>
              <a:ext uri="{FF2B5EF4-FFF2-40B4-BE49-F238E27FC236}">
                <a16:creationId xmlns:a16="http://schemas.microsoft.com/office/drawing/2014/main" id="{8EE70C82-CC06-660E-9082-06679975F142}"/>
              </a:ext>
            </a:extLst>
          </p:cNvPr>
          <p:cNvSpPr/>
          <p:nvPr/>
        </p:nvSpPr>
        <p:spPr>
          <a:xfrm>
            <a:off x="5264426" y="4343164"/>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56 days sealed-cured inside the environmental chamber</a:t>
            </a:r>
          </a:p>
        </p:txBody>
      </p:sp>
      <p:cxnSp>
        <p:nvCxnSpPr>
          <p:cNvPr id="29" name="Straight Connector 28">
            <a:extLst>
              <a:ext uri="{FF2B5EF4-FFF2-40B4-BE49-F238E27FC236}">
                <a16:creationId xmlns:a16="http://schemas.microsoft.com/office/drawing/2014/main" id="{B93822E3-648E-A26E-3A21-3AE3C989175F}"/>
              </a:ext>
            </a:extLst>
          </p:cNvPr>
          <p:cNvCxnSpPr>
            <a:cxnSpLocks/>
          </p:cNvCxnSpPr>
          <p:nvPr/>
        </p:nvCxnSpPr>
        <p:spPr>
          <a:xfrm>
            <a:off x="5147420" y="4589912"/>
            <a:ext cx="0" cy="98854"/>
          </a:xfrm>
          <a:prstGeom prst="line">
            <a:avLst/>
          </a:prstGeom>
        </p:spPr>
        <p:style>
          <a:lnRef idx="3">
            <a:schemeClr val="dk1"/>
          </a:lnRef>
          <a:fillRef idx="0">
            <a:schemeClr val="dk1"/>
          </a:fillRef>
          <a:effectRef idx="2">
            <a:schemeClr val="dk1"/>
          </a:effectRef>
          <a:fontRef idx="minor">
            <a:schemeClr val="tx1"/>
          </a:fontRef>
        </p:style>
      </p:cxnSp>
      <p:cxnSp>
        <p:nvCxnSpPr>
          <p:cNvPr id="30" name="Straight Connector 29">
            <a:extLst>
              <a:ext uri="{FF2B5EF4-FFF2-40B4-BE49-F238E27FC236}">
                <a16:creationId xmlns:a16="http://schemas.microsoft.com/office/drawing/2014/main" id="{57F5D106-D093-3004-A6EC-BA8C5E19D8CF}"/>
              </a:ext>
            </a:extLst>
          </p:cNvPr>
          <p:cNvCxnSpPr>
            <a:cxnSpLocks/>
          </p:cNvCxnSpPr>
          <p:nvPr/>
        </p:nvCxnSpPr>
        <p:spPr>
          <a:xfrm>
            <a:off x="6055829" y="1513819"/>
            <a:ext cx="0" cy="227348"/>
          </a:xfrm>
          <a:prstGeom prst="line">
            <a:avLst/>
          </a:prstGeom>
        </p:spPr>
        <p:style>
          <a:lnRef idx="3">
            <a:schemeClr val="dk1"/>
          </a:lnRef>
          <a:fillRef idx="0">
            <a:schemeClr val="dk1"/>
          </a:fillRef>
          <a:effectRef idx="2">
            <a:schemeClr val="dk1"/>
          </a:effectRef>
          <a:fontRef idx="minor">
            <a:schemeClr val="tx1"/>
          </a:fontRef>
        </p:style>
      </p:cxnSp>
      <p:sp>
        <p:nvSpPr>
          <p:cNvPr id="31" name="Rectangle 30">
            <a:extLst>
              <a:ext uri="{FF2B5EF4-FFF2-40B4-BE49-F238E27FC236}">
                <a16:creationId xmlns:a16="http://schemas.microsoft.com/office/drawing/2014/main" id="{51D9AB5B-AA3A-C175-3AD9-E363FFE6344D}"/>
              </a:ext>
            </a:extLst>
          </p:cNvPr>
          <p:cNvSpPr/>
          <p:nvPr/>
        </p:nvSpPr>
        <p:spPr>
          <a:xfrm>
            <a:off x="5083170" y="1747168"/>
            <a:ext cx="2233157"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Samples Preparation</a:t>
            </a:r>
          </a:p>
        </p:txBody>
      </p:sp>
      <p:cxnSp>
        <p:nvCxnSpPr>
          <p:cNvPr id="32" name="Straight Connector 31">
            <a:extLst>
              <a:ext uri="{FF2B5EF4-FFF2-40B4-BE49-F238E27FC236}">
                <a16:creationId xmlns:a16="http://schemas.microsoft.com/office/drawing/2014/main" id="{71A9268F-8668-F8C7-0C5D-86E072B54170}"/>
              </a:ext>
            </a:extLst>
          </p:cNvPr>
          <p:cNvCxnSpPr>
            <a:cxnSpLocks/>
          </p:cNvCxnSpPr>
          <p:nvPr/>
        </p:nvCxnSpPr>
        <p:spPr>
          <a:xfrm>
            <a:off x="275924" y="2418972"/>
            <a:ext cx="0" cy="3467773"/>
          </a:xfrm>
          <a:prstGeom prst="line">
            <a:avLst/>
          </a:prstGeom>
        </p:spPr>
        <p:style>
          <a:lnRef idx="3">
            <a:schemeClr val="dk1"/>
          </a:lnRef>
          <a:fillRef idx="0">
            <a:schemeClr val="dk1"/>
          </a:fillRef>
          <a:effectRef idx="2">
            <a:schemeClr val="dk1"/>
          </a:effectRef>
          <a:fontRef idx="minor">
            <a:schemeClr val="tx1"/>
          </a:fontRef>
        </p:style>
      </p:cxnSp>
      <p:cxnSp>
        <p:nvCxnSpPr>
          <p:cNvPr id="33" name="Straight Connector 32">
            <a:extLst>
              <a:ext uri="{FF2B5EF4-FFF2-40B4-BE49-F238E27FC236}">
                <a16:creationId xmlns:a16="http://schemas.microsoft.com/office/drawing/2014/main" id="{E20E7A54-BD52-60BD-B813-A32B6EEE0F63}"/>
              </a:ext>
            </a:extLst>
          </p:cNvPr>
          <p:cNvCxnSpPr>
            <a:cxnSpLocks/>
          </p:cNvCxnSpPr>
          <p:nvPr/>
        </p:nvCxnSpPr>
        <p:spPr>
          <a:xfrm>
            <a:off x="275389" y="3221207"/>
            <a:ext cx="128556" cy="0"/>
          </a:xfrm>
          <a:prstGeom prst="line">
            <a:avLst/>
          </a:prstGeom>
        </p:spPr>
        <p:style>
          <a:lnRef idx="3">
            <a:schemeClr val="dk1"/>
          </a:lnRef>
          <a:fillRef idx="0">
            <a:schemeClr val="dk1"/>
          </a:fillRef>
          <a:effectRef idx="2">
            <a:schemeClr val="dk1"/>
          </a:effectRef>
          <a:fontRef idx="minor">
            <a:schemeClr val="tx1"/>
          </a:fontRef>
        </p:style>
      </p:cxnSp>
      <p:sp>
        <p:nvSpPr>
          <p:cNvPr id="34" name="Rectangle 33">
            <a:extLst>
              <a:ext uri="{FF2B5EF4-FFF2-40B4-BE49-F238E27FC236}">
                <a16:creationId xmlns:a16="http://schemas.microsoft.com/office/drawing/2014/main" id="{045B1118-CE3D-0A06-314A-501B7DA0F4BF}"/>
              </a:ext>
            </a:extLst>
          </p:cNvPr>
          <p:cNvSpPr/>
          <p:nvPr/>
        </p:nvSpPr>
        <p:spPr>
          <a:xfrm>
            <a:off x="403945" y="2879111"/>
            <a:ext cx="1837064" cy="7396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Portland cement Type I/II</a:t>
            </a:r>
          </a:p>
          <a:p>
            <a:pPr algn="ctr"/>
            <a:r>
              <a:rPr lang="en-US" sz="1535" dirty="0">
                <a:latin typeface="Times New Roman" panose="02020603050405020304" pitchFamily="18" charset="0"/>
                <a:cs typeface="Times New Roman" panose="02020603050405020304" pitchFamily="18" charset="0"/>
              </a:rPr>
              <a:t>ASTM C150 </a:t>
            </a:r>
          </a:p>
        </p:txBody>
      </p:sp>
      <p:cxnSp>
        <p:nvCxnSpPr>
          <p:cNvPr id="35" name="Straight Connector 34">
            <a:extLst>
              <a:ext uri="{FF2B5EF4-FFF2-40B4-BE49-F238E27FC236}">
                <a16:creationId xmlns:a16="http://schemas.microsoft.com/office/drawing/2014/main" id="{5ECA14F9-A7FE-EBDE-751A-72D3556B668B}"/>
              </a:ext>
            </a:extLst>
          </p:cNvPr>
          <p:cNvCxnSpPr>
            <a:cxnSpLocks/>
          </p:cNvCxnSpPr>
          <p:nvPr/>
        </p:nvCxnSpPr>
        <p:spPr>
          <a:xfrm>
            <a:off x="1183798" y="1513819"/>
            <a:ext cx="0" cy="227348"/>
          </a:xfrm>
          <a:prstGeom prst="line">
            <a:avLst/>
          </a:prstGeom>
        </p:spPr>
        <p:style>
          <a:lnRef idx="3">
            <a:schemeClr val="dk1"/>
          </a:lnRef>
          <a:fillRef idx="0">
            <a:schemeClr val="dk1"/>
          </a:fillRef>
          <a:effectRef idx="2">
            <a:schemeClr val="dk1"/>
          </a:effectRef>
          <a:fontRef idx="minor">
            <a:schemeClr val="tx1"/>
          </a:fontRef>
        </p:style>
      </p:cxnSp>
      <p:sp>
        <p:nvSpPr>
          <p:cNvPr id="36" name="Rectangle 35">
            <a:extLst>
              <a:ext uri="{FF2B5EF4-FFF2-40B4-BE49-F238E27FC236}">
                <a16:creationId xmlns:a16="http://schemas.microsoft.com/office/drawing/2014/main" id="{C7E36BDD-7060-3184-B59B-11958BC140E1}"/>
              </a:ext>
            </a:extLst>
          </p:cNvPr>
          <p:cNvSpPr/>
          <p:nvPr/>
        </p:nvSpPr>
        <p:spPr>
          <a:xfrm>
            <a:off x="211138" y="1747168"/>
            <a:ext cx="2233157"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Cementitious Materials </a:t>
            </a:r>
          </a:p>
        </p:txBody>
      </p:sp>
      <p:sp>
        <p:nvSpPr>
          <p:cNvPr id="37" name="Rectangle 36">
            <a:extLst>
              <a:ext uri="{FF2B5EF4-FFF2-40B4-BE49-F238E27FC236}">
                <a16:creationId xmlns:a16="http://schemas.microsoft.com/office/drawing/2014/main" id="{DD78FFF3-EBA5-5959-1458-271CF0E545DE}"/>
              </a:ext>
            </a:extLst>
          </p:cNvPr>
          <p:cNvSpPr/>
          <p:nvPr/>
        </p:nvSpPr>
        <p:spPr>
          <a:xfrm>
            <a:off x="2808903" y="3618797"/>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ea typeface="Calibri" panose="020F0502020204030204" pitchFamily="34" charset="0"/>
                <a:cs typeface="Arial" panose="020B0604020202020204" pitchFamily="34" charset="0"/>
              </a:rPr>
              <a:t>CaCl2 (0.1, 0.3, 0.5, 0.7, 1, and 2 Molar)</a:t>
            </a:r>
            <a:endParaRPr lang="en-US" sz="1535" dirty="0">
              <a:latin typeface="Times New Roman" panose="02020603050405020304" pitchFamily="18" charset="0"/>
              <a:cs typeface="Times New Roman" panose="02020603050405020304" pitchFamily="18" charset="0"/>
            </a:endParaRPr>
          </a:p>
        </p:txBody>
      </p:sp>
      <p:cxnSp>
        <p:nvCxnSpPr>
          <p:cNvPr id="38" name="Straight Connector 37">
            <a:extLst>
              <a:ext uri="{FF2B5EF4-FFF2-40B4-BE49-F238E27FC236}">
                <a16:creationId xmlns:a16="http://schemas.microsoft.com/office/drawing/2014/main" id="{E52B1B2B-8E92-9401-8679-AA89CCF97394}"/>
              </a:ext>
            </a:extLst>
          </p:cNvPr>
          <p:cNvCxnSpPr>
            <a:cxnSpLocks/>
          </p:cNvCxnSpPr>
          <p:nvPr/>
        </p:nvCxnSpPr>
        <p:spPr>
          <a:xfrm>
            <a:off x="2680883" y="2426777"/>
            <a:ext cx="0" cy="2266632"/>
          </a:xfrm>
          <a:prstGeom prst="line">
            <a:avLst/>
          </a:prstGeom>
        </p:spPr>
        <p:style>
          <a:lnRef idx="3">
            <a:schemeClr val="dk1"/>
          </a:lnRef>
          <a:fillRef idx="0">
            <a:schemeClr val="dk1"/>
          </a:fillRef>
          <a:effectRef idx="2">
            <a:schemeClr val="dk1"/>
          </a:effectRef>
          <a:fontRef idx="minor">
            <a:schemeClr val="tx1"/>
          </a:fontRef>
        </p:style>
      </p:cxnSp>
      <p:cxnSp>
        <p:nvCxnSpPr>
          <p:cNvPr id="39" name="Straight Connector 38">
            <a:extLst>
              <a:ext uri="{FF2B5EF4-FFF2-40B4-BE49-F238E27FC236}">
                <a16:creationId xmlns:a16="http://schemas.microsoft.com/office/drawing/2014/main" id="{F1BDCBE5-332A-D2EA-047B-120ACDC1091A}"/>
              </a:ext>
            </a:extLst>
          </p:cNvPr>
          <p:cNvCxnSpPr>
            <a:cxnSpLocks/>
          </p:cNvCxnSpPr>
          <p:nvPr/>
        </p:nvCxnSpPr>
        <p:spPr>
          <a:xfrm>
            <a:off x="2680348" y="3229013"/>
            <a:ext cx="128556" cy="0"/>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D7A3C3C3-7AFB-E29E-45F6-CFAA3F06A05B}"/>
              </a:ext>
            </a:extLst>
          </p:cNvPr>
          <p:cNvCxnSpPr>
            <a:cxnSpLocks/>
            <a:endCxn id="37" idx="1"/>
          </p:cNvCxnSpPr>
          <p:nvPr/>
        </p:nvCxnSpPr>
        <p:spPr>
          <a:xfrm>
            <a:off x="2685694" y="3954139"/>
            <a:ext cx="123208" cy="560"/>
          </a:xfrm>
          <a:prstGeom prst="line">
            <a:avLst/>
          </a:prstGeom>
        </p:spPr>
        <p:style>
          <a:lnRef idx="3">
            <a:schemeClr val="dk1"/>
          </a:lnRef>
          <a:fillRef idx="0">
            <a:schemeClr val="dk1"/>
          </a:fillRef>
          <a:effectRef idx="2">
            <a:schemeClr val="dk1"/>
          </a:effectRef>
          <a:fontRef idx="minor">
            <a:schemeClr val="tx1"/>
          </a:fontRef>
        </p:style>
      </p:cxnSp>
      <p:cxnSp>
        <p:nvCxnSpPr>
          <p:cNvPr id="41" name="Straight Connector 40">
            <a:extLst>
              <a:ext uri="{FF2B5EF4-FFF2-40B4-BE49-F238E27FC236}">
                <a16:creationId xmlns:a16="http://schemas.microsoft.com/office/drawing/2014/main" id="{865B1CB7-AD51-2880-914B-397D5DE1EEA1}"/>
              </a:ext>
            </a:extLst>
          </p:cNvPr>
          <p:cNvCxnSpPr>
            <a:cxnSpLocks/>
          </p:cNvCxnSpPr>
          <p:nvPr/>
        </p:nvCxnSpPr>
        <p:spPr>
          <a:xfrm>
            <a:off x="2687722" y="4686145"/>
            <a:ext cx="114039" cy="2622"/>
          </a:xfrm>
          <a:prstGeom prst="line">
            <a:avLst/>
          </a:prstGeom>
        </p:spPr>
        <p:style>
          <a:lnRef idx="3">
            <a:schemeClr val="dk1"/>
          </a:lnRef>
          <a:fillRef idx="0">
            <a:schemeClr val="dk1"/>
          </a:fillRef>
          <a:effectRef idx="2">
            <a:schemeClr val="dk1"/>
          </a:effectRef>
          <a:fontRef idx="minor">
            <a:schemeClr val="tx1"/>
          </a:fontRef>
        </p:style>
      </p:cxnSp>
      <p:sp>
        <p:nvSpPr>
          <p:cNvPr id="42" name="Rectangle 41">
            <a:extLst>
              <a:ext uri="{FF2B5EF4-FFF2-40B4-BE49-F238E27FC236}">
                <a16:creationId xmlns:a16="http://schemas.microsoft.com/office/drawing/2014/main" id="{F6254E17-73DF-DA11-08B2-17B0359F57AB}"/>
              </a:ext>
            </a:extLst>
          </p:cNvPr>
          <p:cNvSpPr/>
          <p:nvPr/>
        </p:nvSpPr>
        <p:spPr>
          <a:xfrm>
            <a:off x="2808903" y="2886917"/>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ea typeface="Calibri" panose="020F0502020204030204" pitchFamily="34" charset="0"/>
                <a:cs typeface="Arial" panose="020B0604020202020204" pitchFamily="34" charset="0"/>
              </a:rPr>
              <a:t>NaCl (0.1, 0.3, 0.5, 0.7, 1, and 2 Molar)</a:t>
            </a:r>
            <a:endParaRPr lang="en-US" sz="1535" dirty="0">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92139EED-C50C-DDC2-FAD0-0D753F5F5C31}"/>
              </a:ext>
            </a:extLst>
          </p:cNvPr>
          <p:cNvSpPr/>
          <p:nvPr/>
        </p:nvSpPr>
        <p:spPr>
          <a:xfrm>
            <a:off x="2797353" y="4350970"/>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ea typeface="Calibri" panose="020F0502020204030204" pitchFamily="34" charset="0"/>
                <a:cs typeface="Arial" panose="020B0604020202020204" pitchFamily="34" charset="0"/>
              </a:rPr>
              <a:t>MgCl2 (0.1, 0.3, 0.5, 0.7, 1, and 2 Molar)</a:t>
            </a:r>
            <a:endParaRPr lang="en-US" sz="1535" dirty="0">
              <a:latin typeface="Times New Roman" panose="02020603050405020304" pitchFamily="18" charset="0"/>
              <a:cs typeface="Times New Roman" panose="02020603050405020304" pitchFamily="18" charset="0"/>
            </a:endParaRPr>
          </a:p>
        </p:txBody>
      </p:sp>
      <p:cxnSp>
        <p:nvCxnSpPr>
          <p:cNvPr id="44" name="Straight Connector 43">
            <a:extLst>
              <a:ext uri="{FF2B5EF4-FFF2-40B4-BE49-F238E27FC236}">
                <a16:creationId xmlns:a16="http://schemas.microsoft.com/office/drawing/2014/main" id="{F99302C0-08F1-0DB8-5DB7-1CF920141BDB}"/>
              </a:ext>
            </a:extLst>
          </p:cNvPr>
          <p:cNvCxnSpPr>
            <a:cxnSpLocks/>
          </p:cNvCxnSpPr>
          <p:nvPr/>
        </p:nvCxnSpPr>
        <p:spPr>
          <a:xfrm>
            <a:off x="2680347" y="4597718"/>
            <a:ext cx="0" cy="91048"/>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6E3031D6-7272-508F-B4CD-91711719122A}"/>
              </a:ext>
            </a:extLst>
          </p:cNvPr>
          <p:cNvCxnSpPr>
            <a:cxnSpLocks/>
          </p:cNvCxnSpPr>
          <p:nvPr/>
        </p:nvCxnSpPr>
        <p:spPr>
          <a:xfrm>
            <a:off x="3588756" y="1521624"/>
            <a:ext cx="0" cy="227348"/>
          </a:xfrm>
          <a:prstGeom prst="line">
            <a:avLst/>
          </a:prstGeom>
        </p:spPr>
        <p:style>
          <a:lnRef idx="3">
            <a:schemeClr val="dk1"/>
          </a:lnRef>
          <a:fillRef idx="0">
            <a:schemeClr val="dk1"/>
          </a:fillRef>
          <a:effectRef idx="2">
            <a:schemeClr val="dk1"/>
          </a:effectRef>
          <a:fontRef idx="minor">
            <a:schemeClr val="tx1"/>
          </a:fontRef>
        </p:style>
      </p:cxnSp>
      <p:sp>
        <p:nvSpPr>
          <p:cNvPr id="46" name="Rectangle 45">
            <a:extLst>
              <a:ext uri="{FF2B5EF4-FFF2-40B4-BE49-F238E27FC236}">
                <a16:creationId xmlns:a16="http://schemas.microsoft.com/office/drawing/2014/main" id="{276695DC-4AA5-4333-AB7F-9861D3D97940}"/>
              </a:ext>
            </a:extLst>
          </p:cNvPr>
          <p:cNvSpPr/>
          <p:nvPr/>
        </p:nvSpPr>
        <p:spPr>
          <a:xfrm>
            <a:off x="2616097" y="1754973"/>
            <a:ext cx="2233157"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Salt Solution and Concentration</a:t>
            </a:r>
          </a:p>
        </p:txBody>
      </p:sp>
      <p:sp>
        <p:nvSpPr>
          <p:cNvPr id="47" name="Rectangle 46">
            <a:extLst>
              <a:ext uri="{FF2B5EF4-FFF2-40B4-BE49-F238E27FC236}">
                <a16:creationId xmlns:a16="http://schemas.microsoft.com/office/drawing/2014/main" id="{8C071F80-BD45-4D39-5D23-2268839BE34D}"/>
              </a:ext>
            </a:extLst>
          </p:cNvPr>
          <p:cNvSpPr/>
          <p:nvPr/>
        </p:nvSpPr>
        <p:spPr>
          <a:xfrm>
            <a:off x="399706" y="3760148"/>
            <a:ext cx="1837064" cy="7396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Class F fly ash ASTM C618</a:t>
            </a:r>
          </a:p>
        </p:txBody>
      </p:sp>
      <p:sp>
        <p:nvSpPr>
          <p:cNvPr id="48" name="Rectangle 47">
            <a:extLst>
              <a:ext uri="{FF2B5EF4-FFF2-40B4-BE49-F238E27FC236}">
                <a16:creationId xmlns:a16="http://schemas.microsoft.com/office/drawing/2014/main" id="{A53B92F2-A957-F6DC-1986-4CD1EBC95918}"/>
              </a:ext>
            </a:extLst>
          </p:cNvPr>
          <p:cNvSpPr/>
          <p:nvPr/>
        </p:nvSpPr>
        <p:spPr>
          <a:xfrm>
            <a:off x="399612" y="4639339"/>
            <a:ext cx="1837064" cy="7396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Ground granulated blast-furnace slag ASTM C989</a:t>
            </a:r>
          </a:p>
        </p:txBody>
      </p:sp>
      <p:sp>
        <p:nvSpPr>
          <p:cNvPr id="49" name="Rectangle 48">
            <a:extLst>
              <a:ext uri="{FF2B5EF4-FFF2-40B4-BE49-F238E27FC236}">
                <a16:creationId xmlns:a16="http://schemas.microsoft.com/office/drawing/2014/main" id="{F3BA10C1-51B3-A834-E6A8-EB573324D5D4}"/>
              </a:ext>
            </a:extLst>
          </p:cNvPr>
          <p:cNvSpPr/>
          <p:nvPr/>
        </p:nvSpPr>
        <p:spPr>
          <a:xfrm>
            <a:off x="399612" y="5518530"/>
            <a:ext cx="1837064" cy="73968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Silica fume</a:t>
            </a:r>
          </a:p>
          <a:p>
            <a:pPr algn="ctr"/>
            <a:r>
              <a:rPr lang="en-US" sz="1535" dirty="0">
                <a:latin typeface="Times New Roman" panose="02020603050405020304" pitchFamily="18" charset="0"/>
                <a:cs typeface="Times New Roman" panose="02020603050405020304" pitchFamily="18" charset="0"/>
              </a:rPr>
              <a:t>ASTM C1240 </a:t>
            </a:r>
          </a:p>
        </p:txBody>
      </p:sp>
      <p:cxnSp>
        <p:nvCxnSpPr>
          <p:cNvPr id="50" name="Straight Connector 49">
            <a:extLst>
              <a:ext uri="{FF2B5EF4-FFF2-40B4-BE49-F238E27FC236}">
                <a16:creationId xmlns:a16="http://schemas.microsoft.com/office/drawing/2014/main" id="{8389AFFB-8CA9-C54F-C7B8-2F81A3F4F166}"/>
              </a:ext>
            </a:extLst>
          </p:cNvPr>
          <p:cNvCxnSpPr>
            <a:cxnSpLocks/>
          </p:cNvCxnSpPr>
          <p:nvPr/>
        </p:nvCxnSpPr>
        <p:spPr>
          <a:xfrm>
            <a:off x="271056" y="4159287"/>
            <a:ext cx="128556" cy="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a:extLst>
              <a:ext uri="{FF2B5EF4-FFF2-40B4-BE49-F238E27FC236}">
                <a16:creationId xmlns:a16="http://schemas.microsoft.com/office/drawing/2014/main" id="{EFBFFBDB-E7BB-55D1-E416-F0457755F479}"/>
              </a:ext>
            </a:extLst>
          </p:cNvPr>
          <p:cNvCxnSpPr>
            <a:cxnSpLocks/>
          </p:cNvCxnSpPr>
          <p:nvPr/>
        </p:nvCxnSpPr>
        <p:spPr>
          <a:xfrm>
            <a:off x="271056" y="5014968"/>
            <a:ext cx="128556" cy="0"/>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DF6F183F-20E1-8BE5-B272-8587CE2B817C}"/>
              </a:ext>
            </a:extLst>
          </p:cNvPr>
          <p:cNvCxnSpPr>
            <a:cxnSpLocks/>
          </p:cNvCxnSpPr>
          <p:nvPr/>
        </p:nvCxnSpPr>
        <p:spPr>
          <a:xfrm>
            <a:off x="271056" y="5886744"/>
            <a:ext cx="128556" cy="0"/>
          </a:xfrm>
          <a:prstGeom prst="line">
            <a:avLst/>
          </a:prstGeom>
        </p:spPr>
        <p:style>
          <a:lnRef idx="3">
            <a:schemeClr val="dk1"/>
          </a:lnRef>
          <a:fillRef idx="0">
            <a:schemeClr val="dk1"/>
          </a:fillRef>
          <a:effectRef idx="2">
            <a:schemeClr val="dk1"/>
          </a:effectRef>
          <a:fontRef idx="minor">
            <a:schemeClr val="tx1"/>
          </a:fontRef>
        </p:style>
      </p:cxnSp>
      <p:sp>
        <p:nvSpPr>
          <p:cNvPr id="53" name="Rectangle 52">
            <a:extLst>
              <a:ext uri="{FF2B5EF4-FFF2-40B4-BE49-F238E27FC236}">
                <a16:creationId xmlns:a16="http://schemas.microsoft.com/office/drawing/2014/main" id="{BF413769-33EA-EA21-89B6-12B6A3E1CD96}"/>
              </a:ext>
            </a:extLst>
          </p:cNvPr>
          <p:cNvSpPr/>
          <p:nvPr/>
        </p:nvSpPr>
        <p:spPr>
          <a:xfrm>
            <a:off x="7599904" y="4380985"/>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Chloride desorption 14 days after p reduction </a:t>
            </a:r>
          </a:p>
        </p:txBody>
      </p:sp>
      <p:cxnSp>
        <p:nvCxnSpPr>
          <p:cNvPr id="54" name="Straight Connector 53">
            <a:extLst>
              <a:ext uri="{FF2B5EF4-FFF2-40B4-BE49-F238E27FC236}">
                <a16:creationId xmlns:a16="http://schemas.microsoft.com/office/drawing/2014/main" id="{0E5ABE91-655D-1F92-A3F1-303DCFF16906}"/>
              </a:ext>
            </a:extLst>
          </p:cNvPr>
          <p:cNvCxnSpPr>
            <a:cxnSpLocks/>
          </p:cNvCxnSpPr>
          <p:nvPr/>
        </p:nvCxnSpPr>
        <p:spPr>
          <a:xfrm>
            <a:off x="7495945" y="4724859"/>
            <a:ext cx="114039" cy="2622"/>
          </a:xfrm>
          <a:prstGeom prst="line">
            <a:avLst/>
          </a:prstGeom>
        </p:spPr>
        <p:style>
          <a:lnRef idx="3">
            <a:schemeClr val="dk1"/>
          </a:lnRef>
          <a:fillRef idx="0">
            <a:schemeClr val="dk1"/>
          </a:fillRef>
          <a:effectRef idx="2">
            <a:schemeClr val="dk1"/>
          </a:effectRef>
          <a:fontRef idx="minor">
            <a:schemeClr val="tx1"/>
          </a:fontRef>
        </p:style>
      </p:cxnSp>
      <p:sp>
        <p:nvSpPr>
          <p:cNvPr id="55" name="Rectangle 54">
            <a:extLst>
              <a:ext uri="{FF2B5EF4-FFF2-40B4-BE49-F238E27FC236}">
                <a16:creationId xmlns:a16="http://schemas.microsoft.com/office/drawing/2014/main" id="{7EDF2B68-67DD-021F-2CF4-EA3D2A87F74C}"/>
              </a:ext>
            </a:extLst>
          </p:cNvPr>
          <p:cNvSpPr/>
          <p:nvPr/>
        </p:nvSpPr>
        <p:spPr>
          <a:xfrm>
            <a:off x="9966621" y="5146616"/>
            <a:ext cx="2040469" cy="67180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535" dirty="0">
                <a:latin typeface="Times New Roman" panose="02020603050405020304" pitchFamily="18" charset="0"/>
                <a:cs typeface="Times New Roman" panose="02020603050405020304" pitchFamily="18" charset="0"/>
              </a:rPr>
              <a:t>Visual observation </a:t>
            </a:r>
            <a:r>
              <a:rPr lang="en-US" sz="1343" dirty="0">
                <a:latin typeface="Times New Roman" panose="02020603050405020304" pitchFamily="18" charset="0"/>
                <a:cs typeface="Times New Roman" panose="02020603050405020304" pitchFamily="18" charset="0"/>
              </a:rPr>
              <a:t>(using </a:t>
            </a:r>
            <a:r>
              <a:rPr lang="en-US" sz="1343" dirty="0">
                <a:latin typeface="Times New Roman" panose="02020603050405020304" pitchFamily="18" charset="0"/>
                <a:ea typeface="Calibri" panose="020F0502020204030204" pitchFamily="34" charset="0"/>
              </a:rPr>
              <a:t>microscope</a:t>
            </a:r>
            <a:r>
              <a:rPr lang="en-US" sz="1343" dirty="0">
                <a:latin typeface="Times New Roman" panose="02020603050405020304" pitchFamily="18" charset="0"/>
                <a:cs typeface="Times New Roman" panose="02020603050405020304" pitchFamily="18" charset="0"/>
              </a:rPr>
              <a:t>)</a:t>
            </a:r>
          </a:p>
        </p:txBody>
      </p:sp>
      <p:cxnSp>
        <p:nvCxnSpPr>
          <p:cNvPr id="56" name="Straight Connector 55">
            <a:extLst>
              <a:ext uri="{FF2B5EF4-FFF2-40B4-BE49-F238E27FC236}">
                <a16:creationId xmlns:a16="http://schemas.microsoft.com/office/drawing/2014/main" id="{0EE67EA7-AA3F-ACC9-5051-3B5EC1DFD718}"/>
              </a:ext>
            </a:extLst>
          </p:cNvPr>
          <p:cNvCxnSpPr>
            <a:cxnSpLocks/>
          </p:cNvCxnSpPr>
          <p:nvPr/>
        </p:nvCxnSpPr>
        <p:spPr>
          <a:xfrm>
            <a:off x="9846604" y="5518531"/>
            <a:ext cx="114039" cy="2622"/>
          </a:xfrm>
          <a:prstGeom prst="line">
            <a:avLst/>
          </a:prstGeom>
        </p:spPr>
        <p:style>
          <a:lnRef idx="3">
            <a:schemeClr val="dk1"/>
          </a:lnRef>
          <a:fillRef idx="0">
            <a:schemeClr val="dk1"/>
          </a:fillRef>
          <a:effectRef idx="2">
            <a:schemeClr val="dk1"/>
          </a:effectRef>
          <a:fontRef idx="minor">
            <a:schemeClr val="tx1"/>
          </a:fontRef>
        </p:style>
      </p:cxnSp>
      <p:sp>
        <p:nvSpPr>
          <p:cNvPr id="57" name="Rectangle 56">
            <a:extLst>
              <a:ext uri="{FF2B5EF4-FFF2-40B4-BE49-F238E27FC236}">
                <a16:creationId xmlns:a16="http://schemas.microsoft.com/office/drawing/2014/main" id="{90E5984C-3577-5522-1A7F-23E179221EF2}"/>
              </a:ext>
            </a:extLst>
          </p:cNvPr>
          <p:cNvSpPr/>
          <p:nvPr/>
        </p:nvSpPr>
        <p:spPr>
          <a:xfrm>
            <a:off x="107266" y="1666755"/>
            <a:ext cx="2444821" cy="50103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Times New Roman" panose="02020603050405020304" pitchFamily="18" charset="0"/>
              <a:cs typeface="Times New Roman" panose="02020603050405020304" pitchFamily="18" charset="0"/>
            </a:endParaRPr>
          </a:p>
        </p:txBody>
      </p:sp>
      <p:sp>
        <p:nvSpPr>
          <p:cNvPr id="58" name="Slide Number Placeholder 57">
            <a:extLst>
              <a:ext uri="{FF2B5EF4-FFF2-40B4-BE49-F238E27FC236}">
                <a16:creationId xmlns:a16="http://schemas.microsoft.com/office/drawing/2014/main" id="{98F601F6-E564-DE73-3425-2BD9EDC67A5A}"/>
              </a:ext>
            </a:extLst>
          </p:cNvPr>
          <p:cNvSpPr>
            <a:spLocks noGrp="1"/>
          </p:cNvSpPr>
          <p:nvPr>
            <p:ph type="sldNum" sz="quarter" idx="12"/>
          </p:nvPr>
        </p:nvSpPr>
        <p:spPr/>
        <p:txBody>
          <a:bodyPr/>
          <a:lstStyle/>
          <a:p>
            <a:fld id="{79979DF2-E2ED-49F8-8BF8-C290A078E34F}" type="slidenum">
              <a:rPr lang="en-US" smtClean="0"/>
              <a:t>19</a:t>
            </a:fld>
            <a:endParaRPr lang="en-US" dirty="0"/>
          </a:p>
        </p:txBody>
      </p:sp>
    </p:spTree>
    <p:extLst>
      <p:ext uri="{BB962C8B-B14F-4D97-AF65-F5344CB8AC3E}">
        <p14:creationId xmlns:p14="http://schemas.microsoft.com/office/powerpoint/2010/main" val="2984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0455 -0.00208 L 0.19597 -0.00254 " pathEditMode="relative" rAng="0" ptsTypes="AA">
                                      <p:cBhvr>
                                        <p:cTn id="6" dur="2000" fill="hold"/>
                                        <p:tgtEl>
                                          <p:spTgt spid="57"/>
                                        </p:tgtEl>
                                        <p:attrNameLst>
                                          <p:attrName>ppt_x</p:attrName>
                                          <p:attrName>ppt_y</p:attrName>
                                        </p:attrNameLst>
                                      </p:cBhvr>
                                      <p:rCtr x="10026" y="-23"/>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0"/>
                                  </p:stCondLst>
                                  <p:childTnLst>
                                    <p:animMotion origin="layout" path="M 0.19571 -3.33333E-6 L 0.39649 -0.00046 " pathEditMode="relative" rAng="0" ptsTypes="AA">
                                      <p:cBhvr>
                                        <p:cTn id="10" dur="2000" fill="hold"/>
                                        <p:tgtEl>
                                          <p:spTgt spid="57"/>
                                        </p:tgtEl>
                                        <p:attrNameLst>
                                          <p:attrName>ppt_x</p:attrName>
                                          <p:attrName>ppt_y</p:attrName>
                                        </p:attrNameLst>
                                      </p:cBhvr>
                                      <p:rCtr x="10039" y="-23"/>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grpId="2" nodeType="clickEffect">
                                  <p:stCondLst>
                                    <p:cond delay="0"/>
                                  </p:stCondLst>
                                  <p:childTnLst>
                                    <p:animMotion origin="layout" path="M 0.39571 -0.00185 L 0.59415 -0.00254 " pathEditMode="relative" rAng="0" ptsTypes="AA">
                                      <p:cBhvr>
                                        <p:cTn id="14" dur="2000" fill="hold"/>
                                        <p:tgtEl>
                                          <p:spTgt spid="57"/>
                                        </p:tgtEl>
                                        <p:attrNameLst>
                                          <p:attrName>ppt_x</p:attrName>
                                          <p:attrName>ppt_y</p:attrName>
                                        </p:attrNameLst>
                                      </p:cBhvr>
                                      <p:rCtr x="9922" y="-46"/>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3" nodeType="clickEffect">
                                  <p:stCondLst>
                                    <p:cond delay="0"/>
                                  </p:stCondLst>
                                  <p:childTnLst>
                                    <p:animMotion origin="layout" path="M 0.53568 -3.33333E-6 L 0.78568 -3.33333E-6 " pathEditMode="relative" rAng="0" ptsTypes="AA">
                                      <p:cBhvr>
                                        <p:cTn id="18" dur="2000" fill="hold"/>
                                        <p:tgtEl>
                                          <p:spTgt spid="57"/>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P spid="57" grpId="2" animBg="1"/>
      <p:bldP spid="57" grpId="3"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E0BE49-7916-69BB-C6AB-6EA9C3F74102}"/>
              </a:ext>
            </a:extLst>
          </p:cNvPr>
          <p:cNvSpPr/>
          <p:nvPr/>
        </p:nvSpPr>
        <p:spPr>
          <a:xfrm>
            <a:off x="-7792" y="1280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Century" panose="02040604050505020304" pitchFamily="18" charset="0"/>
                <a:cs typeface="Times New Roman" panose="02020603050405020304" pitchFamily="18" charset="0"/>
              </a:rPr>
              <a:t>Acknowledgment</a:t>
            </a:r>
          </a:p>
        </p:txBody>
      </p:sp>
      <p:sp>
        <p:nvSpPr>
          <p:cNvPr id="6" name="TextBox 5">
            <a:extLst>
              <a:ext uri="{FF2B5EF4-FFF2-40B4-BE49-F238E27FC236}">
                <a16:creationId xmlns:a16="http://schemas.microsoft.com/office/drawing/2014/main" id="{675C459E-3FFC-52D6-F8F2-FCA093608583}"/>
              </a:ext>
            </a:extLst>
          </p:cNvPr>
          <p:cNvSpPr txBox="1"/>
          <p:nvPr/>
        </p:nvSpPr>
        <p:spPr>
          <a:xfrm>
            <a:off x="293908" y="1182231"/>
            <a:ext cx="11162898" cy="2677656"/>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My advisor: Professor Mahmoud </a:t>
            </a:r>
            <a:r>
              <a:rPr lang="en-US" sz="2800" dirty="0" err="1">
                <a:solidFill>
                  <a:srgbClr val="000000"/>
                </a:solidFill>
                <a:effectLst/>
                <a:latin typeface="Times New Roman" panose="02020603050405020304" pitchFamily="18" charset="0"/>
                <a:ea typeface="Calibri" panose="020F0502020204030204" pitchFamily="34" charset="0"/>
              </a:rPr>
              <a:t>Shakouri</a:t>
            </a:r>
            <a:endParaRPr lang="en-US" sz="2800" dirty="0">
              <a:solidFill>
                <a:srgbClr val="000000"/>
              </a:solidFill>
              <a:effectLst/>
              <a:latin typeface="Times New Roman" panose="02020603050405020304" pitchFamily="18" charset="0"/>
              <a:ea typeface="Calibri" panose="020F0502020204030204" pitchFamily="34" charset="0"/>
            </a:endParaRPr>
          </a:p>
          <a:p>
            <a:pPr algn="just"/>
            <a:endParaRPr lang="en-US" sz="2800" dirty="0">
              <a:solidFill>
                <a:srgbClr val="000000"/>
              </a:solidFill>
              <a:latin typeface="Times New Roman" panose="02020603050405020304" pitchFamily="18" charset="0"/>
              <a:ea typeface="Calibri" panose="020F0502020204030204" pitchFamily="34" charset="0"/>
            </a:endParaRPr>
          </a:p>
          <a:p>
            <a:pPr algn="just"/>
            <a:endParaRPr lang="en-US" sz="2800" dirty="0">
              <a:solidFill>
                <a:srgbClr val="000000"/>
              </a:solidFill>
              <a:effectLst/>
              <a:latin typeface="Times New Roman" panose="02020603050405020304" pitchFamily="18" charset="0"/>
              <a:ea typeface="Calibri" panose="020F0502020204030204" pitchFamily="34" charset="0"/>
            </a:endParaRPr>
          </a:p>
          <a:p>
            <a:pPr algn="just"/>
            <a:r>
              <a:rPr lang="en-US" sz="2800" dirty="0">
                <a:solidFill>
                  <a:srgbClr val="000000"/>
                </a:solidFill>
                <a:latin typeface="Times New Roman" panose="02020603050405020304" pitchFamily="18" charset="0"/>
                <a:ea typeface="Calibri" panose="020F0502020204030204" pitchFamily="34" charset="0"/>
              </a:rPr>
              <a:t> The Slag Cement Association for the opportunity. </a:t>
            </a:r>
            <a:endParaRPr lang="en-US" sz="2800" dirty="0">
              <a:solidFill>
                <a:srgbClr val="000000"/>
              </a:solidFill>
              <a:effectLst/>
              <a:latin typeface="Times New Roman" panose="02020603050405020304" pitchFamily="18" charset="0"/>
              <a:ea typeface="Calibri" panose="020F0502020204030204" pitchFamily="34" charset="0"/>
            </a:endParaRPr>
          </a:p>
          <a:p>
            <a:pPr algn="just"/>
            <a:endParaRPr lang="en-US" sz="2800" dirty="0">
              <a:solidFill>
                <a:srgbClr val="000000"/>
              </a:solidFill>
              <a:effectLst/>
              <a:latin typeface="Times New Roman" panose="02020603050405020304" pitchFamily="18" charset="0"/>
              <a:ea typeface="Calibri" panose="020F0502020204030204" pitchFamily="34" charset="0"/>
            </a:endParaRPr>
          </a:p>
          <a:p>
            <a:pPr algn="just"/>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2" name="Slide Number Placeholder 1">
            <a:extLst>
              <a:ext uri="{FF2B5EF4-FFF2-40B4-BE49-F238E27FC236}">
                <a16:creationId xmlns:a16="http://schemas.microsoft.com/office/drawing/2014/main" id="{0EB1D456-0E2A-47AD-108E-6A0EF908ABBB}"/>
              </a:ext>
            </a:extLst>
          </p:cNvPr>
          <p:cNvSpPr>
            <a:spLocks noGrp="1"/>
          </p:cNvSpPr>
          <p:nvPr>
            <p:ph type="sldNum" sz="quarter" idx="12"/>
          </p:nvPr>
        </p:nvSpPr>
        <p:spPr/>
        <p:txBody>
          <a:bodyPr/>
          <a:lstStyle/>
          <a:p>
            <a:fld id="{79979DF2-E2ED-49F8-8BF8-C290A078E34F}" type="slidenum">
              <a:rPr lang="en-US" smtClean="0"/>
              <a:t>2</a:t>
            </a:fld>
            <a:endParaRPr lang="en-US" dirty="0"/>
          </a:p>
        </p:txBody>
      </p:sp>
    </p:spTree>
    <p:extLst>
      <p:ext uri="{BB962C8B-B14F-4D97-AF65-F5344CB8AC3E}">
        <p14:creationId xmlns:p14="http://schemas.microsoft.com/office/powerpoint/2010/main" val="583805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Methodology</a:t>
            </a:r>
            <a:r>
              <a:rPr lang="en-US" dirty="0">
                <a:solidFill>
                  <a:schemeClr val="bg1"/>
                </a:solidFill>
                <a:latin typeface="Times New Roman" panose="02020603050405020304" pitchFamily="18" charset="0"/>
                <a:cs typeface="Times New Roman" panose="02020603050405020304" pitchFamily="18" charset="0"/>
              </a:rPr>
              <a:t>:</a:t>
            </a:r>
            <a:r>
              <a:rPr lang="en-US" sz="2800" dirty="0">
                <a:solidFill>
                  <a:schemeClr val="bg1"/>
                </a:solidFill>
                <a:latin typeface="Times New Roman" panose="02020603050405020304" pitchFamily="18" charset="0"/>
                <a:cs typeface="Times New Roman" panose="02020603050405020304" pitchFamily="18" charset="0"/>
              </a:rPr>
              <a:t> Sample preparation</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3271CA2-7820-21A9-601D-D308B8C14F02}"/>
              </a:ext>
            </a:extLst>
          </p:cNvPr>
          <p:cNvSpPr txBox="1"/>
          <p:nvPr/>
        </p:nvSpPr>
        <p:spPr>
          <a:xfrm>
            <a:off x="196359" y="869803"/>
            <a:ext cx="11664208" cy="1200329"/>
          </a:xfrm>
          <a:prstGeom prst="rect">
            <a:avLst/>
          </a:prstGeom>
          <a:noFill/>
        </p:spPr>
        <p:txBody>
          <a:bodyPr wrap="square">
            <a:spAutoFit/>
          </a:bodyPr>
          <a:lstStyle/>
          <a:p>
            <a:pPr marL="342900" indent="-342900" algn="jus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Cast in disk-shaped molds (diameter of  33 mm and depth of 15 mm)</a:t>
            </a:r>
          </a:p>
          <a:p>
            <a:pPr marL="342900" indent="-342900" algn="jus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Cured at an environmental chamber maintained at 25°C and RH of 95% for 56 days</a:t>
            </a:r>
          </a:p>
          <a:p>
            <a:pPr marL="342900" indent="-342900" algn="just">
              <a:buFont typeface="Wingdings" panose="05000000000000000000" pitchFamily="2" charset="2"/>
              <a:buChar char="§"/>
            </a:pPr>
            <a:r>
              <a:rPr lang="en-US" sz="2400" dirty="0">
                <a:latin typeface="Times New Roman" panose="02020603050405020304" pitchFamily="18" charset="0"/>
                <a:ea typeface="Calibri" panose="020F0502020204030204" pitchFamily="34" charset="0"/>
              </a:rPr>
              <a:t>Dried in a vacuum oven at 55℃ to obtain a constant weight</a:t>
            </a:r>
            <a:endParaRPr lang="en-US" sz="2400" dirty="0">
              <a:latin typeface="Times New Roman" panose="02020603050405020304" pitchFamily="18" charset="0"/>
              <a:cs typeface="Times New Roman" panose="02020603050405020304" pitchFamily="18" charset="0"/>
            </a:endParaRPr>
          </a:p>
        </p:txBody>
      </p:sp>
      <p:graphicFrame>
        <p:nvGraphicFramePr>
          <p:cNvPr id="7" name="Table 6">
            <a:extLst>
              <a:ext uri="{FF2B5EF4-FFF2-40B4-BE49-F238E27FC236}">
                <a16:creationId xmlns:a16="http://schemas.microsoft.com/office/drawing/2014/main" id="{8CDEDF6F-A0C9-E90A-B0F5-79CA8C1C42F9}"/>
              </a:ext>
            </a:extLst>
          </p:cNvPr>
          <p:cNvGraphicFramePr>
            <a:graphicFrameLocks noGrp="1"/>
          </p:cNvGraphicFramePr>
          <p:nvPr>
            <p:extLst>
              <p:ext uri="{D42A27DB-BD31-4B8C-83A1-F6EECF244321}">
                <p14:modId xmlns:p14="http://schemas.microsoft.com/office/powerpoint/2010/main" val="2730382728"/>
              </p:ext>
            </p:extLst>
          </p:nvPr>
        </p:nvGraphicFramePr>
        <p:xfrm>
          <a:off x="790575" y="2759074"/>
          <a:ext cx="7997769" cy="3100432"/>
        </p:xfrm>
        <a:graphic>
          <a:graphicData uri="http://schemas.openxmlformats.org/drawingml/2006/table">
            <a:tbl>
              <a:tblPr firstRow="1" firstCol="1" bandRow="1"/>
              <a:tblGrid>
                <a:gridCol w="1248041">
                  <a:extLst>
                    <a:ext uri="{9D8B030D-6E8A-4147-A177-3AD203B41FA5}">
                      <a16:colId xmlns:a16="http://schemas.microsoft.com/office/drawing/2014/main" val="1888827392"/>
                    </a:ext>
                  </a:extLst>
                </a:gridCol>
                <a:gridCol w="2114149">
                  <a:extLst>
                    <a:ext uri="{9D8B030D-6E8A-4147-A177-3AD203B41FA5}">
                      <a16:colId xmlns:a16="http://schemas.microsoft.com/office/drawing/2014/main" val="307606144"/>
                    </a:ext>
                  </a:extLst>
                </a:gridCol>
                <a:gridCol w="1664054">
                  <a:extLst>
                    <a:ext uri="{9D8B030D-6E8A-4147-A177-3AD203B41FA5}">
                      <a16:colId xmlns:a16="http://schemas.microsoft.com/office/drawing/2014/main" val="183572448"/>
                    </a:ext>
                  </a:extLst>
                </a:gridCol>
                <a:gridCol w="2971525">
                  <a:extLst>
                    <a:ext uri="{9D8B030D-6E8A-4147-A177-3AD203B41FA5}">
                      <a16:colId xmlns:a16="http://schemas.microsoft.com/office/drawing/2014/main" val="2576839352"/>
                    </a:ext>
                  </a:extLst>
                </a:gridCol>
              </a:tblGrid>
              <a:tr h="387554">
                <a:tc>
                  <a:txBody>
                    <a:bodyPr/>
                    <a:lstStyle/>
                    <a:p>
                      <a:pPr marL="0" marR="0" algn="l">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ID</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Cement %</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SCM type</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Replacement level (%)</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477614"/>
                  </a:ext>
                </a:extLst>
              </a:tr>
              <a:tr h="387554">
                <a:tc>
                  <a:txBody>
                    <a:bodyPr/>
                    <a:lstStyle/>
                    <a:p>
                      <a:pPr marL="0" marR="0" algn="l">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OPC</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579478612"/>
                  </a:ext>
                </a:extLst>
              </a:tr>
              <a:tr h="387554">
                <a:tc>
                  <a:txBody>
                    <a:bodyPr/>
                    <a:lstStyle/>
                    <a:p>
                      <a:pPr marL="0" marR="0" algn="l">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 15</a:t>
                      </a:r>
                      <a:endParaRPr lang="en-US" sz="2000" dirty="0">
                        <a:solidFill>
                          <a:schemeClr val="tx1"/>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n-US" sz="2000" dirty="0">
                        <a:solidFill>
                          <a:schemeClr val="tx1"/>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Fly ash</a:t>
                      </a:r>
                      <a:endParaRPr lang="en-US" sz="2000" dirty="0">
                        <a:solidFill>
                          <a:srgbClr val="00B05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2000" dirty="0">
                        <a:solidFill>
                          <a:srgbClr val="00B05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4269107920"/>
                  </a:ext>
                </a:extLst>
              </a:tr>
              <a:tr h="387554">
                <a:tc>
                  <a:txBody>
                    <a:bodyPr/>
                    <a:lstStyle/>
                    <a:p>
                      <a:pPr marL="0" marR="0" algn="l">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FA 30</a:t>
                      </a:r>
                      <a:endParaRPr lang="en-US" sz="2000" dirty="0">
                        <a:solidFill>
                          <a:schemeClr val="tx1"/>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en-US" sz="2000" dirty="0">
                        <a:solidFill>
                          <a:schemeClr val="tx1"/>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Fly ash</a:t>
                      </a:r>
                      <a:endParaRPr lang="en-US" sz="2000" dirty="0">
                        <a:solidFill>
                          <a:srgbClr val="00B05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rgbClr val="00B05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n-US" sz="2000" dirty="0">
                        <a:solidFill>
                          <a:srgbClr val="00B05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445197096"/>
                  </a:ext>
                </a:extLst>
              </a:tr>
              <a:tr h="387554">
                <a:tc>
                  <a:txBody>
                    <a:bodyPr/>
                    <a:lstStyle/>
                    <a:p>
                      <a:pPr marL="0" marR="0" algn="l">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SG 25</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Slag</a:t>
                      </a:r>
                      <a:endParaRPr lang="en-US" sz="20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n-US" sz="20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11826321"/>
                  </a:ext>
                </a:extLst>
              </a:tr>
              <a:tr h="387554">
                <a:tc>
                  <a:txBody>
                    <a:bodyPr/>
                    <a:lstStyle/>
                    <a:p>
                      <a:pPr marL="0" marR="0" algn="l">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SG 50</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2000" dirty="0">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Slag</a:t>
                      </a:r>
                      <a:endParaRPr lang="en-US" sz="20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n-US" sz="2000" dirty="0">
                        <a:solidFill>
                          <a:srgbClr val="FF000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545399461"/>
                  </a:ext>
                </a:extLst>
              </a:tr>
              <a:tr h="387554">
                <a:tc>
                  <a:txBody>
                    <a:bodyPr/>
                    <a:lstStyle/>
                    <a:p>
                      <a:pPr marL="0" marR="0" algn="l">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SF 5</a:t>
                      </a:r>
                      <a:endParaRPr lang="en-US" sz="2000" dirty="0">
                        <a:solidFill>
                          <a:schemeClr val="tx1"/>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95</a:t>
                      </a:r>
                      <a:endParaRPr lang="en-US" sz="2000" dirty="0">
                        <a:solidFill>
                          <a:schemeClr val="tx1"/>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Silica fume</a:t>
                      </a:r>
                      <a:endParaRPr lang="en-US" sz="2000" dirty="0">
                        <a:solidFill>
                          <a:srgbClr val="0070C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lgn="ctr">
                        <a:spcBef>
                          <a:spcPts val="0"/>
                        </a:spcBef>
                        <a:spcAft>
                          <a:spcPts val="0"/>
                        </a:spcAft>
                      </a:pPr>
                      <a:r>
                        <a:rPr lang="en-US" sz="2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000" dirty="0">
                        <a:solidFill>
                          <a:srgbClr val="0070C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618032571"/>
                  </a:ext>
                </a:extLst>
              </a:tr>
              <a:tr h="387554">
                <a:tc>
                  <a:txBody>
                    <a:bodyPr/>
                    <a:lstStyle/>
                    <a:p>
                      <a:pPr marL="0" marR="0" algn="l">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SF 10</a:t>
                      </a:r>
                      <a:endParaRPr lang="en-US" sz="2000" dirty="0">
                        <a:solidFill>
                          <a:schemeClr val="tx1"/>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en-US" sz="2000" dirty="0">
                        <a:solidFill>
                          <a:schemeClr val="tx1"/>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Silica fume</a:t>
                      </a:r>
                      <a:endParaRPr lang="en-US" sz="2000" dirty="0">
                        <a:solidFill>
                          <a:srgbClr val="0070C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000" dirty="0">
                        <a:solidFill>
                          <a:srgbClr val="0070C0"/>
                        </a:solidFill>
                        <a:effectLst/>
                        <a:latin typeface="Georgia" panose="020405020504050203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1619109"/>
                  </a:ext>
                </a:extLst>
              </a:tr>
            </a:tbl>
          </a:graphicData>
        </a:graphic>
      </p:graphicFrame>
      <p:sp>
        <p:nvSpPr>
          <p:cNvPr id="3" name="Slide Number Placeholder 2">
            <a:extLst>
              <a:ext uri="{FF2B5EF4-FFF2-40B4-BE49-F238E27FC236}">
                <a16:creationId xmlns:a16="http://schemas.microsoft.com/office/drawing/2014/main" id="{827BE529-BDFC-0F57-24F7-80A990E89DFF}"/>
              </a:ext>
            </a:extLst>
          </p:cNvPr>
          <p:cNvSpPr>
            <a:spLocks noGrp="1"/>
          </p:cNvSpPr>
          <p:nvPr>
            <p:ph type="sldNum" sz="quarter" idx="12"/>
          </p:nvPr>
        </p:nvSpPr>
        <p:spPr/>
        <p:txBody>
          <a:bodyPr/>
          <a:lstStyle/>
          <a:p>
            <a:fld id="{79979DF2-E2ED-49F8-8BF8-C290A078E34F}" type="slidenum">
              <a:rPr lang="en-US" smtClean="0"/>
              <a:t>20</a:t>
            </a:fld>
            <a:endParaRPr lang="en-US" dirty="0"/>
          </a:p>
        </p:txBody>
      </p:sp>
      <p:pic>
        <p:nvPicPr>
          <p:cNvPr id="5" name="Picture 4">
            <a:extLst>
              <a:ext uri="{FF2B5EF4-FFF2-40B4-BE49-F238E27FC236}">
                <a16:creationId xmlns:a16="http://schemas.microsoft.com/office/drawing/2014/main" id="{5B087B6A-1ABC-CDCF-90F7-A9470375A4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2952" b="20394"/>
          <a:stretch/>
        </p:blipFill>
        <p:spPr bwMode="auto">
          <a:xfrm>
            <a:off x="8607369" y="1332023"/>
            <a:ext cx="3613206" cy="4527483"/>
          </a:xfrm>
          <a:prstGeom prst="rect">
            <a:avLst/>
          </a:prstGeom>
          <a:noFill/>
        </p:spPr>
      </p:pic>
    </p:spTree>
    <p:extLst>
      <p:ext uri="{BB962C8B-B14F-4D97-AF65-F5344CB8AC3E}">
        <p14:creationId xmlns:p14="http://schemas.microsoft.com/office/powerpoint/2010/main" val="225717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7F6A39-E387-4EDF-BD47-6D792821B4A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Methodology</a:t>
            </a:r>
            <a:r>
              <a:rPr lang="en-US" dirty="0">
                <a:solidFill>
                  <a:schemeClr val="bg1"/>
                </a:solidFill>
                <a:latin typeface="Times New Roman" panose="02020603050405020304" pitchFamily="18" charset="0"/>
                <a:cs typeface="Times New Roman" panose="02020603050405020304" pitchFamily="18" charset="0"/>
              </a:rPr>
              <a:t>:</a:t>
            </a:r>
            <a:r>
              <a:rPr lang="en-US" sz="2800" dirty="0">
                <a:solidFill>
                  <a:schemeClr val="bg1"/>
                </a:solidFill>
                <a:latin typeface="Times New Roman" panose="02020603050405020304" pitchFamily="18" charset="0"/>
                <a:cs typeface="Times New Roman" panose="02020603050405020304" pitchFamily="18" charset="0"/>
              </a:rPr>
              <a:t> Materials</a:t>
            </a:r>
          </a:p>
        </p:txBody>
      </p:sp>
      <p:sp>
        <p:nvSpPr>
          <p:cNvPr id="3" name="Rectangle 2">
            <a:extLst>
              <a:ext uri="{FF2B5EF4-FFF2-40B4-BE49-F238E27FC236}">
                <a16:creationId xmlns:a16="http://schemas.microsoft.com/office/drawing/2014/main" id="{157EDD57-C8B1-137C-990B-06541C8F8FCC}"/>
              </a:ext>
            </a:extLst>
          </p:cNvPr>
          <p:cNvSpPr/>
          <p:nvPr/>
        </p:nvSpPr>
        <p:spPr>
          <a:xfrm>
            <a:off x="34247" y="5744365"/>
            <a:ext cx="7263618" cy="1039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Table 11">
            <a:extLst>
              <a:ext uri="{FF2B5EF4-FFF2-40B4-BE49-F238E27FC236}">
                <a16:creationId xmlns:a16="http://schemas.microsoft.com/office/drawing/2014/main" id="{4402993E-5025-B137-0A5E-20A36B530A1C}"/>
              </a:ext>
            </a:extLst>
          </p:cNvPr>
          <p:cNvGraphicFramePr>
            <a:graphicFrameLocks noGrp="1"/>
          </p:cNvGraphicFramePr>
          <p:nvPr/>
        </p:nvGraphicFramePr>
        <p:xfrm>
          <a:off x="590547" y="1628934"/>
          <a:ext cx="10696578" cy="1800066"/>
        </p:xfrm>
        <a:graphic>
          <a:graphicData uri="http://schemas.openxmlformats.org/drawingml/2006/table">
            <a:tbl>
              <a:tblPr/>
              <a:tblGrid>
                <a:gridCol w="1029011">
                  <a:extLst>
                    <a:ext uri="{9D8B030D-6E8A-4147-A177-3AD203B41FA5}">
                      <a16:colId xmlns:a16="http://schemas.microsoft.com/office/drawing/2014/main" val="2118482971"/>
                    </a:ext>
                  </a:extLst>
                </a:gridCol>
                <a:gridCol w="1129558">
                  <a:extLst>
                    <a:ext uri="{9D8B030D-6E8A-4147-A177-3AD203B41FA5}">
                      <a16:colId xmlns:a16="http://schemas.microsoft.com/office/drawing/2014/main" val="1773785458"/>
                    </a:ext>
                  </a:extLst>
                </a:gridCol>
                <a:gridCol w="1170206">
                  <a:extLst>
                    <a:ext uri="{9D8B030D-6E8A-4147-A177-3AD203B41FA5}">
                      <a16:colId xmlns:a16="http://schemas.microsoft.com/office/drawing/2014/main" val="886020715"/>
                    </a:ext>
                  </a:extLst>
                </a:gridCol>
                <a:gridCol w="1170206">
                  <a:extLst>
                    <a:ext uri="{9D8B030D-6E8A-4147-A177-3AD203B41FA5}">
                      <a16:colId xmlns:a16="http://schemas.microsoft.com/office/drawing/2014/main" val="3666487416"/>
                    </a:ext>
                  </a:extLst>
                </a:gridCol>
                <a:gridCol w="1127419">
                  <a:extLst>
                    <a:ext uri="{9D8B030D-6E8A-4147-A177-3AD203B41FA5}">
                      <a16:colId xmlns:a16="http://schemas.microsoft.com/office/drawing/2014/main" val="3021880904"/>
                    </a:ext>
                  </a:extLst>
                </a:gridCol>
                <a:gridCol w="1082494">
                  <a:extLst>
                    <a:ext uri="{9D8B030D-6E8A-4147-A177-3AD203B41FA5}">
                      <a16:colId xmlns:a16="http://schemas.microsoft.com/office/drawing/2014/main" val="2081255785"/>
                    </a:ext>
                  </a:extLst>
                </a:gridCol>
                <a:gridCol w="958413">
                  <a:extLst>
                    <a:ext uri="{9D8B030D-6E8A-4147-A177-3AD203B41FA5}">
                      <a16:colId xmlns:a16="http://schemas.microsoft.com/office/drawing/2014/main" val="1620995557"/>
                    </a:ext>
                  </a:extLst>
                </a:gridCol>
                <a:gridCol w="1114584">
                  <a:extLst>
                    <a:ext uri="{9D8B030D-6E8A-4147-A177-3AD203B41FA5}">
                      <a16:colId xmlns:a16="http://schemas.microsoft.com/office/drawing/2014/main" val="3991255493"/>
                    </a:ext>
                  </a:extLst>
                </a:gridCol>
                <a:gridCol w="964831">
                  <a:extLst>
                    <a:ext uri="{9D8B030D-6E8A-4147-A177-3AD203B41FA5}">
                      <a16:colId xmlns:a16="http://schemas.microsoft.com/office/drawing/2014/main" val="1523327335"/>
                    </a:ext>
                  </a:extLst>
                </a:gridCol>
                <a:gridCol w="949856">
                  <a:extLst>
                    <a:ext uri="{9D8B030D-6E8A-4147-A177-3AD203B41FA5}">
                      <a16:colId xmlns:a16="http://schemas.microsoft.com/office/drawing/2014/main" val="388972794"/>
                    </a:ext>
                  </a:extLst>
                </a:gridCol>
              </a:tblGrid>
              <a:tr h="362010">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SiO</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Al</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Fe</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CaO</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MgO</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SO</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Na</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K</a:t>
                      </a:r>
                      <a:r>
                        <a:rPr lang="en-US" sz="18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LOI</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0534124"/>
                  </a:ext>
                </a:extLst>
              </a:tr>
              <a:tr h="359514">
                <a:tc>
                  <a:txBody>
                    <a:bodyPr/>
                    <a:lstStyle/>
                    <a:p>
                      <a:pPr marL="0" marR="0" algn="l">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OPC</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19.24</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3.80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2.75</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59.05</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1.5</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2.49</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0.17</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0.60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9.90</a:t>
                      </a: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20692993"/>
                  </a:ext>
                </a:extLst>
              </a:tr>
              <a:tr h="359514">
                <a:tc>
                  <a:txBody>
                    <a:bodyPr/>
                    <a:lstStyle/>
                    <a:p>
                      <a:pPr marL="0" marR="0" algn="l">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Fly ash</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54.24</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18.16</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10.42</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7.37</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1.46</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1.30</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1.24</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2.71</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1.13</a:t>
                      </a:r>
                    </a:p>
                  </a:txBody>
                  <a:tcPr marL="68580" marR="68580" marT="0" marB="0">
                    <a:lnL>
                      <a:noFill/>
                    </a:lnL>
                    <a:lnR>
                      <a:noFill/>
                    </a:lnR>
                    <a:lnT>
                      <a:noFill/>
                    </a:lnT>
                    <a:lnB>
                      <a:noFill/>
                    </a:lnB>
                  </a:tcPr>
                </a:tc>
                <a:extLst>
                  <a:ext uri="{0D108BD9-81ED-4DB2-BD59-A6C34878D82A}">
                    <a16:rowId xmlns:a16="http://schemas.microsoft.com/office/drawing/2014/main" val="3596611291"/>
                  </a:ext>
                </a:extLst>
              </a:tr>
              <a:tr h="359514">
                <a:tc>
                  <a:txBody>
                    <a:bodyPr/>
                    <a:lstStyle/>
                    <a:p>
                      <a:pPr marL="0" marR="0" algn="l">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Slag</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31.40</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15.70</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0.40</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37.70</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8.60</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2.50</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a:noFill/>
                    </a:lnL>
                    <a:lnR>
                      <a:noFill/>
                    </a:lnR>
                    <a:lnT>
                      <a:noFill/>
                    </a:lnT>
                    <a:lnB>
                      <a:noFill/>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0.60</a:t>
                      </a:r>
                    </a:p>
                  </a:txBody>
                  <a:tcPr marL="68580" marR="68580" marT="0" marB="0">
                    <a:lnL>
                      <a:noFill/>
                    </a:lnL>
                    <a:lnR>
                      <a:noFill/>
                    </a:lnR>
                    <a:lnT>
                      <a:noFill/>
                    </a:lnT>
                    <a:lnB>
                      <a:noFill/>
                    </a:lnB>
                  </a:tcPr>
                </a:tc>
                <a:extLst>
                  <a:ext uri="{0D108BD9-81ED-4DB2-BD59-A6C34878D82A}">
                    <a16:rowId xmlns:a16="http://schemas.microsoft.com/office/drawing/2014/main" val="1478455077"/>
                  </a:ext>
                </a:extLst>
              </a:tr>
              <a:tr h="359514">
                <a:tc>
                  <a:txBody>
                    <a:bodyPr/>
                    <a:lstStyle/>
                    <a:p>
                      <a:pPr marL="0" marR="0" algn="l">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Silica</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95.40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0.90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1.30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0.90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1.40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1.70</a:t>
                      </a: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95910"/>
                  </a:ext>
                </a:extLst>
              </a:tr>
            </a:tbl>
          </a:graphicData>
        </a:graphic>
      </p:graphicFrame>
      <p:sp>
        <p:nvSpPr>
          <p:cNvPr id="13" name="TextBox 12">
            <a:extLst>
              <a:ext uri="{FF2B5EF4-FFF2-40B4-BE49-F238E27FC236}">
                <a16:creationId xmlns:a16="http://schemas.microsoft.com/office/drawing/2014/main" id="{2FCC562C-4EF8-C7E8-F440-B3924E0FFDAE}"/>
              </a:ext>
            </a:extLst>
          </p:cNvPr>
          <p:cNvSpPr txBox="1"/>
          <p:nvPr/>
        </p:nvSpPr>
        <p:spPr>
          <a:xfrm>
            <a:off x="366713" y="889832"/>
            <a:ext cx="10463212" cy="461665"/>
          </a:xfrm>
          <a:prstGeom prst="rect">
            <a:avLst/>
          </a:prstGeom>
          <a:noFill/>
        </p:spPr>
        <p:txBody>
          <a:bodyPr wrap="square">
            <a:spAutoFit/>
          </a:bodyPr>
          <a:lstStyle/>
          <a:p>
            <a:pPr marL="342900" indent="-342900" algn="jus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Powders: Portland cement and three most common SCMs</a:t>
            </a:r>
          </a:p>
        </p:txBody>
      </p:sp>
      <p:sp>
        <p:nvSpPr>
          <p:cNvPr id="14" name="TextBox 13">
            <a:extLst>
              <a:ext uri="{FF2B5EF4-FFF2-40B4-BE49-F238E27FC236}">
                <a16:creationId xmlns:a16="http://schemas.microsoft.com/office/drawing/2014/main" id="{68D24130-CE7B-567D-ACEB-900FDDE12A7A}"/>
              </a:ext>
            </a:extLst>
          </p:cNvPr>
          <p:cNvSpPr txBox="1"/>
          <p:nvPr/>
        </p:nvSpPr>
        <p:spPr>
          <a:xfrm>
            <a:off x="366713" y="3590460"/>
            <a:ext cx="11425237" cy="2862322"/>
          </a:xfrm>
          <a:prstGeom prst="rect">
            <a:avLst/>
          </a:prstGeom>
          <a:noFill/>
        </p:spPr>
        <p:txBody>
          <a:bodyPr wrap="square">
            <a:spAutoFit/>
          </a:bodyPr>
          <a:lstStyle/>
          <a:p>
            <a:pPr marL="342900" indent="-342900" algn="just">
              <a:buFont typeface="Wingdings" panose="05000000000000000000" pitchFamily="2" charset="2"/>
              <a:buChar char="§"/>
            </a:pPr>
            <a:r>
              <a:rPr lang="en-US" sz="2400" dirty="0">
                <a:latin typeface="Times New Roman" panose="02020603050405020304" pitchFamily="18" charset="0"/>
                <a:cs typeface="Times New Roman" panose="02020603050405020304" pitchFamily="18" charset="0"/>
              </a:rPr>
              <a:t>Reagent-grade solids</a:t>
            </a:r>
          </a:p>
          <a:p>
            <a:pPr algn="just"/>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NaCl</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The</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ost commonly used deicer</a:t>
            </a:r>
          </a:p>
          <a:p>
            <a:pPr algn="just"/>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CaCl</a:t>
            </a:r>
            <a:r>
              <a:rPr lang="en-US" sz="2400" baseline="-25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baseline="-25000" dirty="0">
              <a:solidFill>
                <a:srgbClr val="00B05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4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MgCl</a:t>
            </a:r>
            <a:r>
              <a:rPr lang="en-US" sz="2400" baseline="-25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2</a:t>
            </a:r>
          </a:p>
          <a:p>
            <a:pPr algn="just"/>
            <a:r>
              <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HNO</a:t>
            </a:r>
            <a:r>
              <a:rPr lang="en-US"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M nitric acid solutions was used to reduce pH and simulate the pH reduction.  </a:t>
            </a:r>
            <a:endParaRPr lang="en-US" sz="2400" dirty="0">
              <a:latin typeface="Times New Roman" panose="02020603050405020304" pitchFamily="18" charset="0"/>
              <a:cs typeface="Times New Roman" panose="02020603050405020304" pitchFamily="18" charset="0"/>
            </a:endParaRPr>
          </a:p>
          <a:p>
            <a:pPr algn="just"/>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dirty="0">
                <a:effectLst/>
                <a:latin typeface="Times New Roman" panose="02020603050405020304" pitchFamily="18" charset="0"/>
                <a:ea typeface="Calibri" panose="020F0502020204030204" pitchFamily="34" charset="0"/>
                <a:cs typeface="Times New Roman" panose="02020603050405020304" pitchFamily="18" charset="0"/>
              </a:rPr>
              <a:t>*According to the Federal Highway Administration, calcium chloride (CaCl</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dirty="0">
                <a:effectLst/>
                <a:latin typeface="Times New Roman" panose="02020603050405020304" pitchFamily="18" charset="0"/>
                <a:ea typeface="Calibri" panose="020F0502020204030204" pitchFamily="34" charset="0"/>
                <a:cs typeface="Times New Roman" panose="02020603050405020304" pitchFamily="18" charset="0"/>
              </a:rPr>
              <a:t>) and magnesium chloride (MgCl</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2</a:t>
            </a:r>
            <a:r>
              <a:rPr lang="en-US" dirty="0">
                <a:effectLst/>
                <a:latin typeface="Times New Roman" panose="02020603050405020304" pitchFamily="18" charset="0"/>
                <a:ea typeface="Calibri" panose="020F0502020204030204" pitchFamily="34" charset="0"/>
                <a:cs typeface="Times New Roman" panose="02020603050405020304" pitchFamily="18" charset="0"/>
              </a:rPr>
              <a:t>) are recommended deicing agents for highway surfaces and are commonly used in snow and ice management practices.</a:t>
            </a:r>
          </a:p>
        </p:txBody>
      </p:sp>
      <p:sp>
        <p:nvSpPr>
          <p:cNvPr id="4" name="Slide Number Placeholder 3">
            <a:extLst>
              <a:ext uri="{FF2B5EF4-FFF2-40B4-BE49-F238E27FC236}">
                <a16:creationId xmlns:a16="http://schemas.microsoft.com/office/drawing/2014/main" id="{F42453A8-C86F-A46A-125C-5F16893F9052}"/>
              </a:ext>
            </a:extLst>
          </p:cNvPr>
          <p:cNvSpPr>
            <a:spLocks noGrp="1"/>
          </p:cNvSpPr>
          <p:nvPr>
            <p:ph type="sldNum" sz="quarter" idx="12"/>
          </p:nvPr>
        </p:nvSpPr>
        <p:spPr/>
        <p:txBody>
          <a:bodyPr/>
          <a:lstStyle/>
          <a:p>
            <a:fld id="{79979DF2-E2ED-49F8-8BF8-C290A078E34F}" type="slidenum">
              <a:rPr lang="en-US" smtClean="0"/>
              <a:t>21</a:t>
            </a:fld>
            <a:endParaRPr lang="en-US" dirty="0"/>
          </a:p>
        </p:txBody>
      </p:sp>
    </p:spTree>
    <p:extLst>
      <p:ext uri="{BB962C8B-B14F-4D97-AF65-F5344CB8AC3E}">
        <p14:creationId xmlns:p14="http://schemas.microsoft.com/office/powerpoint/2010/main" val="322947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7EDD57-C8B1-137C-990B-06541C8F8FCC}"/>
              </a:ext>
            </a:extLst>
          </p:cNvPr>
          <p:cNvSpPr/>
          <p:nvPr/>
        </p:nvSpPr>
        <p:spPr>
          <a:xfrm>
            <a:off x="34247" y="5744365"/>
            <a:ext cx="7263618" cy="10398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CD56E6A-54BF-ABFB-B717-93DC9D3C5D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5158" y="758540"/>
            <a:ext cx="11181683" cy="5780372"/>
          </a:xfrm>
          <a:prstGeom prst="rect">
            <a:avLst/>
          </a:prstGeom>
          <a:noFill/>
          <a:ln>
            <a:noFill/>
          </a:ln>
        </p:spPr>
      </p:pic>
      <p:sp>
        <p:nvSpPr>
          <p:cNvPr id="5" name="TextBox 4">
            <a:extLst>
              <a:ext uri="{FF2B5EF4-FFF2-40B4-BE49-F238E27FC236}">
                <a16:creationId xmlns:a16="http://schemas.microsoft.com/office/drawing/2014/main" id="{5C861C2A-3D0B-5273-D626-98F6598668E8}"/>
              </a:ext>
            </a:extLst>
          </p:cNvPr>
          <p:cNvSpPr txBox="1"/>
          <p:nvPr/>
        </p:nvSpPr>
        <p:spPr>
          <a:xfrm>
            <a:off x="6589529" y="3724863"/>
            <a:ext cx="698811" cy="369332"/>
          </a:xfrm>
          <a:prstGeom prst="rect">
            <a:avLst/>
          </a:prstGeom>
          <a:noFill/>
        </p:spPr>
        <p:txBody>
          <a:bodyPr wrap="square">
            <a:spAutoFit/>
          </a:bodyPr>
          <a:lstStyle/>
          <a:p>
            <a:r>
              <a:rPr lang="en-US" sz="1800" b="1" dirty="0">
                <a:solidFill>
                  <a:srgbClr val="FFFF00"/>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XRD</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BD82DF2-CD42-BD01-270B-1FA28F0F124E}"/>
              </a:ext>
            </a:extLst>
          </p:cNvPr>
          <p:cNvSpPr txBox="1"/>
          <p:nvPr/>
        </p:nvSpPr>
        <p:spPr>
          <a:xfrm>
            <a:off x="9138185" y="3724863"/>
            <a:ext cx="698811" cy="369332"/>
          </a:xfrm>
          <a:prstGeom prst="rect">
            <a:avLst/>
          </a:prstGeom>
          <a:noFill/>
        </p:spPr>
        <p:txBody>
          <a:bodyPr wrap="square">
            <a:spAutoFit/>
          </a:bodyPr>
          <a:lstStyle/>
          <a:p>
            <a:r>
              <a:rPr lang="en-US" sz="1800" b="1" dirty="0">
                <a:solidFill>
                  <a:srgbClr val="FFFF00"/>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TGA</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BA2CFDE-250F-F6A1-4EED-A6EE04565726}"/>
              </a:ext>
            </a:extLst>
          </p:cNvPr>
          <p:cNvSpPr txBox="1"/>
          <p:nvPr/>
        </p:nvSpPr>
        <p:spPr>
          <a:xfrm>
            <a:off x="613860" y="911780"/>
            <a:ext cx="1572041" cy="369332"/>
          </a:xfrm>
          <a:prstGeom prst="rect">
            <a:avLst/>
          </a:prstGeom>
          <a:noFill/>
        </p:spPr>
        <p:txBody>
          <a:bodyPr wrap="square">
            <a:spAutoFit/>
          </a:bodyPr>
          <a:lstStyle/>
          <a:p>
            <a:r>
              <a:rPr lang="en-US" sz="1800" b="1" dirty="0">
                <a:solidFill>
                  <a:srgbClr val="FFFF00"/>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Titrator </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3B6B4E5-465F-2E34-B005-39521398C7CD}"/>
              </a:ext>
            </a:extLst>
          </p:cNvPr>
          <p:cNvSpPr txBox="1"/>
          <p:nvPr/>
        </p:nvSpPr>
        <p:spPr>
          <a:xfrm>
            <a:off x="4309560" y="898332"/>
            <a:ext cx="1572041" cy="369332"/>
          </a:xfrm>
          <a:prstGeom prst="rect">
            <a:avLst/>
          </a:prstGeom>
          <a:noFill/>
        </p:spPr>
        <p:txBody>
          <a:bodyPr wrap="square">
            <a:spAutoFit/>
          </a:bodyPr>
          <a:lstStyle/>
          <a:p>
            <a:r>
              <a:rPr lang="en-US" sz="1800" b="1" dirty="0">
                <a:solidFill>
                  <a:srgbClr val="FFFF00"/>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pH Meter </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65C366E-6EF4-09C3-D3D6-BD4226FDF472}"/>
              </a:ext>
            </a:extLst>
          </p:cNvPr>
          <p:cNvSpPr txBox="1"/>
          <p:nvPr/>
        </p:nvSpPr>
        <p:spPr>
          <a:xfrm>
            <a:off x="7998200" y="896088"/>
            <a:ext cx="2936500" cy="369332"/>
          </a:xfrm>
          <a:prstGeom prst="rect">
            <a:avLst/>
          </a:prstGeom>
          <a:noFill/>
        </p:spPr>
        <p:txBody>
          <a:bodyPr wrap="square">
            <a:spAutoFit/>
          </a:bodyPr>
          <a:lstStyle/>
          <a:p>
            <a:r>
              <a:rPr lang="en-US" sz="1800" b="1" dirty="0">
                <a:solidFill>
                  <a:srgbClr val="FFFF00"/>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Environmental Chamber</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93462BB-BE73-5D7B-D4B4-F668A9053588}"/>
              </a:ext>
            </a:extLst>
          </p:cNvPr>
          <p:cNvSpPr txBox="1"/>
          <p:nvPr/>
        </p:nvSpPr>
        <p:spPr>
          <a:xfrm>
            <a:off x="613860" y="3747826"/>
            <a:ext cx="2936500" cy="369332"/>
          </a:xfrm>
          <a:prstGeom prst="rect">
            <a:avLst/>
          </a:prstGeom>
          <a:noFill/>
        </p:spPr>
        <p:txBody>
          <a:bodyPr wrap="square">
            <a:spAutoFit/>
          </a:bodyPr>
          <a:lstStyle/>
          <a:p>
            <a:r>
              <a:rPr lang="en-US" sz="1800" b="1" dirty="0">
                <a:solidFill>
                  <a:srgbClr val="FFFF00"/>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Vacuum Oven</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DAD1C56E-10B6-500A-29F9-E2953F5A3B09}"/>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Methodology: Equipment</a:t>
            </a:r>
          </a:p>
        </p:txBody>
      </p:sp>
      <p:pic>
        <p:nvPicPr>
          <p:cNvPr id="13" name="Picture 12">
            <a:extLst>
              <a:ext uri="{FF2B5EF4-FFF2-40B4-BE49-F238E27FC236}">
                <a16:creationId xmlns:a16="http://schemas.microsoft.com/office/drawing/2014/main" id="{3418754A-65E5-580A-623F-739CCAB32F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089"/>
          <a:stretch/>
        </p:blipFill>
        <p:spPr bwMode="auto">
          <a:xfrm>
            <a:off x="4275024" y="3667125"/>
            <a:ext cx="2164571" cy="2771220"/>
          </a:xfrm>
          <a:prstGeom prst="rect">
            <a:avLst/>
          </a:prstGeom>
          <a:noFill/>
          <a:ln>
            <a:noFill/>
          </a:ln>
        </p:spPr>
      </p:pic>
      <p:sp>
        <p:nvSpPr>
          <p:cNvPr id="11" name="TextBox 10">
            <a:extLst>
              <a:ext uri="{FF2B5EF4-FFF2-40B4-BE49-F238E27FC236}">
                <a16:creationId xmlns:a16="http://schemas.microsoft.com/office/drawing/2014/main" id="{E4065CBF-7E0F-BA88-53C8-D86224F796DE}"/>
              </a:ext>
            </a:extLst>
          </p:cNvPr>
          <p:cNvSpPr txBox="1"/>
          <p:nvPr/>
        </p:nvSpPr>
        <p:spPr>
          <a:xfrm>
            <a:off x="4351840" y="3724863"/>
            <a:ext cx="293650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M</a:t>
            </a:r>
            <a:r>
              <a:rPr lang="en-US" sz="1800" b="1" dirty="0">
                <a:solidFill>
                  <a:srgbClr val="FFFF00"/>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icroscope</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pic>
        <p:nvPicPr>
          <p:cNvPr id="14" name="Picture 13" descr="A picture containing orange, indoor, engine, disk brake&#10;&#10;Description automatically generated">
            <a:extLst>
              <a:ext uri="{FF2B5EF4-FFF2-40B4-BE49-F238E27FC236}">
                <a16:creationId xmlns:a16="http://schemas.microsoft.com/office/drawing/2014/main" id="{3234472D-CE73-8DF6-5BDC-153253579479}"/>
              </a:ext>
            </a:extLst>
          </p:cNvPr>
          <p:cNvPicPr>
            <a:picLocks/>
          </p:cNvPicPr>
          <p:nvPr/>
        </p:nvPicPr>
        <p:blipFill rotWithShape="1">
          <a:blip r:embed="rId4">
            <a:extLst>
              <a:ext uri="{28A0092B-C50C-407E-A947-70E740481C1C}">
                <a14:useLocalDpi xmlns:a14="http://schemas.microsoft.com/office/drawing/2010/main" val="0"/>
              </a:ext>
            </a:extLst>
          </a:blip>
          <a:srcRect l="40543" t="36507" r="35895" b="29534"/>
          <a:stretch/>
        </p:blipFill>
        <p:spPr>
          <a:xfrm rot="5400000">
            <a:off x="10514984" y="2119879"/>
            <a:ext cx="1042630" cy="1033335"/>
          </a:xfrm>
          <a:prstGeom prst="rect">
            <a:avLst/>
          </a:prstGeom>
        </p:spPr>
      </p:pic>
      <p:sp>
        <p:nvSpPr>
          <p:cNvPr id="15" name="TextBox 14">
            <a:extLst>
              <a:ext uri="{FF2B5EF4-FFF2-40B4-BE49-F238E27FC236}">
                <a16:creationId xmlns:a16="http://schemas.microsoft.com/office/drawing/2014/main" id="{98DFEA95-AF1C-4C08-2548-8DED9D3E53A7}"/>
              </a:ext>
            </a:extLst>
          </p:cNvPr>
          <p:cNvSpPr txBox="1"/>
          <p:nvPr/>
        </p:nvSpPr>
        <p:spPr>
          <a:xfrm>
            <a:off x="10636785" y="3140663"/>
            <a:ext cx="941355" cy="369332"/>
          </a:xfrm>
          <a:prstGeom prst="rect">
            <a:avLst/>
          </a:prstGeom>
          <a:noFill/>
        </p:spPr>
        <p:txBody>
          <a:bodyPr wrap="square">
            <a:spAutoFit/>
          </a:bodyPr>
          <a:lstStyle/>
          <a:p>
            <a:r>
              <a:rPr lang="en-US" sz="1800" b="1" dirty="0">
                <a:solidFill>
                  <a:srgbClr val="FFFF00"/>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Pastes</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16" name="Slide Number Placeholder 15">
            <a:extLst>
              <a:ext uri="{FF2B5EF4-FFF2-40B4-BE49-F238E27FC236}">
                <a16:creationId xmlns:a16="http://schemas.microsoft.com/office/drawing/2014/main" id="{C9E14B9F-3F8F-A672-D902-3331350DD831}"/>
              </a:ext>
            </a:extLst>
          </p:cNvPr>
          <p:cNvSpPr>
            <a:spLocks noGrp="1"/>
          </p:cNvSpPr>
          <p:nvPr>
            <p:ph type="sldNum" sz="quarter" idx="12"/>
          </p:nvPr>
        </p:nvSpPr>
        <p:spPr/>
        <p:txBody>
          <a:bodyPr/>
          <a:lstStyle/>
          <a:p>
            <a:fld id="{79979DF2-E2ED-49F8-8BF8-C290A078E34F}" type="slidenum">
              <a:rPr lang="en-US" smtClean="0"/>
              <a:t>22</a:t>
            </a:fld>
            <a:endParaRPr lang="en-US" dirty="0"/>
          </a:p>
        </p:txBody>
      </p:sp>
    </p:spTree>
    <p:extLst>
      <p:ext uri="{BB962C8B-B14F-4D97-AF65-F5344CB8AC3E}">
        <p14:creationId xmlns:p14="http://schemas.microsoft.com/office/powerpoint/2010/main" val="466234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822C2F3F-8C70-4A6A-A42E-2E30482E7740}"/>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Methodology: Analytical Tests </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C1FBAC5-2644-2282-48B4-A27FFFFBCE52}"/>
              </a:ext>
            </a:extLst>
          </p:cNvPr>
          <p:cNvSpPr txBox="1"/>
          <p:nvPr/>
        </p:nvSpPr>
        <p:spPr>
          <a:xfrm>
            <a:off x="379752" y="819384"/>
            <a:ext cx="10397739" cy="5632311"/>
          </a:xfrm>
          <a:prstGeom prst="rect">
            <a:avLst/>
          </a:prstGeom>
          <a:noFill/>
        </p:spPr>
        <p:txBody>
          <a:bodyPr wrap="square">
            <a:spAutoFit/>
          </a:bodyPr>
          <a:lstStyle/>
          <a:p>
            <a:r>
              <a:rPr lang="en-US" sz="2400" b="1" dirty="0">
                <a:effectLst/>
                <a:latin typeface="Times New Roman" panose="02020603050405020304" pitchFamily="18" charset="0"/>
                <a:ea typeface="Times New Roman" panose="02020603050405020304" pitchFamily="18" charset="0"/>
              </a:rPr>
              <a:t>-X-ray diffraction (XRD) </a:t>
            </a:r>
            <a:endParaRPr lang="en-US" sz="2400" dirty="0">
              <a:effectLst/>
              <a:latin typeface="Times New Roman" panose="02020603050405020304" pitchFamily="18" charset="0"/>
              <a:ea typeface="Times New Roman" panose="02020603050405020304" pitchFamily="18" charset="0"/>
            </a:endParaRPr>
          </a:p>
          <a:p>
            <a:r>
              <a:rPr lang="en-US" sz="2400" dirty="0">
                <a:effectLst/>
                <a:latin typeface="Times New Roman" panose="02020603050405020304" pitchFamily="18" charset="0"/>
                <a:ea typeface="Times New Roman" panose="02020603050405020304" pitchFamily="18" charset="0"/>
              </a:rPr>
              <a:t>Bruker D8 Discover DaVinci</a:t>
            </a:r>
          </a:p>
          <a:p>
            <a:r>
              <a:rPr lang="en-US" sz="2400" dirty="0">
                <a:effectLst/>
                <a:latin typeface="Times New Roman" panose="02020603050405020304" pitchFamily="18" charset="0"/>
                <a:ea typeface="Times New Roman" panose="02020603050405020304" pitchFamily="18" charset="0"/>
              </a:rPr>
              <a:t>Tube functions at </a:t>
            </a:r>
            <a:r>
              <a:rPr lang="en-US" sz="2400" dirty="0">
                <a:latin typeface="Times New Roman" panose="02020603050405020304" pitchFamily="18" charset="0"/>
                <a:ea typeface="Times New Roman" panose="02020603050405020304" pitchFamily="18" charset="0"/>
              </a:rPr>
              <a:t>v</a:t>
            </a:r>
            <a:r>
              <a:rPr lang="en-US" sz="2400" dirty="0">
                <a:effectLst/>
                <a:latin typeface="Times New Roman" panose="02020603050405020304" pitchFamily="18" charset="0"/>
                <a:ea typeface="Times New Roman" panose="02020603050405020304" pitchFamily="18" charset="0"/>
              </a:rPr>
              <a:t>oltage of 40 kV and a current of 40 mA</a:t>
            </a:r>
            <a:endParaRPr lang="en-US" sz="2400" dirty="0">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rPr>
              <a:t>D</a:t>
            </a:r>
            <a:r>
              <a:rPr lang="en-US" sz="2400" dirty="0">
                <a:effectLst/>
                <a:latin typeface="Times New Roman" panose="02020603050405020304" pitchFamily="18" charset="0"/>
                <a:ea typeface="Times New Roman" panose="02020603050405020304" pitchFamily="18" charset="0"/>
              </a:rPr>
              <a:t>iffraction patterns are recorded in the 2θ range of 10°–70° </a:t>
            </a:r>
          </a:p>
          <a:p>
            <a:r>
              <a:rPr lang="en-US" sz="2400" dirty="0">
                <a:effectLst/>
                <a:latin typeface="Times New Roman" panose="02020603050405020304" pitchFamily="18" charset="0"/>
                <a:ea typeface="Times New Roman" panose="02020603050405020304" pitchFamily="18" charset="0"/>
              </a:rPr>
              <a:t>analyzed using the Bruker DIFFRAC EVA software (version 5.1.0.5)</a:t>
            </a:r>
          </a:p>
          <a:p>
            <a:endParaRPr lang="en-US" sz="2400" dirty="0">
              <a:latin typeface="Times New Roman" panose="02020603050405020304" pitchFamily="18" charset="0"/>
              <a:ea typeface="Times New Roman" panose="02020603050405020304" pitchFamily="18" charset="0"/>
            </a:endParaRPr>
          </a:p>
          <a:p>
            <a:endParaRPr lang="en-US" sz="2400" dirty="0">
              <a:effectLst/>
              <a:latin typeface="Times New Roman" panose="02020603050405020304" pitchFamily="18" charset="0"/>
              <a:ea typeface="Times New Roman" panose="02020603050405020304" pitchFamily="18" charset="0"/>
            </a:endParaRPr>
          </a:p>
          <a:p>
            <a:r>
              <a:rPr lang="en-US" sz="2400" b="1" dirty="0">
                <a:latin typeface="Times New Roman" panose="02020603050405020304" pitchFamily="18" charset="0"/>
                <a:ea typeface="Times New Roman" panose="02020603050405020304" pitchFamily="18" charset="0"/>
              </a:rPr>
              <a:t>-Thermogravimetry Analysis (TGA) </a:t>
            </a:r>
          </a:p>
          <a:p>
            <a:r>
              <a:rPr lang="en-US" sz="2400" dirty="0">
                <a:effectLst/>
                <a:latin typeface="Times New Roman" panose="02020603050405020304" pitchFamily="18" charset="0"/>
                <a:ea typeface="Times New Roman" panose="02020603050405020304" pitchFamily="18" charset="0"/>
              </a:rPr>
              <a:t>Q500 Thermogravimetric Analyzer (TA Instruments)</a:t>
            </a:r>
          </a:p>
          <a:p>
            <a:r>
              <a:rPr lang="en-US" sz="2400" dirty="0">
                <a:latin typeface="Times New Roman" panose="02020603050405020304" pitchFamily="18" charset="0"/>
                <a:ea typeface="Times New Roman" panose="02020603050405020304" pitchFamily="18" charset="0"/>
              </a:rPr>
              <a:t>In a</a:t>
            </a:r>
            <a:r>
              <a:rPr lang="en-US" sz="2400" dirty="0">
                <a:effectLst/>
                <a:latin typeface="Times New Roman" panose="02020603050405020304" pitchFamily="18" charset="0"/>
                <a:ea typeface="Times New Roman" panose="02020603050405020304" pitchFamily="18" charset="0"/>
              </a:rPr>
              <a:t> nitrogen gas atmosphere </a:t>
            </a:r>
          </a:p>
          <a:p>
            <a:r>
              <a:rPr lang="en-US" sz="2400" dirty="0">
                <a:latin typeface="Times New Roman" panose="02020603050405020304" pitchFamily="18" charset="0"/>
                <a:ea typeface="Times New Roman" panose="02020603050405020304" pitchFamily="18" charset="0"/>
              </a:rPr>
              <a:t>A</a:t>
            </a:r>
            <a:r>
              <a:rPr lang="en-US" sz="2400" dirty="0">
                <a:effectLst/>
                <a:latin typeface="Times New Roman" panose="02020603050405020304" pitchFamily="18" charset="0"/>
                <a:ea typeface="Times New Roman" panose="02020603050405020304" pitchFamily="18" charset="0"/>
              </a:rPr>
              <a:t>t temperatures of 50–500°C and a heating rate of 20°C/min </a:t>
            </a:r>
          </a:p>
          <a:p>
            <a:endParaRPr lang="en-US" sz="2400" dirty="0">
              <a:latin typeface="Times New Roman" panose="02020603050405020304" pitchFamily="18" charset="0"/>
              <a:ea typeface="Times New Roman" panose="02020603050405020304" pitchFamily="18" charset="0"/>
            </a:endParaRPr>
          </a:p>
          <a:p>
            <a:endParaRPr lang="en-US" sz="2400" dirty="0">
              <a:effectLst/>
              <a:latin typeface="Times New Roman" panose="02020603050405020304" pitchFamily="18" charset="0"/>
              <a:ea typeface="Times New Roman" panose="02020603050405020304" pitchFamily="18" charset="0"/>
            </a:endParaRPr>
          </a:p>
          <a:p>
            <a:r>
              <a:rPr lang="en-US" sz="2400" b="1" dirty="0">
                <a:latin typeface="Times New Roman" panose="02020603050405020304" pitchFamily="18" charset="0"/>
                <a:ea typeface="Times New Roman" panose="02020603050405020304" pitchFamily="18" charset="0"/>
              </a:rPr>
              <a:t>-Visual Inspection</a:t>
            </a:r>
            <a:endParaRPr lang="en-US" sz="2400" b="1" dirty="0">
              <a:effectLst/>
              <a:latin typeface="Times New Roman" panose="02020603050405020304" pitchFamily="18" charset="0"/>
              <a:ea typeface="Times New Roman" panose="02020603050405020304" pitchFamily="18" charset="0"/>
            </a:endParaRPr>
          </a:p>
          <a:p>
            <a:r>
              <a:rPr lang="en-US" sz="2400" dirty="0">
                <a:latin typeface="Times New Roman" panose="02020603050405020304" pitchFamily="18" charset="0"/>
                <a:ea typeface="Times New Roman" panose="02020603050405020304" pitchFamily="18" charset="0"/>
              </a:rPr>
              <a:t>A digital microscope (DM9, Tomolov) </a:t>
            </a:r>
          </a:p>
        </p:txBody>
      </p:sp>
      <p:sp>
        <p:nvSpPr>
          <p:cNvPr id="4" name="Slide Number Placeholder 3">
            <a:extLst>
              <a:ext uri="{FF2B5EF4-FFF2-40B4-BE49-F238E27FC236}">
                <a16:creationId xmlns:a16="http://schemas.microsoft.com/office/drawing/2014/main" id="{DE687D13-5BFD-7607-0E69-5D66931F311E}"/>
              </a:ext>
            </a:extLst>
          </p:cNvPr>
          <p:cNvSpPr>
            <a:spLocks noGrp="1"/>
          </p:cNvSpPr>
          <p:nvPr>
            <p:ph type="sldNum" sz="quarter" idx="12"/>
          </p:nvPr>
        </p:nvSpPr>
        <p:spPr/>
        <p:txBody>
          <a:bodyPr/>
          <a:lstStyle/>
          <a:p>
            <a:fld id="{79979DF2-E2ED-49F8-8BF8-C290A078E34F}" type="slidenum">
              <a:rPr lang="en-US" smtClean="0"/>
              <a:t>23</a:t>
            </a:fld>
            <a:endParaRPr lang="en-US" dirty="0"/>
          </a:p>
        </p:txBody>
      </p:sp>
      <p:sp>
        <p:nvSpPr>
          <p:cNvPr id="5" name="TextBox 4">
            <a:extLst>
              <a:ext uri="{FF2B5EF4-FFF2-40B4-BE49-F238E27FC236}">
                <a16:creationId xmlns:a16="http://schemas.microsoft.com/office/drawing/2014/main" id="{7BFE3F0C-2F1B-ACB1-B89A-E26D6470ECF1}"/>
              </a:ext>
            </a:extLst>
          </p:cNvPr>
          <p:cNvSpPr txBox="1"/>
          <p:nvPr/>
        </p:nvSpPr>
        <p:spPr>
          <a:xfrm>
            <a:off x="8870315" y="3115041"/>
            <a:ext cx="2743200" cy="861774"/>
          </a:xfrm>
          <a:prstGeom prst="rect">
            <a:avLst/>
          </a:prstGeom>
          <a:noFill/>
        </p:spPr>
        <p:txBody>
          <a:bodyPr wrap="square">
            <a:spAutoFit/>
          </a:bodyPr>
          <a:lstStyle/>
          <a:p>
            <a:r>
              <a:rPr lang="en-US" sz="2500" dirty="0">
                <a:solidFill>
                  <a:srgbClr val="FF0000"/>
                </a:solidFill>
                <a:effectLst/>
                <a:latin typeface="Times New Roman" panose="02020603050405020304" pitchFamily="18" charset="0"/>
                <a:ea typeface="Times New Roman" panose="02020603050405020304" pitchFamily="18" charset="0"/>
              </a:rPr>
              <a:t>Paraments &amp;</a:t>
            </a:r>
          </a:p>
          <a:p>
            <a:r>
              <a:rPr lang="en-US" sz="2500" dirty="0">
                <a:solidFill>
                  <a:srgbClr val="FF0000"/>
                </a:solidFill>
                <a:latin typeface="Times New Roman" panose="02020603050405020304" pitchFamily="18" charset="0"/>
              </a:rPr>
              <a:t>Interpretation</a:t>
            </a:r>
            <a:endParaRPr lang="en-US" sz="2500" dirty="0">
              <a:solidFill>
                <a:srgbClr val="FF0000"/>
              </a:solidFill>
            </a:endParaRPr>
          </a:p>
        </p:txBody>
      </p:sp>
      <p:sp>
        <p:nvSpPr>
          <p:cNvPr id="6" name="Rectangle: Rounded Corners 5">
            <a:extLst>
              <a:ext uri="{FF2B5EF4-FFF2-40B4-BE49-F238E27FC236}">
                <a16:creationId xmlns:a16="http://schemas.microsoft.com/office/drawing/2014/main" id="{96DC2329-8EF0-04A5-DD40-942320D5166C}"/>
              </a:ext>
            </a:extLst>
          </p:cNvPr>
          <p:cNvSpPr/>
          <p:nvPr/>
        </p:nvSpPr>
        <p:spPr>
          <a:xfrm>
            <a:off x="8610600" y="3074126"/>
            <a:ext cx="2423160" cy="99277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Person and question marks Stock Photo by ©orlaimagen 62059839">
            <a:extLst>
              <a:ext uri="{FF2B5EF4-FFF2-40B4-BE49-F238E27FC236}">
                <a16:creationId xmlns:a16="http://schemas.microsoft.com/office/drawing/2014/main" id="{3F0412F8-D606-8C34-0B77-C657C4D70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0315" y="4183803"/>
            <a:ext cx="1807944" cy="224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94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79FE86A-8E60-094B-B3FF-1B949D73F887}"/>
              </a:ext>
            </a:extLst>
          </p:cNvPr>
          <p:cNvGrpSpPr/>
          <p:nvPr/>
        </p:nvGrpSpPr>
        <p:grpSpPr>
          <a:xfrm>
            <a:off x="5659653" y="3905543"/>
            <a:ext cx="768005" cy="882009"/>
            <a:chOff x="4474555" y="2677159"/>
            <a:chExt cx="768005" cy="882009"/>
          </a:xfrm>
        </p:grpSpPr>
        <p:pic>
          <p:nvPicPr>
            <p:cNvPr id="14" name="Picture 13">
              <a:extLst>
                <a:ext uri="{FF2B5EF4-FFF2-40B4-BE49-F238E27FC236}">
                  <a16:creationId xmlns:a16="http://schemas.microsoft.com/office/drawing/2014/main" id="{A648B3CF-57B9-5C0F-FA8E-C21D785B9A94}"/>
                </a:ext>
              </a:extLst>
            </p:cNvPr>
            <p:cNvPicPr>
              <a:picLocks noChangeAspect="1"/>
            </p:cNvPicPr>
            <p:nvPr/>
          </p:nvPicPr>
          <p:blipFill rotWithShape="1">
            <a:blip r:embed="rId2">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15" name="Group 14">
              <a:extLst>
                <a:ext uri="{FF2B5EF4-FFF2-40B4-BE49-F238E27FC236}">
                  <a16:creationId xmlns:a16="http://schemas.microsoft.com/office/drawing/2014/main" id="{700A89CD-D78E-2B41-C8B8-3885626B0BF1}"/>
                </a:ext>
              </a:extLst>
            </p:cNvPr>
            <p:cNvGrpSpPr/>
            <p:nvPr/>
          </p:nvGrpSpPr>
          <p:grpSpPr>
            <a:xfrm>
              <a:off x="4772024" y="3093720"/>
              <a:ext cx="470536" cy="315908"/>
              <a:chOff x="4772024" y="3093720"/>
              <a:chExt cx="470536" cy="315908"/>
            </a:xfrm>
          </p:grpSpPr>
          <p:sp>
            <p:nvSpPr>
              <p:cNvPr id="16" name="Rectangle 15">
                <a:extLst>
                  <a:ext uri="{FF2B5EF4-FFF2-40B4-BE49-F238E27FC236}">
                    <a16:creationId xmlns:a16="http://schemas.microsoft.com/office/drawing/2014/main" id="{51F6F129-CB46-F45F-950E-D6D0B66338C6}"/>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665D6CF3-E399-F3DF-318D-DD199D08B086}"/>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sp>
        <p:nvSpPr>
          <p:cNvPr id="19" name="Slide Number Placeholder 10">
            <a:extLst>
              <a:ext uri="{FF2B5EF4-FFF2-40B4-BE49-F238E27FC236}">
                <a16:creationId xmlns:a16="http://schemas.microsoft.com/office/drawing/2014/main" id="{DDF65092-28EB-C3D5-24C8-09F7C558B9D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0E29E4-2E02-4CB3-BF50-D667E8570E5F}" type="slidenum">
              <a:rPr lang="en-US" smtClean="0">
                <a:latin typeface="Times New Roman" panose="02020603050405020304" pitchFamily="18" charset="0"/>
                <a:cs typeface="Times New Roman" panose="02020603050405020304" pitchFamily="18" charset="0"/>
              </a:rPr>
              <a:pPr/>
              <a:t>24</a:t>
            </a:fld>
            <a:endParaRPr lang="en-US"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4F13C11E-C6CE-4E29-8352-2230C44A94F1}"/>
              </a:ext>
            </a:extLst>
          </p:cNvPr>
          <p:cNvPicPr>
            <a:picLocks noChangeAspect="1"/>
          </p:cNvPicPr>
          <p:nvPr/>
        </p:nvPicPr>
        <p:blipFill rotWithShape="1">
          <a:blip r:embed="rId3">
            <a:extLst>
              <a:ext uri="{28A0092B-C50C-407E-A947-70E740481C1C}">
                <a14:useLocalDpi xmlns:a14="http://schemas.microsoft.com/office/drawing/2010/main" val="0"/>
              </a:ext>
            </a:extLst>
          </a:blip>
          <a:srcRect r="11098"/>
          <a:stretch/>
        </p:blipFill>
        <p:spPr bwMode="auto">
          <a:xfrm>
            <a:off x="1967383" y="668209"/>
            <a:ext cx="5274430" cy="2677160"/>
          </a:xfrm>
          <a:prstGeom prst="rect">
            <a:avLst/>
          </a:prstGeom>
          <a:noFill/>
          <a:ln>
            <a:noFill/>
          </a:ln>
        </p:spPr>
      </p:pic>
      <p:sp>
        <p:nvSpPr>
          <p:cNvPr id="21" name="TextBox 20">
            <a:extLst>
              <a:ext uri="{FF2B5EF4-FFF2-40B4-BE49-F238E27FC236}">
                <a16:creationId xmlns:a16="http://schemas.microsoft.com/office/drawing/2014/main" id="{FCF2B60E-2BF9-D257-6F2B-B0DB63488C94}"/>
              </a:ext>
            </a:extLst>
          </p:cNvPr>
          <p:cNvSpPr txBox="1"/>
          <p:nvPr/>
        </p:nvSpPr>
        <p:spPr>
          <a:xfrm>
            <a:off x="10071796" y="2081043"/>
            <a:ext cx="1203960" cy="307777"/>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C</a:t>
            </a:r>
            <a:r>
              <a:rPr lang="en-US" sz="1400" i="1" baseline="-25000" dirty="0">
                <a:latin typeface="Times New Roman" panose="02020603050405020304" pitchFamily="18" charset="0"/>
                <a:cs typeface="Times New Roman" panose="02020603050405020304" pitchFamily="18" charset="0"/>
              </a:rPr>
              <a:t>i</a:t>
            </a:r>
            <a:r>
              <a:rPr lang="en-US" sz="1400" dirty="0">
                <a:latin typeface="Times New Roman" panose="02020603050405020304" pitchFamily="18" charset="0"/>
                <a:cs typeface="Times New Roman" panose="02020603050405020304" pitchFamily="18" charset="0"/>
              </a:rPr>
              <a:t> (mol/l)</a:t>
            </a:r>
          </a:p>
        </p:txBody>
      </p:sp>
      <p:grpSp>
        <p:nvGrpSpPr>
          <p:cNvPr id="22" name="Group 21">
            <a:extLst>
              <a:ext uri="{FF2B5EF4-FFF2-40B4-BE49-F238E27FC236}">
                <a16:creationId xmlns:a16="http://schemas.microsoft.com/office/drawing/2014/main" id="{BAA8B7B6-C2A2-557E-4DD7-86278101097E}"/>
              </a:ext>
            </a:extLst>
          </p:cNvPr>
          <p:cNvGrpSpPr/>
          <p:nvPr/>
        </p:nvGrpSpPr>
        <p:grpSpPr>
          <a:xfrm>
            <a:off x="4957474" y="3905603"/>
            <a:ext cx="768005" cy="882009"/>
            <a:chOff x="4474555" y="2677159"/>
            <a:chExt cx="768005" cy="882009"/>
          </a:xfrm>
        </p:grpSpPr>
        <p:pic>
          <p:nvPicPr>
            <p:cNvPr id="23" name="Picture 22">
              <a:extLst>
                <a:ext uri="{FF2B5EF4-FFF2-40B4-BE49-F238E27FC236}">
                  <a16:creationId xmlns:a16="http://schemas.microsoft.com/office/drawing/2014/main" id="{37850BF4-0FB8-6E60-8715-BC28FF481E20}"/>
                </a:ext>
              </a:extLst>
            </p:cNvPr>
            <p:cNvPicPr>
              <a:picLocks noChangeAspect="1"/>
            </p:cNvPicPr>
            <p:nvPr/>
          </p:nvPicPr>
          <p:blipFill rotWithShape="1">
            <a:blip r:embed="rId2">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24" name="Group 23">
              <a:extLst>
                <a:ext uri="{FF2B5EF4-FFF2-40B4-BE49-F238E27FC236}">
                  <a16:creationId xmlns:a16="http://schemas.microsoft.com/office/drawing/2014/main" id="{8F8B4EE2-A0D3-C8D3-FD32-1D6B900273D2}"/>
                </a:ext>
              </a:extLst>
            </p:cNvPr>
            <p:cNvGrpSpPr/>
            <p:nvPr/>
          </p:nvGrpSpPr>
          <p:grpSpPr>
            <a:xfrm>
              <a:off x="4772024" y="3093720"/>
              <a:ext cx="470536" cy="315908"/>
              <a:chOff x="4772024" y="3093720"/>
              <a:chExt cx="470536" cy="315908"/>
            </a:xfrm>
          </p:grpSpPr>
          <p:sp>
            <p:nvSpPr>
              <p:cNvPr id="25" name="Rectangle 24">
                <a:extLst>
                  <a:ext uri="{FF2B5EF4-FFF2-40B4-BE49-F238E27FC236}">
                    <a16:creationId xmlns:a16="http://schemas.microsoft.com/office/drawing/2014/main" id="{4D2318E6-EF27-7897-FE8D-419901AB76E2}"/>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D57E85F2-D632-0FE8-1CD2-DD18B34F0EA0}"/>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grpSp>
        <p:nvGrpSpPr>
          <p:cNvPr id="27" name="Group 26">
            <a:extLst>
              <a:ext uri="{FF2B5EF4-FFF2-40B4-BE49-F238E27FC236}">
                <a16:creationId xmlns:a16="http://schemas.microsoft.com/office/drawing/2014/main" id="{22D14479-951F-7D11-B932-CD018C23C097}"/>
              </a:ext>
            </a:extLst>
          </p:cNvPr>
          <p:cNvGrpSpPr/>
          <p:nvPr/>
        </p:nvGrpSpPr>
        <p:grpSpPr>
          <a:xfrm>
            <a:off x="4286113" y="3905604"/>
            <a:ext cx="768005" cy="882009"/>
            <a:chOff x="4474555" y="2677159"/>
            <a:chExt cx="768005" cy="882009"/>
          </a:xfrm>
        </p:grpSpPr>
        <p:pic>
          <p:nvPicPr>
            <p:cNvPr id="28" name="Picture 27">
              <a:extLst>
                <a:ext uri="{FF2B5EF4-FFF2-40B4-BE49-F238E27FC236}">
                  <a16:creationId xmlns:a16="http://schemas.microsoft.com/office/drawing/2014/main" id="{4F9FA04A-B69C-FFF6-ADA7-E5D4C82B8042}"/>
                </a:ext>
              </a:extLst>
            </p:cNvPr>
            <p:cNvPicPr>
              <a:picLocks noChangeAspect="1"/>
            </p:cNvPicPr>
            <p:nvPr/>
          </p:nvPicPr>
          <p:blipFill rotWithShape="1">
            <a:blip r:embed="rId2">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29" name="Group 28">
              <a:extLst>
                <a:ext uri="{FF2B5EF4-FFF2-40B4-BE49-F238E27FC236}">
                  <a16:creationId xmlns:a16="http://schemas.microsoft.com/office/drawing/2014/main" id="{4FA7230F-1F89-66AB-4158-CDD8E44ED5DA}"/>
                </a:ext>
              </a:extLst>
            </p:cNvPr>
            <p:cNvGrpSpPr/>
            <p:nvPr/>
          </p:nvGrpSpPr>
          <p:grpSpPr>
            <a:xfrm>
              <a:off x="4772024" y="3093720"/>
              <a:ext cx="470536" cy="315908"/>
              <a:chOff x="4772024" y="3093720"/>
              <a:chExt cx="470536" cy="315908"/>
            </a:xfrm>
          </p:grpSpPr>
          <p:sp>
            <p:nvSpPr>
              <p:cNvPr id="30" name="Rectangle 29">
                <a:extLst>
                  <a:ext uri="{FF2B5EF4-FFF2-40B4-BE49-F238E27FC236}">
                    <a16:creationId xmlns:a16="http://schemas.microsoft.com/office/drawing/2014/main" id="{789D358E-B766-C6A6-C115-29CDC87C6F9E}"/>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74A87BDE-5B3D-691C-A99B-2092834C151B}"/>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grpSp>
        <p:nvGrpSpPr>
          <p:cNvPr id="32" name="Group 31">
            <a:extLst>
              <a:ext uri="{FF2B5EF4-FFF2-40B4-BE49-F238E27FC236}">
                <a16:creationId xmlns:a16="http://schemas.microsoft.com/office/drawing/2014/main" id="{2391B039-C7AD-49F9-34CB-437D81BD3AF8}"/>
              </a:ext>
            </a:extLst>
          </p:cNvPr>
          <p:cNvGrpSpPr/>
          <p:nvPr/>
        </p:nvGrpSpPr>
        <p:grpSpPr>
          <a:xfrm>
            <a:off x="3612712" y="3905604"/>
            <a:ext cx="768005" cy="882009"/>
            <a:chOff x="4474555" y="2677159"/>
            <a:chExt cx="768005" cy="882009"/>
          </a:xfrm>
        </p:grpSpPr>
        <p:pic>
          <p:nvPicPr>
            <p:cNvPr id="33" name="Picture 32">
              <a:extLst>
                <a:ext uri="{FF2B5EF4-FFF2-40B4-BE49-F238E27FC236}">
                  <a16:creationId xmlns:a16="http://schemas.microsoft.com/office/drawing/2014/main" id="{FB012C91-FFD4-314E-37CE-00BDFB46059F}"/>
                </a:ext>
              </a:extLst>
            </p:cNvPr>
            <p:cNvPicPr>
              <a:picLocks noChangeAspect="1"/>
            </p:cNvPicPr>
            <p:nvPr/>
          </p:nvPicPr>
          <p:blipFill rotWithShape="1">
            <a:blip r:embed="rId2">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34" name="Group 33">
              <a:extLst>
                <a:ext uri="{FF2B5EF4-FFF2-40B4-BE49-F238E27FC236}">
                  <a16:creationId xmlns:a16="http://schemas.microsoft.com/office/drawing/2014/main" id="{70AE6871-301B-DEE0-7A27-2AA79610A639}"/>
                </a:ext>
              </a:extLst>
            </p:cNvPr>
            <p:cNvGrpSpPr/>
            <p:nvPr/>
          </p:nvGrpSpPr>
          <p:grpSpPr>
            <a:xfrm>
              <a:off x="4772024" y="3093720"/>
              <a:ext cx="470536" cy="315908"/>
              <a:chOff x="4772024" y="3093720"/>
              <a:chExt cx="470536" cy="315908"/>
            </a:xfrm>
          </p:grpSpPr>
          <p:sp>
            <p:nvSpPr>
              <p:cNvPr id="35" name="Rectangle 34">
                <a:extLst>
                  <a:ext uri="{FF2B5EF4-FFF2-40B4-BE49-F238E27FC236}">
                    <a16:creationId xmlns:a16="http://schemas.microsoft.com/office/drawing/2014/main" id="{B7E511F2-EF5E-3796-3B0C-AD77E12C9C36}"/>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0443FF0A-E6DF-EC42-E9A9-1539159A3BB3}"/>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grpSp>
        <p:nvGrpSpPr>
          <p:cNvPr id="37" name="Group 36">
            <a:extLst>
              <a:ext uri="{FF2B5EF4-FFF2-40B4-BE49-F238E27FC236}">
                <a16:creationId xmlns:a16="http://schemas.microsoft.com/office/drawing/2014/main" id="{3AB3773B-37F2-809D-747D-9AF180449B6B}"/>
              </a:ext>
            </a:extLst>
          </p:cNvPr>
          <p:cNvGrpSpPr/>
          <p:nvPr/>
        </p:nvGrpSpPr>
        <p:grpSpPr>
          <a:xfrm>
            <a:off x="2873070" y="3905605"/>
            <a:ext cx="768005" cy="882009"/>
            <a:chOff x="4474555" y="2677159"/>
            <a:chExt cx="768005" cy="882009"/>
          </a:xfrm>
        </p:grpSpPr>
        <p:pic>
          <p:nvPicPr>
            <p:cNvPr id="38" name="Picture 37">
              <a:extLst>
                <a:ext uri="{FF2B5EF4-FFF2-40B4-BE49-F238E27FC236}">
                  <a16:creationId xmlns:a16="http://schemas.microsoft.com/office/drawing/2014/main" id="{A75CCEDE-DB75-6CDA-CEB9-037959136FB6}"/>
                </a:ext>
              </a:extLst>
            </p:cNvPr>
            <p:cNvPicPr>
              <a:picLocks noChangeAspect="1"/>
            </p:cNvPicPr>
            <p:nvPr/>
          </p:nvPicPr>
          <p:blipFill rotWithShape="1">
            <a:blip r:embed="rId2">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39" name="Group 38">
              <a:extLst>
                <a:ext uri="{FF2B5EF4-FFF2-40B4-BE49-F238E27FC236}">
                  <a16:creationId xmlns:a16="http://schemas.microsoft.com/office/drawing/2014/main" id="{50B00C2E-E009-0B69-3440-4D250ECB0623}"/>
                </a:ext>
              </a:extLst>
            </p:cNvPr>
            <p:cNvGrpSpPr/>
            <p:nvPr/>
          </p:nvGrpSpPr>
          <p:grpSpPr>
            <a:xfrm>
              <a:off x="4772024" y="3093720"/>
              <a:ext cx="470536" cy="315908"/>
              <a:chOff x="4772024" y="3093720"/>
              <a:chExt cx="470536" cy="315908"/>
            </a:xfrm>
          </p:grpSpPr>
          <p:sp>
            <p:nvSpPr>
              <p:cNvPr id="40" name="Rectangle 39">
                <a:extLst>
                  <a:ext uri="{FF2B5EF4-FFF2-40B4-BE49-F238E27FC236}">
                    <a16:creationId xmlns:a16="http://schemas.microsoft.com/office/drawing/2014/main" id="{7F1E21CB-BBF2-087E-E1AE-54673DEE6D7F}"/>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46CCD711-72B7-012D-C6B2-3A44F3F88F19}"/>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sp>
        <p:nvSpPr>
          <p:cNvPr id="43" name="TextBox 42">
            <a:extLst>
              <a:ext uri="{FF2B5EF4-FFF2-40B4-BE49-F238E27FC236}">
                <a16:creationId xmlns:a16="http://schemas.microsoft.com/office/drawing/2014/main" id="{0797C2C9-DA34-1730-3127-1CE603F8FFB7}"/>
              </a:ext>
            </a:extLst>
          </p:cNvPr>
          <p:cNvSpPr txBox="1"/>
          <p:nvPr/>
        </p:nvSpPr>
        <p:spPr>
          <a:xfrm>
            <a:off x="4619625" y="4974372"/>
            <a:ext cx="1672590"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14 days exposure</a:t>
            </a:r>
          </a:p>
        </p:txBody>
      </p:sp>
      <p:sp>
        <p:nvSpPr>
          <p:cNvPr id="44" name="TextBox 43">
            <a:extLst>
              <a:ext uri="{FF2B5EF4-FFF2-40B4-BE49-F238E27FC236}">
                <a16:creationId xmlns:a16="http://schemas.microsoft.com/office/drawing/2014/main" id="{B77ADBC5-F124-E582-C00F-96F4B3DB38E4}"/>
              </a:ext>
            </a:extLst>
          </p:cNvPr>
          <p:cNvSpPr txBox="1"/>
          <p:nvPr/>
        </p:nvSpPr>
        <p:spPr>
          <a:xfrm>
            <a:off x="4687491" y="5152515"/>
            <a:ext cx="128780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X2 replicates</a:t>
            </a:r>
          </a:p>
        </p:txBody>
      </p:sp>
      <p:sp>
        <p:nvSpPr>
          <p:cNvPr id="45" name="TextBox 44">
            <a:extLst>
              <a:ext uri="{FF2B5EF4-FFF2-40B4-BE49-F238E27FC236}">
                <a16:creationId xmlns:a16="http://schemas.microsoft.com/office/drawing/2014/main" id="{3621738C-FF86-46DF-09FD-569CEE575CA2}"/>
              </a:ext>
            </a:extLst>
          </p:cNvPr>
          <p:cNvSpPr txBox="1"/>
          <p:nvPr/>
        </p:nvSpPr>
        <p:spPr>
          <a:xfrm>
            <a:off x="10227193" y="4305851"/>
            <a:ext cx="1203960" cy="307777"/>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C</a:t>
            </a:r>
            <a:r>
              <a:rPr lang="en-US" sz="1400" i="1" baseline="-25000" dirty="0">
                <a:latin typeface="Times New Roman" panose="02020603050405020304" pitchFamily="18" charset="0"/>
                <a:cs typeface="Times New Roman" panose="02020603050405020304" pitchFamily="18" charset="0"/>
              </a:rPr>
              <a:t>f</a:t>
            </a:r>
            <a:r>
              <a:rPr lang="en-US" sz="1400" dirty="0">
                <a:latin typeface="Times New Roman" panose="02020603050405020304" pitchFamily="18" charset="0"/>
                <a:cs typeface="Times New Roman" panose="02020603050405020304" pitchFamily="18" charset="0"/>
              </a:rPr>
              <a:t> (mol/l)</a:t>
            </a:r>
          </a:p>
        </p:txBody>
      </p:sp>
      <p:sp>
        <p:nvSpPr>
          <p:cNvPr id="46" name="TextBox 45">
            <a:extLst>
              <a:ext uri="{FF2B5EF4-FFF2-40B4-BE49-F238E27FC236}">
                <a16:creationId xmlns:a16="http://schemas.microsoft.com/office/drawing/2014/main" id="{B5A37013-B36D-40B9-5F83-D314A9783713}"/>
              </a:ext>
            </a:extLst>
          </p:cNvPr>
          <p:cNvSpPr txBox="1"/>
          <p:nvPr/>
        </p:nvSpPr>
        <p:spPr>
          <a:xfrm>
            <a:off x="2780605" y="5776600"/>
            <a:ext cx="5145602" cy="707886"/>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Bound Chlorides = </a:t>
            </a:r>
          </a:p>
          <a:p>
            <a:r>
              <a:rPr lang="en-US" sz="2000" dirty="0">
                <a:latin typeface="Times New Roman" panose="02020603050405020304" pitchFamily="18" charset="0"/>
                <a:cs typeface="Times New Roman" panose="02020603050405020304" pitchFamily="18" charset="0"/>
              </a:rPr>
              <a:t>(mg Cl/ g paste)</a:t>
            </a:r>
          </a:p>
        </p:txBody>
      </p:sp>
      <p:graphicFrame>
        <p:nvGraphicFramePr>
          <p:cNvPr id="47" name="Object 46">
            <a:extLst>
              <a:ext uri="{FF2B5EF4-FFF2-40B4-BE49-F238E27FC236}">
                <a16:creationId xmlns:a16="http://schemas.microsoft.com/office/drawing/2014/main" id="{D05AEFC9-73ED-031B-B890-E873E5F4EA14}"/>
              </a:ext>
            </a:extLst>
          </p:cNvPr>
          <p:cNvGraphicFramePr>
            <a:graphicFrameLocks noChangeAspect="1"/>
          </p:cNvGraphicFramePr>
          <p:nvPr/>
        </p:nvGraphicFramePr>
        <p:xfrm>
          <a:off x="5151075" y="5563181"/>
          <a:ext cx="2090738" cy="795337"/>
        </p:xfrm>
        <a:graphic>
          <a:graphicData uri="http://schemas.openxmlformats.org/presentationml/2006/ole">
            <mc:AlternateContent xmlns:mc="http://schemas.openxmlformats.org/markup-compatibility/2006">
              <mc:Choice xmlns:v="urn:schemas-microsoft-com:vml" Requires="v">
                <p:oleObj name="Equation" r:id="rId4" imgW="1333440" imgH="507960" progId="Equation.DSMT4">
                  <p:embed/>
                </p:oleObj>
              </mc:Choice>
              <mc:Fallback>
                <p:oleObj name="Equation" r:id="rId4" imgW="1333440" imgH="507960" progId="Equation.DSMT4">
                  <p:embed/>
                  <p:pic>
                    <p:nvPicPr>
                      <p:cNvPr id="47" name="Object 46">
                        <a:extLst>
                          <a:ext uri="{FF2B5EF4-FFF2-40B4-BE49-F238E27FC236}">
                            <a16:creationId xmlns:a16="http://schemas.microsoft.com/office/drawing/2014/main" id="{D05AEFC9-73ED-031B-B890-E873E5F4EA14}"/>
                          </a:ext>
                        </a:extLst>
                      </p:cNvPr>
                      <p:cNvPicPr/>
                      <p:nvPr/>
                    </p:nvPicPr>
                    <p:blipFill>
                      <a:blip r:embed="rId5"/>
                      <a:stretch>
                        <a:fillRect/>
                      </a:stretch>
                    </p:blipFill>
                    <p:spPr>
                      <a:xfrm>
                        <a:off x="5151075" y="5563181"/>
                        <a:ext cx="2090738" cy="795337"/>
                      </a:xfrm>
                      <a:prstGeom prst="rect">
                        <a:avLst/>
                      </a:prstGeom>
                    </p:spPr>
                  </p:pic>
                </p:oleObj>
              </mc:Fallback>
            </mc:AlternateContent>
          </a:graphicData>
        </a:graphic>
      </p:graphicFrame>
      <p:sp>
        <p:nvSpPr>
          <p:cNvPr id="49" name="Rectangle 48">
            <a:extLst>
              <a:ext uri="{FF2B5EF4-FFF2-40B4-BE49-F238E27FC236}">
                <a16:creationId xmlns:a16="http://schemas.microsoft.com/office/drawing/2014/main" id="{CE1D7EDB-E1FE-27F6-68FE-54D4CCD08D03}"/>
              </a:ext>
            </a:extLst>
          </p:cNvPr>
          <p:cNvSpPr/>
          <p:nvPr/>
        </p:nvSpPr>
        <p:spPr>
          <a:xfrm>
            <a:off x="6895549" y="2907358"/>
            <a:ext cx="675643" cy="274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50" name="Picture 49">
            <a:extLst>
              <a:ext uri="{FF2B5EF4-FFF2-40B4-BE49-F238E27FC236}">
                <a16:creationId xmlns:a16="http://schemas.microsoft.com/office/drawing/2014/main" id="{7C6FD125-38D3-80DE-2589-218F1367C46E}"/>
              </a:ext>
            </a:extLst>
          </p:cNvPr>
          <p:cNvPicPr>
            <a:picLocks noChangeAspect="1"/>
          </p:cNvPicPr>
          <p:nvPr/>
        </p:nvPicPr>
        <p:blipFill rotWithShape="1">
          <a:blip r:embed="rId2">
            <a:extLst>
              <a:ext uri="{28A0092B-C50C-407E-A947-70E740481C1C}">
                <a14:useLocalDpi xmlns:a14="http://schemas.microsoft.com/office/drawing/2010/main" val="0"/>
              </a:ext>
            </a:extLst>
          </a:blip>
          <a:srcRect r="55988" b="41542"/>
          <a:stretch/>
        </p:blipFill>
        <p:spPr bwMode="auto">
          <a:xfrm>
            <a:off x="6411364" y="3893351"/>
            <a:ext cx="1154047" cy="882009"/>
          </a:xfrm>
          <a:prstGeom prst="rect">
            <a:avLst/>
          </a:prstGeom>
          <a:noFill/>
          <a:ln>
            <a:noFill/>
          </a:ln>
          <a:extLst>
            <a:ext uri="{53640926-AAD7-44D8-BBD7-CCE9431645EC}">
              <a14:shadowObscured xmlns:a14="http://schemas.microsoft.com/office/drawing/2010/main"/>
            </a:ext>
          </a:extLst>
        </p:spPr>
      </p:pic>
      <p:sp>
        <p:nvSpPr>
          <p:cNvPr id="51" name="TextBox 50">
            <a:extLst>
              <a:ext uri="{FF2B5EF4-FFF2-40B4-BE49-F238E27FC236}">
                <a16:creationId xmlns:a16="http://schemas.microsoft.com/office/drawing/2014/main" id="{2F93245E-C10A-2AAC-924D-AB70043641C9}"/>
              </a:ext>
            </a:extLst>
          </p:cNvPr>
          <p:cNvSpPr txBox="1"/>
          <p:nvPr/>
        </p:nvSpPr>
        <p:spPr>
          <a:xfrm>
            <a:off x="151347" y="1169750"/>
            <a:ext cx="1979762" cy="1631216"/>
          </a:xfrm>
          <a:prstGeom prst="rect">
            <a:avLst/>
          </a:prstGeom>
          <a:noFill/>
        </p:spPr>
        <p:txBody>
          <a:bodyPr wrap="square" rtlCol="0">
            <a:spAutoFit/>
          </a:bodyPr>
          <a:lstStyle/>
          <a:p>
            <a:pPr algn="ctr"/>
            <a:r>
              <a:rPr lang="en-US" sz="2000" u="sng" dirty="0">
                <a:latin typeface="Times New Roman" panose="02020603050405020304" pitchFamily="18" charset="0"/>
                <a:cs typeface="Times New Roman" panose="02020603050405020304" pitchFamily="18" charset="0"/>
              </a:rPr>
              <a:t>Salt Type</a:t>
            </a:r>
          </a:p>
          <a:p>
            <a:pPr algn="ctr"/>
            <a:r>
              <a:rPr lang="en-US" sz="2000" dirty="0">
                <a:latin typeface="Times New Roman" panose="02020603050405020304" pitchFamily="18" charset="0"/>
                <a:cs typeface="Times New Roman" panose="02020603050405020304" pitchFamily="18" charset="0"/>
              </a:rPr>
              <a:t>NaCl</a:t>
            </a:r>
          </a:p>
          <a:p>
            <a:pPr algn="ctr"/>
            <a:r>
              <a:rPr lang="en-US" sz="2000" dirty="0">
                <a:latin typeface="Times New Roman" panose="02020603050405020304" pitchFamily="18" charset="0"/>
                <a:cs typeface="Times New Roman" panose="02020603050405020304" pitchFamily="18" charset="0"/>
              </a:rPr>
              <a:t>CaCl</a:t>
            </a:r>
            <a:r>
              <a:rPr lang="en-US" sz="2000" baseline="-25000" dirty="0">
                <a:latin typeface="Times New Roman" panose="02020603050405020304" pitchFamily="18" charset="0"/>
                <a:cs typeface="Times New Roman" panose="02020603050405020304" pitchFamily="18" charset="0"/>
              </a:rPr>
              <a:t>2</a:t>
            </a:r>
          </a:p>
          <a:p>
            <a:pPr algn="ctr"/>
            <a:r>
              <a:rPr lang="en-US" sz="2000" dirty="0">
                <a:latin typeface="Times New Roman" panose="02020603050405020304" pitchFamily="18" charset="0"/>
                <a:cs typeface="Times New Roman" panose="02020603050405020304" pitchFamily="18" charset="0"/>
              </a:rPr>
              <a:t>MgCl</a:t>
            </a:r>
            <a:r>
              <a:rPr lang="en-US" sz="2000" baseline="-25000" dirty="0">
                <a:latin typeface="Times New Roman" panose="02020603050405020304" pitchFamily="18" charset="0"/>
                <a:cs typeface="Times New Roman" panose="02020603050405020304" pitchFamily="18" charset="0"/>
              </a:rPr>
              <a:t>2</a:t>
            </a:r>
          </a:p>
          <a:p>
            <a:pPr algn="ctr"/>
            <a:r>
              <a:rPr lang="en-US" sz="2000" dirty="0">
                <a:latin typeface="Times New Roman" panose="02020603050405020304" pitchFamily="18" charset="0"/>
                <a:cs typeface="Times New Roman" panose="02020603050405020304" pitchFamily="18" charset="0"/>
              </a:rPr>
              <a:t>Apex</a:t>
            </a:r>
            <a:endParaRPr lang="en-US" sz="2000" baseline="-25000" dirty="0">
              <a:latin typeface="Times New Roman" panose="02020603050405020304" pitchFamily="18" charset="0"/>
              <a:cs typeface="Times New Roman" panose="02020603050405020304" pitchFamily="18" charset="0"/>
            </a:endParaRPr>
          </a:p>
        </p:txBody>
      </p:sp>
      <p:cxnSp>
        <p:nvCxnSpPr>
          <p:cNvPr id="52" name="Straight Arrow Connector 51">
            <a:extLst>
              <a:ext uri="{FF2B5EF4-FFF2-40B4-BE49-F238E27FC236}">
                <a16:creationId xmlns:a16="http://schemas.microsoft.com/office/drawing/2014/main" id="{F33C21EF-23F6-DF35-E71D-EDBF5D25D719}"/>
              </a:ext>
            </a:extLst>
          </p:cNvPr>
          <p:cNvCxnSpPr>
            <a:cxnSpLocks/>
          </p:cNvCxnSpPr>
          <p:nvPr/>
        </p:nvCxnSpPr>
        <p:spPr>
          <a:xfrm>
            <a:off x="3436860" y="2931668"/>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558C6DB8-C673-634A-8E63-E906BBF5874F}"/>
              </a:ext>
            </a:extLst>
          </p:cNvPr>
          <p:cNvCxnSpPr>
            <a:cxnSpLocks/>
          </p:cNvCxnSpPr>
          <p:nvPr/>
        </p:nvCxnSpPr>
        <p:spPr>
          <a:xfrm>
            <a:off x="4101324" y="2926390"/>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66140A04-A6BA-FE8B-5A78-F164BB599C58}"/>
              </a:ext>
            </a:extLst>
          </p:cNvPr>
          <p:cNvCxnSpPr>
            <a:cxnSpLocks/>
          </p:cNvCxnSpPr>
          <p:nvPr/>
        </p:nvCxnSpPr>
        <p:spPr>
          <a:xfrm>
            <a:off x="5448540" y="2938582"/>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5" name="Straight Arrow Connector 54">
            <a:extLst>
              <a:ext uri="{FF2B5EF4-FFF2-40B4-BE49-F238E27FC236}">
                <a16:creationId xmlns:a16="http://schemas.microsoft.com/office/drawing/2014/main" id="{74E15CB6-8730-7F24-05AF-DA72DF9BE72B}"/>
              </a:ext>
            </a:extLst>
          </p:cNvPr>
          <p:cNvCxnSpPr>
            <a:cxnSpLocks/>
          </p:cNvCxnSpPr>
          <p:nvPr/>
        </p:nvCxnSpPr>
        <p:spPr>
          <a:xfrm>
            <a:off x="6173964" y="2926390"/>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7D943FDF-0C09-F9F3-110E-5F59366A8BF6}"/>
              </a:ext>
            </a:extLst>
          </p:cNvPr>
          <p:cNvCxnSpPr>
            <a:cxnSpLocks/>
          </p:cNvCxnSpPr>
          <p:nvPr/>
        </p:nvCxnSpPr>
        <p:spPr>
          <a:xfrm>
            <a:off x="6889911" y="2911619"/>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94B6FD63-67B6-3A62-723D-8C541A859A62}"/>
              </a:ext>
            </a:extLst>
          </p:cNvPr>
          <p:cNvSpPr txBox="1"/>
          <p:nvPr/>
        </p:nvSpPr>
        <p:spPr>
          <a:xfrm>
            <a:off x="3399160" y="1333483"/>
            <a:ext cx="3711566" cy="400110"/>
          </a:xfrm>
          <a:prstGeom prst="rect">
            <a:avLst/>
          </a:prstGeom>
          <a:noFill/>
        </p:spPr>
        <p:txBody>
          <a:bodyPr wrap="square" rtlCol="0">
            <a:spAutoFit/>
          </a:bodyPr>
          <a:lstStyle/>
          <a:p>
            <a:r>
              <a:rPr lang="en-US" sz="2000" u="sng" dirty="0">
                <a:latin typeface="Times New Roman" panose="02020603050405020304" pitchFamily="18" charset="0"/>
                <a:cs typeface="Times New Roman" panose="02020603050405020304" pitchFamily="18" charset="0"/>
              </a:rPr>
              <a:t>Preparing exposure solutions</a:t>
            </a:r>
          </a:p>
        </p:txBody>
      </p:sp>
      <p:sp>
        <p:nvSpPr>
          <p:cNvPr id="59" name="Rectangle 58">
            <a:extLst>
              <a:ext uri="{FF2B5EF4-FFF2-40B4-BE49-F238E27FC236}">
                <a16:creationId xmlns:a16="http://schemas.microsoft.com/office/drawing/2014/main" id="{BDBF94B3-501D-5A47-E519-DDCFD40A0874}"/>
              </a:ext>
            </a:extLst>
          </p:cNvPr>
          <p:cNvSpPr/>
          <p:nvPr/>
        </p:nvSpPr>
        <p:spPr>
          <a:xfrm>
            <a:off x="4465910" y="2995075"/>
            <a:ext cx="726096" cy="186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FD744828-D96D-2ADA-240A-9FE6ECC39B5E}"/>
              </a:ext>
            </a:extLst>
          </p:cNvPr>
          <p:cNvSpPr txBox="1"/>
          <p:nvPr/>
        </p:nvSpPr>
        <p:spPr>
          <a:xfrm>
            <a:off x="4096440" y="3410043"/>
            <a:ext cx="2448164" cy="400110"/>
          </a:xfrm>
          <a:prstGeom prst="rect">
            <a:avLst/>
          </a:prstGeom>
          <a:noFill/>
        </p:spPr>
        <p:txBody>
          <a:bodyPr wrap="square" rtlCol="0">
            <a:spAutoFit/>
          </a:bodyPr>
          <a:lstStyle/>
          <a:p>
            <a:r>
              <a:rPr lang="en-US" sz="2000" b="1" u="sng" dirty="0">
                <a:solidFill>
                  <a:srgbClr val="FF0000"/>
                </a:solidFill>
                <a:latin typeface="Times New Roman" panose="02020603050405020304" pitchFamily="18" charset="0"/>
                <a:cs typeface="Times New Roman" panose="02020603050405020304" pitchFamily="18" charset="0"/>
              </a:rPr>
              <a:t>Chloride binding</a:t>
            </a:r>
          </a:p>
        </p:txBody>
      </p:sp>
      <p:sp>
        <p:nvSpPr>
          <p:cNvPr id="62" name="TextBox 61">
            <a:extLst>
              <a:ext uri="{FF2B5EF4-FFF2-40B4-BE49-F238E27FC236}">
                <a16:creationId xmlns:a16="http://schemas.microsoft.com/office/drawing/2014/main" id="{B39E0024-BB0E-2B05-9C52-47B5ECC587C2}"/>
              </a:ext>
            </a:extLst>
          </p:cNvPr>
          <p:cNvSpPr txBox="1"/>
          <p:nvPr/>
        </p:nvSpPr>
        <p:spPr>
          <a:xfrm>
            <a:off x="8271726" y="1288345"/>
            <a:ext cx="1672590" cy="400110"/>
          </a:xfrm>
          <a:prstGeom prst="rect">
            <a:avLst/>
          </a:prstGeom>
          <a:noFill/>
        </p:spPr>
        <p:txBody>
          <a:bodyPr wrap="square" rtlCol="0">
            <a:spAutoFit/>
          </a:bodyPr>
          <a:lstStyle/>
          <a:p>
            <a:r>
              <a:rPr lang="en-US" sz="2000" u="sng" dirty="0">
                <a:latin typeface="Times New Roman" panose="02020603050405020304" pitchFamily="18" charset="0"/>
                <a:cs typeface="Times New Roman" panose="02020603050405020304" pitchFamily="18" charset="0"/>
              </a:rPr>
              <a:t>Titration</a:t>
            </a:r>
            <a:endParaRPr lang="en-US" u="sng" dirty="0">
              <a:latin typeface="Times New Roman" panose="02020603050405020304" pitchFamily="18" charset="0"/>
              <a:cs typeface="Times New Roman" panose="02020603050405020304" pitchFamily="18" charset="0"/>
            </a:endParaRPr>
          </a:p>
        </p:txBody>
      </p:sp>
      <p:sp>
        <p:nvSpPr>
          <p:cNvPr id="65" name="TextBox 64">
            <a:extLst>
              <a:ext uri="{FF2B5EF4-FFF2-40B4-BE49-F238E27FC236}">
                <a16:creationId xmlns:a16="http://schemas.microsoft.com/office/drawing/2014/main" id="{A5B5FE57-939E-4851-6EAB-1171B5DB9D3C}"/>
              </a:ext>
            </a:extLst>
          </p:cNvPr>
          <p:cNvSpPr txBox="1"/>
          <p:nvPr/>
        </p:nvSpPr>
        <p:spPr>
          <a:xfrm>
            <a:off x="10251333" y="1267853"/>
            <a:ext cx="1672590" cy="400110"/>
          </a:xfrm>
          <a:prstGeom prst="rect">
            <a:avLst/>
          </a:prstGeom>
          <a:noFill/>
        </p:spPr>
        <p:txBody>
          <a:bodyPr wrap="square" rtlCol="0">
            <a:spAutoFit/>
          </a:bodyPr>
          <a:lstStyle/>
          <a:p>
            <a:r>
              <a:rPr lang="en-US" sz="2000" u="sng" dirty="0">
                <a:latin typeface="Times New Roman" panose="02020603050405020304" pitchFamily="18" charset="0"/>
                <a:cs typeface="Times New Roman" panose="02020603050405020304" pitchFamily="18" charset="0"/>
              </a:rPr>
              <a:t>Result</a:t>
            </a:r>
            <a:endParaRPr lang="en-US" u="sng" dirty="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067F7C22-833D-1F25-B1C4-9FF692C38D94}"/>
              </a:ext>
            </a:extLst>
          </p:cNvPr>
          <p:cNvSpPr txBox="1"/>
          <p:nvPr/>
        </p:nvSpPr>
        <p:spPr>
          <a:xfrm>
            <a:off x="7142998" y="3886636"/>
            <a:ext cx="563596" cy="415498"/>
          </a:xfrm>
          <a:prstGeom prst="rect">
            <a:avLst/>
          </a:prstGeom>
          <a:solidFill>
            <a:schemeClr val="bg1"/>
          </a:solidFill>
          <a:ln>
            <a:solidFill>
              <a:schemeClr val="bg1"/>
            </a:solidFill>
          </a:ln>
        </p:spPr>
        <p:txBody>
          <a:bodyPr wrap="square" rtlCol="0">
            <a:spAutoFit/>
          </a:bodyPr>
          <a:lstStyle/>
          <a:p>
            <a:pPr algn="ctr"/>
            <a:r>
              <a:rPr lang="en-US" sz="700" dirty="0">
                <a:latin typeface="Times New Roman" panose="02020603050405020304" pitchFamily="18" charset="0"/>
                <a:cs typeface="Times New Roman" panose="02020603050405020304" pitchFamily="18" charset="0"/>
              </a:rPr>
              <a:t>60 ml</a:t>
            </a:r>
          </a:p>
          <a:p>
            <a:pPr algn="ctr"/>
            <a:r>
              <a:rPr lang="en-US" sz="700" dirty="0">
                <a:latin typeface="Times New Roman" panose="02020603050405020304" pitchFamily="18" charset="0"/>
                <a:cs typeface="Times New Roman" panose="02020603050405020304" pitchFamily="18" charset="0"/>
              </a:rPr>
              <a:t>chloride solution</a:t>
            </a:r>
          </a:p>
        </p:txBody>
      </p:sp>
      <p:sp>
        <p:nvSpPr>
          <p:cNvPr id="67" name="Rectangle 66">
            <a:extLst>
              <a:ext uri="{FF2B5EF4-FFF2-40B4-BE49-F238E27FC236}">
                <a16:creationId xmlns:a16="http://schemas.microsoft.com/office/drawing/2014/main" id="{638AD999-C0BC-F19B-B8F8-84459459EFA7}"/>
              </a:ext>
            </a:extLst>
          </p:cNvPr>
          <p:cNvSpPr/>
          <p:nvPr/>
        </p:nvSpPr>
        <p:spPr>
          <a:xfrm>
            <a:off x="7136929" y="2441449"/>
            <a:ext cx="210506" cy="197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pic>
        <p:nvPicPr>
          <p:cNvPr id="68" name="Picture 67">
            <a:extLst>
              <a:ext uri="{FF2B5EF4-FFF2-40B4-BE49-F238E27FC236}">
                <a16:creationId xmlns:a16="http://schemas.microsoft.com/office/drawing/2014/main" id="{43B7DAAD-8B13-95DA-BCC2-29902CD762DA}"/>
              </a:ext>
            </a:extLst>
          </p:cNvPr>
          <p:cNvPicPr>
            <a:picLocks noChangeAspect="1"/>
          </p:cNvPicPr>
          <p:nvPr/>
        </p:nvPicPr>
        <p:blipFill rotWithShape="1">
          <a:blip r:embed="rId3">
            <a:extLst>
              <a:ext uri="{28A0092B-C50C-407E-A947-70E740481C1C}">
                <a14:useLocalDpi xmlns:a14="http://schemas.microsoft.com/office/drawing/2010/main" val="0"/>
              </a:ext>
            </a:extLst>
          </a:blip>
          <a:srcRect l="54843" t="49136" r="33769" b="16885"/>
          <a:stretch/>
        </p:blipFill>
        <p:spPr bwMode="auto">
          <a:xfrm>
            <a:off x="6573762" y="1975303"/>
            <a:ext cx="675643" cy="909681"/>
          </a:xfrm>
          <a:prstGeom prst="rect">
            <a:avLst/>
          </a:prstGeom>
          <a:noFill/>
          <a:ln>
            <a:noFill/>
          </a:ln>
        </p:spPr>
      </p:pic>
      <p:sp>
        <p:nvSpPr>
          <p:cNvPr id="69" name="TextBox 68">
            <a:extLst>
              <a:ext uri="{FF2B5EF4-FFF2-40B4-BE49-F238E27FC236}">
                <a16:creationId xmlns:a16="http://schemas.microsoft.com/office/drawing/2014/main" id="{FD12FEB3-FAD7-D225-AEAC-9C3C09EE16F3}"/>
              </a:ext>
            </a:extLst>
          </p:cNvPr>
          <p:cNvSpPr txBox="1"/>
          <p:nvPr/>
        </p:nvSpPr>
        <p:spPr>
          <a:xfrm>
            <a:off x="6738787" y="2334723"/>
            <a:ext cx="396240" cy="246221"/>
          </a:xfrm>
          <a:prstGeom prst="rect">
            <a:avLst/>
          </a:prstGeom>
          <a:solidFill>
            <a:schemeClr val="bg1"/>
          </a:solidFill>
        </p:spPr>
        <p:txBody>
          <a:bodyPr wrap="square" rtlCol="0">
            <a:spAutoFit/>
          </a:bodyPr>
          <a:lstStyle/>
          <a:p>
            <a:r>
              <a:rPr lang="en-US" sz="1000" dirty="0">
                <a:latin typeface="Times New Roman" panose="02020603050405020304" pitchFamily="18" charset="0"/>
                <a:cs typeface="Times New Roman" panose="02020603050405020304" pitchFamily="18" charset="0"/>
              </a:rPr>
              <a:t>2M</a:t>
            </a:r>
          </a:p>
        </p:txBody>
      </p:sp>
      <p:cxnSp>
        <p:nvCxnSpPr>
          <p:cNvPr id="72" name="Straight Arrow Connector 71">
            <a:extLst>
              <a:ext uri="{FF2B5EF4-FFF2-40B4-BE49-F238E27FC236}">
                <a16:creationId xmlns:a16="http://schemas.microsoft.com/office/drawing/2014/main" id="{57556F5A-D574-702E-2727-DF87B3457ED4}"/>
              </a:ext>
            </a:extLst>
          </p:cNvPr>
          <p:cNvCxnSpPr>
            <a:cxnSpLocks/>
          </p:cNvCxnSpPr>
          <p:nvPr/>
        </p:nvCxnSpPr>
        <p:spPr>
          <a:xfrm>
            <a:off x="4777980" y="2938582"/>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9" name="Rectangle 78">
            <a:extLst>
              <a:ext uri="{FF2B5EF4-FFF2-40B4-BE49-F238E27FC236}">
                <a16:creationId xmlns:a16="http://schemas.microsoft.com/office/drawing/2014/main" id="{47EDC9F1-4DB2-4597-9728-F10B1F209355}"/>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Methodology</a:t>
            </a:r>
            <a:r>
              <a:rPr lang="en-US" dirty="0">
                <a:solidFill>
                  <a:schemeClr val="bg1"/>
                </a:solidFill>
                <a:latin typeface="Times New Roman" panose="02020603050405020304" pitchFamily="18" charset="0"/>
                <a:cs typeface="Times New Roman" panose="02020603050405020304" pitchFamily="18" charset="0"/>
              </a:rPr>
              <a:t>:</a:t>
            </a:r>
            <a:r>
              <a:rPr lang="en-US" sz="24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Chloride Binding</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61" name="Picture 7" descr="DispenSix: Automated Liquid handler for Titration : Get Quote, RFQ, Price  or Buy">
            <a:extLst>
              <a:ext uri="{FF2B5EF4-FFF2-40B4-BE49-F238E27FC236}">
                <a16:creationId xmlns:a16="http://schemas.microsoft.com/office/drawing/2014/main" id="{3FACF234-BA4E-4B51-8A6B-BD13EE63B2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143" t="13582" r="19500" b="17597"/>
          <a:stretch/>
        </p:blipFill>
        <p:spPr bwMode="auto">
          <a:xfrm>
            <a:off x="7973447" y="2313217"/>
            <a:ext cx="2269149" cy="18741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7E08924-03EE-EA94-0428-5F7B3E1D6452}"/>
              </a:ext>
            </a:extLst>
          </p:cNvPr>
          <p:cNvPicPr>
            <a:picLocks noChangeAspect="1"/>
          </p:cNvPicPr>
          <p:nvPr/>
        </p:nvPicPr>
        <p:blipFill>
          <a:blip r:embed="rId7"/>
          <a:stretch>
            <a:fillRect/>
          </a:stretch>
        </p:blipFill>
        <p:spPr>
          <a:xfrm>
            <a:off x="175694" y="612396"/>
            <a:ext cx="7760009" cy="5857875"/>
          </a:xfrm>
          <a:prstGeom prst="rect">
            <a:avLst/>
          </a:prstGeom>
        </p:spPr>
      </p:pic>
      <p:sp>
        <p:nvSpPr>
          <p:cNvPr id="4" name="Slide Number Placeholder 3">
            <a:extLst>
              <a:ext uri="{FF2B5EF4-FFF2-40B4-BE49-F238E27FC236}">
                <a16:creationId xmlns:a16="http://schemas.microsoft.com/office/drawing/2014/main" id="{B280BED1-E785-D9A2-73D4-C577D4F68077}"/>
              </a:ext>
            </a:extLst>
          </p:cNvPr>
          <p:cNvSpPr>
            <a:spLocks noGrp="1"/>
          </p:cNvSpPr>
          <p:nvPr>
            <p:ph type="sldNum" sz="quarter" idx="12"/>
          </p:nvPr>
        </p:nvSpPr>
        <p:spPr/>
        <p:txBody>
          <a:bodyPr/>
          <a:lstStyle/>
          <a:p>
            <a:fld id="{79979DF2-E2ED-49F8-8BF8-C290A078E34F}" type="slidenum">
              <a:rPr lang="en-US" smtClean="0"/>
              <a:t>24</a:t>
            </a:fld>
            <a:endParaRPr lang="en-US" dirty="0"/>
          </a:p>
        </p:txBody>
      </p:sp>
    </p:spTree>
    <p:extLst>
      <p:ext uri="{BB962C8B-B14F-4D97-AF65-F5344CB8AC3E}">
        <p14:creationId xmlns:p14="http://schemas.microsoft.com/office/powerpoint/2010/main" val="26208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1000"/>
                                        <p:tgtEl>
                                          <p:spTgt spid="43"/>
                                        </p:tgtEl>
                                      </p:cBhvr>
                                    </p:animEffect>
                                    <p:anim calcmode="lin" valueType="num">
                                      <p:cBhvr>
                                        <p:cTn id="33" dur="1000" fill="hold"/>
                                        <p:tgtEl>
                                          <p:spTgt spid="43"/>
                                        </p:tgtEl>
                                        <p:attrNameLst>
                                          <p:attrName>ppt_x</p:attrName>
                                        </p:attrNameLst>
                                      </p:cBhvr>
                                      <p:tavLst>
                                        <p:tav tm="0">
                                          <p:val>
                                            <p:strVal val="#ppt_x"/>
                                          </p:val>
                                        </p:tav>
                                        <p:tav tm="100000">
                                          <p:val>
                                            <p:strVal val="#ppt_x"/>
                                          </p:val>
                                        </p:tav>
                                      </p:tavLst>
                                    </p:anim>
                                    <p:anim calcmode="lin" valueType="num">
                                      <p:cBhvr>
                                        <p:cTn id="34" dur="1000" fill="hold"/>
                                        <p:tgtEl>
                                          <p:spTgt spid="43"/>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1000"/>
                                        <p:tgtEl>
                                          <p:spTgt spid="45"/>
                                        </p:tgtEl>
                                      </p:cBhvr>
                                    </p:animEffect>
                                    <p:anim calcmode="lin" valueType="num">
                                      <p:cBhvr>
                                        <p:cTn id="43" dur="1000" fill="hold"/>
                                        <p:tgtEl>
                                          <p:spTgt spid="45"/>
                                        </p:tgtEl>
                                        <p:attrNameLst>
                                          <p:attrName>ppt_x</p:attrName>
                                        </p:attrNameLst>
                                      </p:cBhvr>
                                      <p:tavLst>
                                        <p:tav tm="0">
                                          <p:val>
                                            <p:strVal val="#ppt_x"/>
                                          </p:val>
                                        </p:tav>
                                        <p:tav tm="100000">
                                          <p:val>
                                            <p:strVal val="#ppt_x"/>
                                          </p:val>
                                        </p:tav>
                                      </p:tavLst>
                                    </p:anim>
                                    <p:anim calcmode="lin" valueType="num">
                                      <p:cBhvr>
                                        <p:cTn id="44" dur="1000" fill="hold"/>
                                        <p:tgtEl>
                                          <p:spTgt spid="45"/>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1000"/>
                                        <p:tgtEl>
                                          <p:spTgt spid="46"/>
                                        </p:tgtEl>
                                      </p:cBhvr>
                                    </p:animEffect>
                                    <p:anim calcmode="lin" valueType="num">
                                      <p:cBhvr>
                                        <p:cTn id="48" dur="1000" fill="hold"/>
                                        <p:tgtEl>
                                          <p:spTgt spid="46"/>
                                        </p:tgtEl>
                                        <p:attrNameLst>
                                          <p:attrName>ppt_x</p:attrName>
                                        </p:attrNameLst>
                                      </p:cBhvr>
                                      <p:tavLst>
                                        <p:tav tm="0">
                                          <p:val>
                                            <p:strVal val="#ppt_x"/>
                                          </p:val>
                                        </p:tav>
                                        <p:tav tm="100000">
                                          <p:val>
                                            <p:strVal val="#ppt_x"/>
                                          </p:val>
                                        </p:tav>
                                      </p:tavLst>
                                    </p:anim>
                                    <p:anim calcmode="lin" valueType="num">
                                      <p:cBhvr>
                                        <p:cTn id="49" dur="1000" fill="hold"/>
                                        <p:tgtEl>
                                          <p:spTgt spid="46"/>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1000"/>
                                        <p:tgtEl>
                                          <p:spTgt spid="50"/>
                                        </p:tgtEl>
                                      </p:cBhvr>
                                    </p:animEffect>
                                    <p:anim calcmode="lin" valueType="num">
                                      <p:cBhvr>
                                        <p:cTn id="53" dur="1000" fill="hold"/>
                                        <p:tgtEl>
                                          <p:spTgt spid="50"/>
                                        </p:tgtEl>
                                        <p:attrNameLst>
                                          <p:attrName>ppt_x</p:attrName>
                                        </p:attrNameLst>
                                      </p:cBhvr>
                                      <p:tavLst>
                                        <p:tav tm="0">
                                          <p:val>
                                            <p:strVal val="#ppt_x"/>
                                          </p:val>
                                        </p:tav>
                                        <p:tav tm="100000">
                                          <p:val>
                                            <p:strVal val="#ppt_x"/>
                                          </p:val>
                                        </p:tav>
                                      </p:tavLst>
                                    </p:anim>
                                    <p:anim calcmode="lin" valueType="num">
                                      <p:cBhvr>
                                        <p:cTn id="54" dur="1000" fill="hold"/>
                                        <p:tgtEl>
                                          <p:spTgt spid="5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1000"/>
                                        <p:tgtEl>
                                          <p:spTgt spid="60"/>
                                        </p:tgtEl>
                                      </p:cBhvr>
                                    </p:animEffect>
                                    <p:anim calcmode="lin" valueType="num">
                                      <p:cBhvr>
                                        <p:cTn id="58" dur="1000" fill="hold"/>
                                        <p:tgtEl>
                                          <p:spTgt spid="60"/>
                                        </p:tgtEl>
                                        <p:attrNameLst>
                                          <p:attrName>ppt_x</p:attrName>
                                        </p:attrNameLst>
                                      </p:cBhvr>
                                      <p:tavLst>
                                        <p:tav tm="0">
                                          <p:val>
                                            <p:strVal val="#ppt_x"/>
                                          </p:val>
                                        </p:tav>
                                        <p:tav tm="100000">
                                          <p:val>
                                            <p:strVal val="#ppt_x"/>
                                          </p:val>
                                        </p:tav>
                                      </p:tavLst>
                                    </p:anim>
                                    <p:anim calcmode="lin" valueType="num">
                                      <p:cBhvr>
                                        <p:cTn id="59" dur="1000" fill="hold"/>
                                        <p:tgtEl>
                                          <p:spTgt spid="60"/>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1000"/>
                                        <p:tgtEl>
                                          <p:spTgt spid="66"/>
                                        </p:tgtEl>
                                      </p:cBhvr>
                                    </p:animEffect>
                                    <p:anim calcmode="lin" valueType="num">
                                      <p:cBhvr>
                                        <p:cTn id="63" dur="1000" fill="hold"/>
                                        <p:tgtEl>
                                          <p:spTgt spid="66"/>
                                        </p:tgtEl>
                                        <p:attrNameLst>
                                          <p:attrName>ppt_x</p:attrName>
                                        </p:attrNameLst>
                                      </p:cBhvr>
                                      <p:tavLst>
                                        <p:tav tm="0">
                                          <p:val>
                                            <p:strVal val="#ppt_x"/>
                                          </p:val>
                                        </p:tav>
                                        <p:tav tm="100000">
                                          <p:val>
                                            <p:strVal val="#ppt_x"/>
                                          </p:val>
                                        </p:tav>
                                      </p:tavLst>
                                    </p:anim>
                                    <p:anim calcmode="lin" valueType="num">
                                      <p:cBhvr>
                                        <p:cTn id="64" dur="1000" fill="hold"/>
                                        <p:tgtEl>
                                          <p:spTgt spid="66"/>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1000"/>
                                        <p:tgtEl>
                                          <p:spTgt spid="52"/>
                                        </p:tgtEl>
                                      </p:cBhvr>
                                    </p:animEffect>
                                    <p:anim calcmode="lin" valueType="num">
                                      <p:cBhvr>
                                        <p:cTn id="73" dur="1000" fill="hold"/>
                                        <p:tgtEl>
                                          <p:spTgt spid="52"/>
                                        </p:tgtEl>
                                        <p:attrNameLst>
                                          <p:attrName>ppt_x</p:attrName>
                                        </p:attrNameLst>
                                      </p:cBhvr>
                                      <p:tavLst>
                                        <p:tav tm="0">
                                          <p:val>
                                            <p:strVal val="#ppt_x"/>
                                          </p:val>
                                        </p:tav>
                                        <p:tav tm="100000">
                                          <p:val>
                                            <p:strVal val="#ppt_x"/>
                                          </p:val>
                                        </p:tav>
                                      </p:tavLst>
                                    </p:anim>
                                    <p:anim calcmode="lin" valueType="num">
                                      <p:cBhvr>
                                        <p:cTn id="74" dur="1000" fill="hold"/>
                                        <p:tgtEl>
                                          <p:spTgt spid="52"/>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1000"/>
                                        <p:tgtEl>
                                          <p:spTgt spid="53"/>
                                        </p:tgtEl>
                                      </p:cBhvr>
                                    </p:animEffect>
                                    <p:anim calcmode="lin" valueType="num">
                                      <p:cBhvr>
                                        <p:cTn id="78" dur="1000" fill="hold"/>
                                        <p:tgtEl>
                                          <p:spTgt spid="53"/>
                                        </p:tgtEl>
                                        <p:attrNameLst>
                                          <p:attrName>ppt_x</p:attrName>
                                        </p:attrNameLst>
                                      </p:cBhvr>
                                      <p:tavLst>
                                        <p:tav tm="0">
                                          <p:val>
                                            <p:strVal val="#ppt_x"/>
                                          </p:val>
                                        </p:tav>
                                        <p:tav tm="100000">
                                          <p:val>
                                            <p:strVal val="#ppt_x"/>
                                          </p:val>
                                        </p:tav>
                                      </p:tavLst>
                                    </p:anim>
                                    <p:anim calcmode="lin" valueType="num">
                                      <p:cBhvr>
                                        <p:cTn id="79" dur="1000" fill="hold"/>
                                        <p:tgtEl>
                                          <p:spTgt spid="53"/>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72"/>
                                        </p:tgtEl>
                                        <p:attrNameLst>
                                          <p:attrName>style.visibility</p:attrName>
                                        </p:attrNameLst>
                                      </p:cBhvr>
                                      <p:to>
                                        <p:strVal val="visible"/>
                                      </p:to>
                                    </p:set>
                                    <p:animEffect transition="in" filter="fade">
                                      <p:cBhvr>
                                        <p:cTn id="82" dur="1000"/>
                                        <p:tgtEl>
                                          <p:spTgt spid="72"/>
                                        </p:tgtEl>
                                      </p:cBhvr>
                                    </p:animEffect>
                                    <p:anim calcmode="lin" valueType="num">
                                      <p:cBhvr>
                                        <p:cTn id="83" dur="1000" fill="hold"/>
                                        <p:tgtEl>
                                          <p:spTgt spid="72"/>
                                        </p:tgtEl>
                                        <p:attrNameLst>
                                          <p:attrName>ppt_x</p:attrName>
                                        </p:attrNameLst>
                                      </p:cBhvr>
                                      <p:tavLst>
                                        <p:tav tm="0">
                                          <p:val>
                                            <p:strVal val="#ppt_x"/>
                                          </p:val>
                                        </p:tav>
                                        <p:tav tm="100000">
                                          <p:val>
                                            <p:strVal val="#ppt_x"/>
                                          </p:val>
                                        </p:tav>
                                      </p:tavLst>
                                    </p:anim>
                                    <p:anim calcmode="lin" valueType="num">
                                      <p:cBhvr>
                                        <p:cTn id="84" dur="1000" fill="hold"/>
                                        <p:tgtEl>
                                          <p:spTgt spid="72"/>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Effect transition="in" filter="fade">
                                      <p:cBhvr>
                                        <p:cTn id="87" dur="1000"/>
                                        <p:tgtEl>
                                          <p:spTgt spid="54"/>
                                        </p:tgtEl>
                                      </p:cBhvr>
                                    </p:animEffect>
                                    <p:anim calcmode="lin" valueType="num">
                                      <p:cBhvr>
                                        <p:cTn id="88" dur="1000" fill="hold"/>
                                        <p:tgtEl>
                                          <p:spTgt spid="54"/>
                                        </p:tgtEl>
                                        <p:attrNameLst>
                                          <p:attrName>ppt_x</p:attrName>
                                        </p:attrNameLst>
                                      </p:cBhvr>
                                      <p:tavLst>
                                        <p:tav tm="0">
                                          <p:val>
                                            <p:strVal val="#ppt_x"/>
                                          </p:val>
                                        </p:tav>
                                        <p:tav tm="100000">
                                          <p:val>
                                            <p:strVal val="#ppt_x"/>
                                          </p:val>
                                        </p:tav>
                                      </p:tavLst>
                                    </p:anim>
                                    <p:anim calcmode="lin" valueType="num">
                                      <p:cBhvr>
                                        <p:cTn id="89" dur="1000" fill="hold"/>
                                        <p:tgtEl>
                                          <p:spTgt spid="54"/>
                                        </p:tgtEl>
                                        <p:attrNameLst>
                                          <p:attrName>ppt_y</p:attrName>
                                        </p:attrNameLst>
                                      </p:cBhvr>
                                      <p:tavLst>
                                        <p:tav tm="0">
                                          <p:val>
                                            <p:strVal val="#ppt_y-.1"/>
                                          </p:val>
                                        </p:tav>
                                        <p:tav tm="100000">
                                          <p:val>
                                            <p:strVal val="#ppt_y"/>
                                          </p:val>
                                        </p:tav>
                                      </p:tavLst>
                                    </p:anim>
                                  </p:childTnLst>
                                </p:cTn>
                              </p:par>
                              <p:par>
                                <p:cTn id="90" presetID="47" presetClass="entr" presetSubtype="0" fill="hold" nodeType="withEffect">
                                  <p:stCondLst>
                                    <p:cond delay="0"/>
                                  </p:stCondLst>
                                  <p:childTnLst>
                                    <p:set>
                                      <p:cBhvr>
                                        <p:cTn id="91" dur="1" fill="hold">
                                          <p:stCondLst>
                                            <p:cond delay="0"/>
                                          </p:stCondLst>
                                        </p:cTn>
                                        <p:tgtEl>
                                          <p:spTgt spid="55"/>
                                        </p:tgtEl>
                                        <p:attrNameLst>
                                          <p:attrName>style.visibility</p:attrName>
                                        </p:attrNameLst>
                                      </p:cBhvr>
                                      <p:to>
                                        <p:strVal val="visible"/>
                                      </p:to>
                                    </p:set>
                                    <p:animEffect transition="in" filter="fade">
                                      <p:cBhvr>
                                        <p:cTn id="92" dur="1000"/>
                                        <p:tgtEl>
                                          <p:spTgt spid="55"/>
                                        </p:tgtEl>
                                      </p:cBhvr>
                                    </p:animEffect>
                                    <p:anim calcmode="lin" valueType="num">
                                      <p:cBhvr>
                                        <p:cTn id="93" dur="1000" fill="hold"/>
                                        <p:tgtEl>
                                          <p:spTgt spid="55"/>
                                        </p:tgtEl>
                                        <p:attrNameLst>
                                          <p:attrName>ppt_x</p:attrName>
                                        </p:attrNameLst>
                                      </p:cBhvr>
                                      <p:tavLst>
                                        <p:tav tm="0">
                                          <p:val>
                                            <p:strVal val="#ppt_x"/>
                                          </p:val>
                                        </p:tav>
                                        <p:tav tm="100000">
                                          <p:val>
                                            <p:strVal val="#ppt_x"/>
                                          </p:val>
                                        </p:tav>
                                      </p:tavLst>
                                    </p:anim>
                                    <p:anim calcmode="lin" valueType="num">
                                      <p:cBhvr>
                                        <p:cTn id="94" dur="1000" fill="hold"/>
                                        <p:tgtEl>
                                          <p:spTgt spid="55"/>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fade">
                                      <p:cBhvr>
                                        <p:cTn id="97" dur="1000"/>
                                        <p:tgtEl>
                                          <p:spTgt spid="56"/>
                                        </p:tgtEl>
                                      </p:cBhvr>
                                    </p:animEffect>
                                    <p:anim calcmode="lin" valueType="num">
                                      <p:cBhvr>
                                        <p:cTn id="98" dur="1000" fill="hold"/>
                                        <p:tgtEl>
                                          <p:spTgt spid="56"/>
                                        </p:tgtEl>
                                        <p:attrNameLst>
                                          <p:attrName>ppt_x</p:attrName>
                                        </p:attrNameLst>
                                      </p:cBhvr>
                                      <p:tavLst>
                                        <p:tav tm="0">
                                          <p:val>
                                            <p:strVal val="#ppt_x"/>
                                          </p:val>
                                        </p:tav>
                                        <p:tav tm="100000">
                                          <p:val>
                                            <p:strVal val="#ppt_x"/>
                                          </p:val>
                                        </p:tav>
                                      </p:tavLst>
                                    </p:anim>
                                    <p:anim calcmode="lin" valueType="num">
                                      <p:cBhvr>
                                        <p:cTn id="9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
                                        </p:tgtEl>
                                        <p:attrNameLst>
                                          <p:attrName>style.visibility</p:attrName>
                                        </p:attrNameLst>
                                      </p:cBhvr>
                                      <p:to>
                                        <p:strVal val="visible"/>
                                      </p:to>
                                    </p:set>
                                    <p:animEffect transition="in" filter="fade">
                                      <p:cBhvr>
                                        <p:cTn id="10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60" grpId="0"/>
      <p:bldP spid="6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EBC4BA0-7538-4472-5BFF-D5BAEE9CE386}"/>
              </a:ext>
            </a:extLst>
          </p:cNvPr>
          <p:cNvPicPr>
            <a:picLocks noChangeAspect="1"/>
          </p:cNvPicPr>
          <p:nvPr/>
        </p:nvPicPr>
        <p:blipFill rotWithShape="1">
          <a:blip r:embed="rId2">
            <a:extLst>
              <a:ext uri="{28A0092B-C50C-407E-A947-70E740481C1C}">
                <a14:useLocalDpi xmlns:a14="http://schemas.microsoft.com/office/drawing/2010/main" val="0"/>
              </a:ext>
            </a:extLst>
          </a:blip>
          <a:srcRect r="80673"/>
          <a:stretch/>
        </p:blipFill>
        <p:spPr bwMode="auto">
          <a:xfrm>
            <a:off x="1282866" y="681612"/>
            <a:ext cx="1146656" cy="2677160"/>
          </a:xfrm>
          <a:prstGeom prst="rect">
            <a:avLst/>
          </a:prstGeom>
          <a:noFill/>
          <a:ln>
            <a:noFill/>
          </a:ln>
        </p:spPr>
      </p:pic>
      <p:grpSp>
        <p:nvGrpSpPr>
          <p:cNvPr id="15" name="Group 14">
            <a:extLst>
              <a:ext uri="{FF2B5EF4-FFF2-40B4-BE49-F238E27FC236}">
                <a16:creationId xmlns:a16="http://schemas.microsoft.com/office/drawing/2014/main" id="{F2E963FD-FADB-2269-81E5-953BDE476DCA}"/>
              </a:ext>
            </a:extLst>
          </p:cNvPr>
          <p:cNvGrpSpPr/>
          <p:nvPr/>
        </p:nvGrpSpPr>
        <p:grpSpPr>
          <a:xfrm>
            <a:off x="4569439" y="1792199"/>
            <a:ext cx="768005" cy="882009"/>
            <a:chOff x="4474555" y="2677159"/>
            <a:chExt cx="768005" cy="882009"/>
          </a:xfrm>
        </p:grpSpPr>
        <p:pic>
          <p:nvPicPr>
            <p:cNvPr id="16" name="Picture 15">
              <a:extLst>
                <a:ext uri="{FF2B5EF4-FFF2-40B4-BE49-F238E27FC236}">
                  <a16:creationId xmlns:a16="http://schemas.microsoft.com/office/drawing/2014/main" id="{15817D42-4E36-16A7-0D89-43DF368256B6}"/>
                </a:ext>
              </a:extLst>
            </p:cNvPr>
            <p:cNvPicPr>
              <a:picLocks noChangeAspect="1"/>
            </p:cNvPicPr>
            <p:nvPr/>
          </p:nvPicPr>
          <p:blipFill rotWithShape="1">
            <a:blip r:embed="rId3">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18" name="Group 17">
              <a:extLst>
                <a:ext uri="{FF2B5EF4-FFF2-40B4-BE49-F238E27FC236}">
                  <a16:creationId xmlns:a16="http://schemas.microsoft.com/office/drawing/2014/main" id="{D9004AC9-DDBE-74F3-A7B6-6B81DFF5CD04}"/>
                </a:ext>
              </a:extLst>
            </p:cNvPr>
            <p:cNvGrpSpPr/>
            <p:nvPr/>
          </p:nvGrpSpPr>
          <p:grpSpPr>
            <a:xfrm>
              <a:off x="4772024" y="3093720"/>
              <a:ext cx="470536" cy="315908"/>
              <a:chOff x="4772024" y="3093720"/>
              <a:chExt cx="470536" cy="315908"/>
            </a:xfrm>
          </p:grpSpPr>
          <p:sp>
            <p:nvSpPr>
              <p:cNvPr id="19" name="Rectangle 18">
                <a:extLst>
                  <a:ext uri="{FF2B5EF4-FFF2-40B4-BE49-F238E27FC236}">
                    <a16:creationId xmlns:a16="http://schemas.microsoft.com/office/drawing/2014/main" id="{B35DECFC-1910-06DB-2F9F-62A3CC184245}"/>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0D8C12BE-AA58-9430-6706-4A55CB54DC3A}"/>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grpSp>
        <p:nvGrpSpPr>
          <p:cNvPr id="21" name="Group 20">
            <a:extLst>
              <a:ext uri="{FF2B5EF4-FFF2-40B4-BE49-F238E27FC236}">
                <a16:creationId xmlns:a16="http://schemas.microsoft.com/office/drawing/2014/main" id="{3EF47539-9F01-0E1B-1CA7-FA4F6ABB67D1}"/>
              </a:ext>
            </a:extLst>
          </p:cNvPr>
          <p:cNvGrpSpPr/>
          <p:nvPr/>
        </p:nvGrpSpPr>
        <p:grpSpPr>
          <a:xfrm>
            <a:off x="3898078" y="1792200"/>
            <a:ext cx="768005" cy="882009"/>
            <a:chOff x="4474555" y="2677159"/>
            <a:chExt cx="768005" cy="882009"/>
          </a:xfrm>
        </p:grpSpPr>
        <p:pic>
          <p:nvPicPr>
            <p:cNvPr id="22" name="Picture 21">
              <a:extLst>
                <a:ext uri="{FF2B5EF4-FFF2-40B4-BE49-F238E27FC236}">
                  <a16:creationId xmlns:a16="http://schemas.microsoft.com/office/drawing/2014/main" id="{4BDE393E-22B5-0F37-176C-7F05148B771D}"/>
                </a:ext>
              </a:extLst>
            </p:cNvPr>
            <p:cNvPicPr>
              <a:picLocks noChangeAspect="1"/>
            </p:cNvPicPr>
            <p:nvPr/>
          </p:nvPicPr>
          <p:blipFill rotWithShape="1">
            <a:blip r:embed="rId3">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23" name="Group 22">
              <a:extLst>
                <a:ext uri="{FF2B5EF4-FFF2-40B4-BE49-F238E27FC236}">
                  <a16:creationId xmlns:a16="http://schemas.microsoft.com/office/drawing/2014/main" id="{F6A94C9A-9812-D7B2-1170-885046FC186C}"/>
                </a:ext>
              </a:extLst>
            </p:cNvPr>
            <p:cNvGrpSpPr/>
            <p:nvPr/>
          </p:nvGrpSpPr>
          <p:grpSpPr>
            <a:xfrm>
              <a:off x="4772024" y="3093720"/>
              <a:ext cx="470536" cy="315908"/>
              <a:chOff x="4772024" y="3093720"/>
              <a:chExt cx="470536" cy="315908"/>
            </a:xfrm>
          </p:grpSpPr>
          <p:sp>
            <p:nvSpPr>
              <p:cNvPr id="24" name="Rectangle 23">
                <a:extLst>
                  <a:ext uri="{FF2B5EF4-FFF2-40B4-BE49-F238E27FC236}">
                    <a16:creationId xmlns:a16="http://schemas.microsoft.com/office/drawing/2014/main" id="{635BF430-1915-A13A-2083-2001A8F17AE2}"/>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1A250129-DEBA-2869-2A33-7BF16B0F1365}"/>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grpSp>
        <p:nvGrpSpPr>
          <p:cNvPr id="26" name="Group 25">
            <a:extLst>
              <a:ext uri="{FF2B5EF4-FFF2-40B4-BE49-F238E27FC236}">
                <a16:creationId xmlns:a16="http://schemas.microsoft.com/office/drawing/2014/main" id="{D3FA5F0A-2098-A646-F472-A955D73045B2}"/>
              </a:ext>
            </a:extLst>
          </p:cNvPr>
          <p:cNvGrpSpPr/>
          <p:nvPr/>
        </p:nvGrpSpPr>
        <p:grpSpPr>
          <a:xfrm>
            <a:off x="3224677" y="1792200"/>
            <a:ext cx="768005" cy="882009"/>
            <a:chOff x="4474555" y="2677159"/>
            <a:chExt cx="768005" cy="882009"/>
          </a:xfrm>
        </p:grpSpPr>
        <p:pic>
          <p:nvPicPr>
            <p:cNvPr id="27" name="Picture 26">
              <a:extLst>
                <a:ext uri="{FF2B5EF4-FFF2-40B4-BE49-F238E27FC236}">
                  <a16:creationId xmlns:a16="http://schemas.microsoft.com/office/drawing/2014/main" id="{6598D8E2-56CC-B294-F5B2-50E02918963F}"/>
                </a:ext>
              </a:extLst>
            </p:cNvPr>
            <p:cNvPicPr>
              <a:picLocks noChangeAspect="1"/>
            </p:cNvPicPr>
            <p:nvPr/>
          </p:nvPicPr>
          <p:blipFill rotWithShape="1">
            <a:blip r:embed="rId3">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28" name="Group 27">
              <a:extLst>
                <a:ext uri="{FF2B5EF4-FFF2-40B4-BE49-F238E27FC236}">
                  <a16:creationId xmlns:a16="http://schemas.microsoft.com/office/drawing/2014/main" id="{DC7C44BA-02D7-BCEB-FA2F-5C2D46EA4E23}"/>
                </a:ext>
              </a:extLst>
            </p:cNvPr>
            <p:cNvGrpSpPr/>
            <p:nvPr/>
          </p:nvGrpSpPr>
          <p:grpSpPr>
            <a:xfrm>
              <a:off x="4772024" y="3093720"/>
              <a:ext cx="470536" cy="315908"/>
              <a:chOff x="4772024" y="3093720"/>
              <a:chExt cx="470536" cy="315908"/>
            </a:xfrm>
          </p:grpSpPr>
          <p:sp>
            <p:nvSpPr>
              <p:cNvPr id="29" name="Rectangle 28">
                <a:extLst>
                  <a:ext uri="{FF2B5EF4-FFF2-40B4-BE49-F238E27FC236}">
                    <a16:creationId xmlns:a16="http://schemas.microsoft.com/office/drawing/2014/main" id="{FDDE62A5-28CB-4A0B-DFF2-E9F383CA1F6C}"/>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BA1DDBFE-B243-2697-B85A-ECCD6000F9DE}"/>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grpSp>
        <p:nvGrpSpPr>
          <p:cNvPr id="31" name="Group 30">
            <a:extLst>
              <a:ext uri="{FF2B5EF4-FFF2-40B4-BE49-F238E27FC236}">
                <a16:creationId xmlns:a16="http://schemas.microsoft.com/office/drawing/2014/main" id="{66049CC9-175C-2987-5B3D-EFF0AA7337C0}"/>
              </a:ext>
            </a:extLst>
          </p:cNvPr>
          <p:cNvGrpSpPr/>
          <p:nvPr/>
        </p:nvGrpSpPr>
        <p:grpSpPr>
          <a:xfrm>
            <a:off x="2485035" y="1792201"/>
            <a:ext cx="768005" cy="882009"/>
            <a:chOff x="4474555" y="2677159"/>
            <a:chExt cx="768005" cy="882009"/>
          </a:xfrm>
        </p:grpSpPr>
        <p:pic>
          <p:nvPicPr>
            <p:cNvPr id="32" name="Picture 31">
              <a:extLst>
                <a:ext uri="{FF2B5EF4-FFF2-40B4-BE49-F238E27FC236}">
                  <a16:creationId xmlns:a16="http://schemas.microsoft.com/office/drawing/2014/main" id="{30AF9BA3-1FC9-E5C4-739D-AFF0BF7640C7}"/>
                </a:ext>
              </a:extLst>
            </p:cNvPr>
            <p:cNvPicPr>
              <a:picLocks noChangeAspect="1"/>
            </p:cNvPicPr>
            <p:nvPr/>
          </p:nvPicPr>
          <p:blipFill rotWithShape="1">
            <a:blip r:embed="rId3">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33" name="Group 32">
              <a:extLst>
                <a:ext uri="{FF2B5EF4-FFF2-40B4-BE49-F238E27FC236}">
                  <a16:creationId xmlns:a16="http://schemas.microsoft.com/office/drawing/2014/main" id="{AFB39E4C-878E-B7C2-F48B-956237D571AA}"/>
                </a:ext>
              </a:extLst>
            </p:cNvPr>
            <p:cNvGrpSpPr/>
            <p:nvPr/>
          </p:nvGrpSpPr>
          <p:grpSpPr>
            <a:xfrm>
              <a:off x="4772024" y="3093720"/>
              <a:ext cx="470536" cy="315908"/>
              <a:chOff x="4772024" y="3093720"/>
              <a:chExt cx="470536" cy="315908"/>
            </a:xfrm>
          </p:grpSpPr>
          <p:sp>
            <p:nvSpPr>
              <p:cNvPr id="34" name="Rectangle 33">
                <a:extLst>
                  <a:ext uri="{FF2B5EF4-FFF2-40B4-BE49-F238E27FC236}">
                    <a16:creationId xmlns:a16="http://schemas.microsoft.com/office/drawing/2014/main" id="{676A8E6B-6306-4C0F-E490-A2BDE6FA7AA3}"/>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94E5464E-EDAC-5B7C-E00B-D1C3C1B9DEA0}"/>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pic>
        <p:nvPicPr>
          <p:cNvPr id="36" name="Picture 35">
            <a:extLst>
              <a:ext uri="{FF2B5EF4-FFF2-40B4-BE49-F238E27FC236}">
                <a16:creationId xmlns:a16="http://schemas.microsoft.com/office/drawing/2014/main" id="{C6912B68-B6EB-43EC-9BA6-976F5445EB0E}"/>
              </a:ext>
            </a:extLst>
          </p:cNvPr>
          <p:cNvPicPr>
            <a:picLocks noChangeAspect="1"/>
          </p:cNvPicPr>
          <p:nvPr/>
        </p:nvPicPr>
        <p:blipFill rotWithShape="1">
          <a:blip r:embed="rId3">
            <a:extLst>
              <a:ext uri="{28A0092B-C50C-407E-A947-70E740481C1C}">
                <a14:useLocalDpi xmlns:a14="http://schemas.microsoft.com/office/drawing/2010/main" val="0"/>
              </a:ext>
            </a:extLst>
          </a:blip>
          <a:srcRect l="7124" r="55988" b="41542"/>
          <a:stretch/>
        </p:blipFill>
        <p:spPr bwMode="auto">
          <a:xfrm>
            <a:off x="5388665" y="1792199"/>
            <a:ext cx="967253" cy="882009"/>
          </a:xfrm>
          <a:prstGeom prst="rect">
            <a:avLst/>
          </a:prstGeom>
          <a:noFill/>
          <a:ln>
            <a:noFill/>
          </a:ln>
          <a:extLst>
            <a:ext uri="{53640926-AAD7-44D8-BBD7-CCE9431645EC}">
              <a14:shadowObscured xmlns:a14="http://schemas.microsoft.com/office/drawing/2010/main"/>
            </a:ext>
          </a:extLst>
        </p:spPr>
      </p:pic>
      <p:sp>
        <p:nvSpPr>
          <p:cNvPr id="37" name="TextBox 36">
            <a:extLst>
              <a:ext uri="{FF2B5EF4-FFF2-40B4-BE49-F238E27FC236}">
                <a16:creationId xmlns:a16="http://schemas.microsoft.com/office/drawing/2014/main" id="{E7B08545-FEE7-9D0A-8035-922792C3480A}"/>
              </a:ext>
            </a:extLst>
          </p:cNvPr>
          <p:cNvSpPr txBox="1"/>
          <p:nvPr/>
        </p:nvSpPr>
        <p:spPr>
          <a:xfrm>
            <a:off x="3011093" y="2817393"/>
            <a:ext cx="3906521" cy="307777"/>
          </a:xfrm>
          <a:prstGeom prst="rect">
            <a:avLst/>
          </a:prstGeom>
          <a:noFill/>
        </p:spPr>
        <p:txBody>
          <a:bodyPr wrap="square" rtlCol="0">
            <a:spAutoFit/>
          </a:bodyPr>
          <a:lstStyle/>
          <a:p>
            <a:r>
              <a:rPr lang="en-US" sz="1400" u="sng" dirty="0">
                <a:latin typeface="Times New Roman" panose="02020603050405020304" pitchFamily="18" charset="0"/>
                <a:cs typeface="Times New Roman" panose="02020603050405020304" pitchFamily="18" charset="0"/>
              </a:rPr>
              <a:t>Two weeks exposure to salt solution</a:t>
            </a:r>
          </a:p>
        </p:txBody>
      </p:sp>
      <p:pic>
        <p:nvPicPr>
          <p:cNvPr id="38" name="Picture 37">
            <a:extLst>
              <a:ext uri="{FF2B5EF4-FFF2-40B4-BE49-F238E27FC236}">
                <a16:creationId xmlns:a16="http://schemas.microsoft.com/office/drawing/2014/main" id="{9C0FB0C1-2106-33DC-8F98-801927BF117D}"/>
              </a:ext>
            </a:extLst>
          </p:cNvPr>
          <p:cNvPicPr>
            <a:picLocks noChangeAspect="1"/>
          </p:cNvPicPr>
          <p:nvPr/>
        </p:nvPicPr>
        <p:blipFill rotWithShape="1">
          <a:blip r:embed="rId4">
            <a:extLst>
              <a:ext uri="{28A0092B-C50C-407E-A947-70E740481C1C}">
                <a14:useLocalDpi xmlns:a14="http://schemas.microsoft.com/office/drawing/2010/main" val="0"/>
              </a:ext>
            </a:extLst>
          </a:blip>
          <a:srcRect r="71923"/>
          <a:stretch/>
        </p:blipFill>
        <p:spPr bwMode="auto">
          <a:xfrm>
            <a:off x="1154692" y="4015199"/>
            <a:ext cx="1230465" cy="2237110"/>
          </a:xfrm>
          <a:prstGeom prst="rect">
            <a:avLst/>
          </a:prstGeom>
          <a:noFill/>
          <a:ln>
            <a:noFill/>
          </a:ln>
        </p:spPr>
      </p:pic>
      <p:grpSp>
        <p:nvGrpSpPr>
          <p:cNvPr id="39" name="Group 38">
            <a:extLst>
              <a:ext uri="{FF2B5EF4-FFF2-40B4-BE49-F238E27FC236}">
                <a16:creationId xmlns:a16="http://schemas.microsoft.com/office/drawing/2014/main" id="{D23597D2-8DD7-DD0E-2A15-95DB3D7B1B02}"/>
              </a:ext>
            </a:extLst>
          </p:cNvPr>
          <p:cNvGrpSpPr/>
          <p:nvPr/>
        </p:nvGrpSpPr>
        <p:grpSpPr>
          <a:xfrm>
            <a:off x="4551416" y="4251745"/>
            <a:ext cx="768005" cy="882009"/>
            <a:chOff x="4474555" y="2677159"/>
            <a:chExt cx="768005" cy="882009"/>
          </a:xfrm>
        </p:grpSpPr>
        <p:pic>
          <p:nvPicPr>
            <p:cNvPr id="40" name="Picture 39">
              <a:extLst>
                <a:ext uri="{FF2B5EF4-FFF2-40B4-BE49-F238E27FC236}">
                  <a16:creationId xmlns:a16="http://schemas.microsoft.com/office/drawing/2014/main" id="{E48BE794-ABD7-B6BF-76C8-7C0F4728AA18}"/>
                </a:ext>
              </a:extLst>
            </p:cNvPr>
            <p:cNvPicPr>
              <a:picLocks noChangeAspect="1"/>
            </p:cNvPicPr>
            <p:nvPr/>
          </p:nvPicPr>
          <p:blipFill rotWithShape="1">
            <a:blip r:embed="rId3">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41" name="Group 40">
              <a:extLst>
                <a:ext uri="{FF2B5EF4-FFF2-40B4-BE49-F238E27FC236}">
                  <a16:creationId xmlns:a16="http://schemas.microsoft.com/office/drawing/2014/main" id="{156E8AB4-8454-3C8D-0EBF-8F24F1125AF9}"/>
                </a:ext>
              </a:extLst>
            </p:cNvPr>
            <p:cNvGrpSpPr/>
            <p:nvPr/>
          </p:nvGrpSpPr>
          <p:grpSpPr>
            <a:xfrm>
              <a:off x="4772024" y="3093720"/>
              <a:ext cx="470536" cy="315908"/>
              <a:chOff x="4772024" y="3093720"/>
              <a:chExt cx="470536" cy="315908"/>
            </a:xfrm>
          </p:grpSpPr>
          <p:sp>
            <p:nvSpPr>
              <p:cNvPr id="42" name="Rectangle 41">
                <a:extLst>
                  <a:ext uri="{FF2B5EF4-FFF2-40B4-BE49-F238E27FC236}">
                    <a16:creationId xmlns:a16="http://schemas.microsoft.com/office/drawing/2014/main" id="{21081444-9802-5AA1-59CB-0B2AF7B6F72E}"/>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B76606BE-5370-6C4A-86DF-CB677115B212}"/>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grpSp>
        <p:nvGrpSpPr>
          <p:cNvPr id="44" name="Group 43">
            <a:extLst>
              <a:ext uri="{FF2B5EF4-FFF2-40B4-BE49-F238E27FC236}">
                <a16:creationId xmlns:a16="http://schemas.microsoft.com/office/drawing/2014/main" id="{74B8A9D4-7334-D16B-9734-4374B410450D}"/>
              </a:ext>
            </a:extLst>
          </p:cNvPr>
          <p:cNvGrpSpPr/>
          <p:nvPr/>
        </p:nvGrpSpPr>
        <p:grpSpPr>
          <a:xfrm>
            <a:off x="3880055" y="4251746"/>
            <a:ext cx="768005" cy="882009"/>
            <a:chOff x="4474555" y="2677159"/>
            <a:chExt cx="768005" cy="882009"/>
          </a:xfrm>
        </p:grpSpPr>
        <p:pic>
          <p:nvPicPr>
            <p:cNvPr id="45" name="Picture 44">
              <a:extLst>
                <a:ext uri="{FF2B5EF4-FFF2-40B4-BE49-F238E27FC236}">
                  <a16:creationId xmlns:a16="http://schemas.microsoft.com/office/drawing/2014/main" id="{6FA1D802-5C40-ADD3-FDF5-39D95106A3CC}"/>
                </a:ext>
              </a:extLst>
            </p:cNvPr>
            <p:cNvPicPr>
              <a:picLocks noChangeAspect="1"/>
            </p:cNvPicPr>
            <p:nvPr/>
          </p:nvPicPr>
          <p:blipFill rotWithShape="1">
            <a:blip r:embed="rId3">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46" name="Group 45">
              <a:extLst>
                <a:ext uri="{FF2B5EF4-FFF2-40B4-BE49-F238E27FC236}">
                  <a16:creationId xmlns:a16="http://schemas.microsoft.com/office/drawing/2014/main" id="{3E2C8CBE-C8AC-64E6-4189-9FD5164959B1}"/>
                </a:ext>
              </a:extLst>
            </p:cNvPr>
            <p:cNvGrpSpPr/>
            <p:nvPr/>
          </p:nvGrpSpPr>
          <p:grpSpPr>
            <a:xfrm>
              <a:off x="4772024" y="3093720"/>
              <a:ext cx="470536" cy="315908"/>
              <a:chOff x="4772024" y="3093720"/>
              <a:chExt cx="470536" cy="315908"/>
            </a:xfrm>
          </p:grpSpPr>
          <p:sp>
            <p:nvSpPr>
              <p:cNvPr id="47" name="Rectangle 46">
                <a:extLst>
                  <a:ext uri="{FF2B5EF4-FFF2-40B4-BE49-F238E27FC236}">
                    <a16:creationId xmlns:a16="http://schemas.microsoft.com/office/drawing/2014/main" id="{E39B68DB-D536-7F8C-C2BB-BB6847E817B5}"/>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id="{05D97DE9-3F74-8C78-7944-79CA3DDCDC16}"/>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grpSp>
        <p:nvGrpSpPr>
          <p:cNvPr id="49" name="Group 48">
            <a:extLst>
              <a:ext uri="{FF2B5EF4-FFF2-40B4-BE49-F238E27FC236}">
                <a16:creationId xmlns:a16="http://schemas.microsoft.com/office/drawing/2014/main" id="{58DAA690-A9A6-6654-6F99-CBFA53D05052}"/>
              </a:ext>
            </a:extLst>
          </p:cNvPr>
          <p:cNvGrpSpPr/>
          <p:nvPr/>
        </p:nvGrpSpPr>
        <p:grpSpPr>
          <a:xfrm>
            <a:off x="3156773" y="4237902"/>
            <a:ext cx="768005" cy="882009"/>
            <a:chOff x="4474555" y="2677159"/>
            <a:chExt cx="768005" cy="882009"/>
          </a:xfrm>
        </p:grpSpPr>
        <p:pic>
          <p:nvPicPr>
            <p:cNvPr id="50" name="Picture 49">
              <a:extLst>
                <a:ext uri="{FF2B5EF4-FFF2-40B4-BE49-F238E27FC236}">
                  <a16:creationId xmlns:a16="http://schemas.microsoft.com/office/drawing/2014/main" id="{93AE03D7-4095-BE0E-01FA-726C33DBBB11}"/>
                </a:ext>
              </a:extLst>
            </p:cNvPr>
            <p:cNvPicPr>
              <a:picLocks noChangeAspect="1"/>
            </p:cNvPicPr>
            <p:nvPr/>
          </p:nvPicPr>
          <p:blipFill rotWithShape="1">
            <a:blip r:embed="rId3">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51" name="Group 50">
              <a:extLst>
                <a:ext uri="{FF2B5EF4-FFF2-40B4-BE49-F238E27FC236}">
                  <a16:creationId xmlns:a16="http://schemas.microsoft.com/office/drawing/2014/main" id="{78952D3C-0AED-F71D-5F89-663E886F9544}"/>
                </a:ext>
              </a:extLst>
            </p:cNvPr>
            <p:cNvGrpSpPr/>
            <p:nvPr/>
          </p:nvGrpSpPr>
          <p:grpSpPr>
            <a:xfrm>
              <a:off x="4772024" y="3093720"/>
              <a:ext cx="470536" cy="315908"/>
              <a:chOff x="4772024" y="3093720"/>
              <a:chExt cx="470536" cy="315908"/>
            </a:xfrm>
          </p:grpSpPr>
          <p:sp>
            <p:nvSpPr>
              <p:cNvPr id="52" name="Rectangle 51">
                <a:extLst>
                  <a:ext uri="{FF2B5EF4-FFF2-40B4-BE49-F238E27FC236}">
                    <a16:creationId xmlns:a16="http://schemas.microsoft.com/office/drawing/2014/main" id="{78E42D16-4045-1C3C-FF8D-1AD79008DA77}"/>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3" name="Rectangle 52">
                <a:extLst>
                  <a:ext uri="{FF2B5EF4-FFF2-40B4-BE49-F238E27FC236}">
                    <a16:creationId xmlns:a16="http://schemas.microsoft.com/office/drawing/2014/main" id="{3AD03661-B04F-8457-F40B-144A2F666CDE}"/>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grpSp>
        <p:nvGrpSpPr>
          <p:cNvPr id="54" name="Group 53">
            <a:extLst>
              <a:ext uri="{FF2B5EF4-FFF2-40B4-BE49-F238E27FC236}">
                <a16:creationId xmlns:a16="http://schemas.microsoft.com/office/drawing/2014/main" id="{D0956D9E-80BC-2D78-E869-CC7F30A72C42}"/>
              </a:ext>
            </a:extLst>
          </p:cNvPr>
          <p:cNvGrpSpPr/>
          <p:nvPr/>
        </p:nvGrpSpPr>
        <p:grpSpPr>
          <a:xfrm>
            <a:off x="2467012" y="4251747"/>
            <a:ext cx="768005" cy="882009"/>
            <a:chOff x="4474555" y="2677159"/>
            <a:chExt cx="768005" cy="882009"/>
          </a:xfrm>
        </p:grpSpPr>
        <p:pic>
          <p:nvPicPr>
            <p:cNvPr id="55" name="Picture 54">
              <a:extLst>
                <a:ext uri="{FF2B5EF4-FFF2-40B4-BE49-F238E27FC236}">
                  <a16:creationId xmlns:a16="http://schemas.microsoft.com/office/drawing/2014/main" id="{4513E9FE-7CBF-D56A-95DE-79CD68AC6D11}"/>
                </a:ext>
              </a:extLst>
            </p:cNvPr>
            <p:cNvPicPr>
              <a:picLocks noChangeAspect="1"/>
            </p:cNvPicPr>
            <p:nvPr/>
          </p:nvPicPr>
          <p:blipFill rotWithShape="1">
            <a:blip r:embed="rId3">
              <a:extLst>
                <a:ext uri="{28A0092B-C50C-407E-A947-70E740481C1C}">
                  <a14:useLocalDpi xmlns:a14="http://schemas.microsoft.com/office/drawing/2010/main" val="0"/>
                </a:ext>
              </a:extLst>
            </a:blip>
            <a:srcRect r="72309" b="41542"/>
            <a:stretch/>
          </p:blipFill>
          <p:spPr bwMode="auto">
            <a:xfrm>
              <a:off x="4474555" y="2677159"/>
              <a:ext cx="726096" cy="882009"/>
            </a:xfrm>
            <a:prstGeom prst="rect">
              <a:avLst/>
            </a:prstGeom>
            <a:noFill/>
            <a:ln>
              <a:noFill/>
            </a:ln>
            <a:extLst>
              <a:ext uri="{53640926-AAD7-44D8-BBD7-CCE9431645EC}">
                <a14:shadowObscured xmlns:a14="http://schemas.microsoft.com/office/drawing/2010/main"/>
              </a:ext>
            </a:extLst>
          </p:spPr>
        </p:pic>
        <p:grpSp>
          <p:nvGrpSpPr>
            <p:cNvPr id="56" name="Group 55">
              <a:extLst>
                <a:ext uri="{FF2B5EF4-FFF2-40B4-BE49-F238E27FC236}">
                  <a16:creationId xmlns:a16="http://schemas.microsoft.com/office/drawing/2014/main" id="{289BE4B3-1966-A19E-3CD1-DC8726285FCE}"/>
                </a:ext>
              </a:extLst>
            </p:cNvPr>
            <p:cNvGrpSpPr/>
            <p:nvPr/>
          </p:nvGrpSpPr>
          <p:grpSpPr>
            <a:xfrm>
              <a:off x="4772024" y="3093720"/>
              <a:ext cx="470536" cy="315908"/>
              <a:chOff x="4772024" y="3093720"/>
              <a:chExt cx="470536" cy="315908"/>
            </a:xfrm>
          </p:grpSpPr>
          <p:sp>
            <p:nvSpPr>
              <p:cNvPr id="57" name="Rectangle 56">
                <a:extLst>
                  <a:ext uri="{FF2B5EF4-FFF2-40B4-BE49-F238E27FC236}">
                    <a16:creationId xmlns:a16="http://schemas.microsoft.com/office/drawing/2014/main" id="{7C901623-EC43-C5DF-ED92-81D078DFA32D}"/>
                  </a:ext>
                </a:extLst>
              </p:cNvPr>
              <p:cNvSpPr/>
              <p:nvPr/>
            </p:nvSpPr>
            <p:spPr>
              <a:xfrm>
                <a:off x="4772024" y="3093720"/>
                <a:ext cx="401955"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8" name="Rectangle 57">
                <a:extLst>
                  <a:ext uri="{FF2B5EF4-FFF2-40B4-BE49-F238E27FC236}">
                    <a16:creationId xmlns:a16="http://schemas.microsoft.com/office/drawing/2014/main" id="{3A547B79-0B6E-12A8-5AB6-58516CB74F91}"/>
                  </a:ext>
                </a:extLst>
              </p:cNvPr>
              <p:cNvSpPr/>
              <p:nvPr/>
            </p:nvSpPr>
            <p:spPr>
              <a:xfrm>
                <a:off x="5196841" y="3118163"/>
                <a:ext cx="45719" cy="291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grpSp>
      <p:pic>
        <p:nvPicPr>
          <p:cNvPr id="59" name="Picture 58">
            <a:extLst>
              <a:ext uri="{FF2B5EF4-FFF2-40B4-BE49-F238E27FC236}">
                <a16:creationId xmlns:a16="http://schemas.microsoft.com/office/drawing/2014/main" id="{F14467EB-B594-802D-8129-396F7D10CD96}"/>
              </a:ext>
            </a:extLst>
          </p:cNvPr>
          <p:cNvPicPr>
            <a:picLocks noChangeAspect="1"/>
          </p:cNvPicPr>
          <p:nvPr/>
        </p:nvPicPr>
        <p:blipFill rotWithShape="1">
          <a:blip r:embed="rId4">
            <a:extLst>
              <a:ext uri="{28A0092B-C50C-407E-A947-70E740481C1C}">
                <a14:useLocalDpi xmlns:a14="http://schemas.microsoft.com/office/drawing/2010/main" val="0"/>
              </a:ext>
            </a:extLst>
          </a:blip>
          <a:srcRect l="35372" r="36672"/>
          <a:stretch/>
        </p:blipFill>
        <p:spPr bwMode="auto">
          <a:xfrm>
            <a:off x="5299120" y="3802169"/>
            <a:ext cx="1101076" cy="2010535"/>
          </a:xfrm>
          <a:prstGeom prst="rect">
            <a:avLst/>
          </a:prstGeom>
          <a:noFill/>
          <a:ln>
            <a:noFill/>
          </a:ln>
        </p:spPr>
      </p:pic>
      <p:sp>
        <p:nvSpPr>
          <p:cNvPr id="60" name="Rectangle 59">
            <a:extLst>
              <a:ext uri="{FF2B5EF4-FFF2-40B4-BE49-F238E27FC236}">
                <a16:creationId xmlns:a16="http://schemas.microsoft.com/office/drawing/2014/main" id="{1FBDB5E0-F6AA-84C4-EA65-405BA0BC3FB7}"/>
              </a:ext>
            </a:extLst>
          </p:cNvPr>
          <p:cNvSpPr/>
          <p:nvPr/>
        </p:nvSpPr>
        <p:spPr>
          <a:xfrm>
            <a:off x="5319421" y="5365089"/>
            <a:ext cx="889255" cy="420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D627078B-935F-1D74-9328-C19CCD41E1A1}"/>
              </a:ext>
            </a:extLst>
          </p:cNvPr>
          <p:cNvSpPr txBox="1"/>
          <p:nvPr/>
        </p:nvSpPr>
        <p:spPr>
          <a:xfrm>
            <a:off x="2849760" y="5668369"/>
            <a:ext cx="3906521" cy="307777"/>
          </a:xfrm>
          <a:prstGeom prst="rect">
            <a:avLst/>
          </a:prstGeom>
          <a:noFill/>
        </p:spPr>
        <p:txBody>
          <a:bodyPr wrap="square" rtlCol="0">
            <a:spAutoFit/>
          </a:bodyPr>
          <a:lstStyle/>
          <a:p>
            <a:r>
              <a:rPr lang="en-US" sz="1400" u="sng" dirty="0">
                <a:latin typeface="Times New Roman" panose="02020603050405020304" pitchFamily="18" charset="0"/>
                <a:cs typeface="Times New Roman" panose="02020603050405020304" pitchFamily="18" charset="0"/>
              </a:rPr>
              <a:t>Two weeks exposure to acid + salt solution</a:t>
            </a:r>
          </a:p>
        </p:txBody>
      </p:sp>
      <p:sp>
        <p:nvSpPr>
          <p:cNvPr id="62" name="TextBox 61">
            <a:extLst>
              <a:ext uri="{FF2B5EF4-FFF2-40B4-BE49-F238E27FC236}">
                <a16:creationId xmlns:a16="http://schemas.microsoft.com/office/drawing/2014/main" id="{CBA650BC-09DF-F6E3-D475-EF69192B32D2}"/>
              </a:ext>
            </a:extLst>
          </p:cNvPr>
          <p:cNvSpPr txBox="1"/>
          <p:nvPr/>
        </p:nvSpPr>
        <p:spPr>
          <a:xfrm>
            <a:off x="2751352" y="5126579"/>
            <a:ext cx="616037" cy="430887"/>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+5 ml HNO</a:t>
            </a:r>
            <a:r>
              <a:rPr lang="en-US" sz="1100" baseline="-25000" dirty="0">
                <a:latin typeface="Times New Roman" panose="02020603050405020304" pitchFamily="18" charset="0"/>
                <a:cs typeface="Times New Roman" panose="02020603050405020304" pitchFamily="18" charset="0"/>
              </a:rPr>
              <a:t>3</a:t>
            </a:r>
          </a:p>
        </p:txBody>
      </p:sp>
      <p:sp>
        <p:nvSpPr>
          <p:cNvPr id="63" name="TextBox 62">
            <a:extLst>
              <a:ext uri="{FF2B5EF4-FFF2-40B4-BE49-F238E27FC236}">
                <a16:creationId xmlns:a16="http://schemas.microsoft.com/office/drawing/2014/main" id="{50814541-A93A-FD54-AB2E-395638B32AD1}"/>
              </a:ext>
            </a:extLst>
          </p:cNvPr>
          <p:cNvSpPr txBox="1"/>
          <p:nvPr/>
        </p:nvSpPr>
        <p:spPr>
          <a:xfrm>
            <a:off x="3426454" y="5135802"/>
            <a:ext cx="660892" cy="430887"/>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+10 ml HNO</a:t>
            </a:r>
            <a:r>
              <a:rPr lang="en-US" sz="1100" baseline="-25000" dirty="0">
                <a:latin typeface="Times New Roman" panose="02020603050405020304" pitchFamily="18" charset="0"/>
                <a:cs typeface="Times New Roman" panose="02020603050405020304" pitchFamily="18" charset="0"/>
              </a:rPr>
              <a:t>3</a:t>
            </a:r>
          </a:p>
        </p:txBody>
      </p:sp>
      <p:sp>
        <p:nvSpPr>
          <p:cNvPr id="64" name="TextBox 63">
            <a:extLst>
              <a:ext uri="{FF2B5EF4-FFF2-40B4-BE49-F238E27FC236}">
                <a16:creationId xmlns:a16="http://schemas.microsoft.com/office/drawing/2014/main" id="{B255BAC7-A4F9-09E5-9748-2ADB0AAC0E7F}"/>
              </a:ext>
            </a:extLst>
          </p:cNvPr>
          <p:cNvSpPr txBox="1"/>
          <p:nvPr/>
        </p:nvSpPr>
        <p:spPr>
          <a:xfrm>
            <a:off x="4160698" y="5155418"/>
            <a:ext cx="661893" cy="430887"/>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+15 ml HNO</a:t>
            </a:r>
            <a:r>
              <a:rPr lang="en-US" sz="1100" baseline="-25000" dirty="0">
                <a:latin typeface="Times New Roman" panose="02020603050405020304" pitchFamily="18" charset="0"/>
                <a:cs typeface="Times New Roman" panose="02020603050405020304" pitchFamily="18" charset="0"/>
              </a:rPr>
              <a:t>3</a:t>
            </a:r>
          </a:p>
        </p:txBody>
      </p:sp>
      <p:sp>
        <p:nvSpPr>
          <p:cNvPr id="65" name="TextBox 64">
            <a:extLst>
              <a:ext uri="{FF2B5EF4-FFF2-40B4-BE49-F238E27FC236}">
                <a16:creationId xmlns:a16="http://schemas.microsoft.com/office/drawing/2014/main" id="{A90B0D08-B1BC-EFDA-6082-CE8F61424AF1}"/>
              </a:ext>
            </a:extLst>
          </p:cNvPr>
          <p:cNvSpPr txBox="1"/>
          <p:nvPr/>
        </p:nvSpPr>
        <p:spPr>
          <a:xfrm>
            <a:off x="4829184" y="5153815"/>
            <a:ext cx="660892" cy="430887"/>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+20 ml HNO</a:t>
            </a:r>
            <a:r>
              <a:rPr lang="en-US" sz="1100" baseline="-25000" dirty="0">
                <a:latin typeface="Times New Roman" panose="02020603050405020304" pitchFamily="18" charset="0"/>
                <a:cs typeface="Times New Roman" panose="02020603050405020304" pitchFamily="18" charset="0"/>
              </a:rPr>
              <a:t>3</a:t>
            </a:r>
          </a:p>
        </p:txBody>
      </p:sp>
      <p:sp>
        <p:nvSpPr>
          <p:cNvPr id="66" name="TextBox 65">
            <a:extLst>
              <a:ext uri="{FF2B5EF4-FFF2-40B4-BE49-F238E27FC236}">
                <a16:creationId xmlns:a16="http://schemas.microsoft.com/office/drawing/2014/main" id="{973C88FA-94A5-9244-1A4E-DF7AE707A52C}"/>
              </a:ext>
            </a:extLst>
          </p:cNvPr>
          <p:cNvSpPr txBox="1"/>
          <p:nvPr/>
        </p:nvSpPr>
        <p:spPr>
          <a:xfrm>
            <a:off x="5511439" y="5126577"/>
            <a:ext cx="638172" cy="430887"/>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+25 ml HNO</a:t>
            </a:r>
            <a:r>
              <a:rPr lang="en-US" sz="1100" baseline="-25000" dirty="0">
                <a:latin typeface="Times New Roman" panose="02020603050405020304" pitchFamily="18" charset="0"/>
                <a:cs typeface="Times New Roman" panose="02020603050405020304" pitchFamily="18" charset="0"/>
              </a:rPr>
              <a:t>3</a:t>
            </a:r>
          </a:p>
        </p:txBody>
      </p:sp>
      <p:sp>
        <p:nvSpPr>
          <p:cNvPr id="70" name="TextBox 69">
            <a:extLst>
              <a:ext uri="{FF2B5EF4-FFF2-40B4-BE49-F238E27FC236}">
                <a16:creationId xmlns:a16="http://schemas.microsoft.com/office/drawing/2014/main" id="{E0785E2A-3AA4-0E5C-ED28-CF2642F7002A}"/>
              </a:ext>
            </a:extLst>
          </p:cNvPr>
          <p:cNvSpPr txBox="1"/>
          <p:nvPr/>
        </p:nvSpPr>
        <p:spPr>
          <a:xfrm>
            <a:off x="10492254" y="2366431"/>
            <a:ext cx="1203960" cy="307777"/>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C</a:t>
            </a:r>
            <a:r>
              <a:rPr lang="en-US" sz="1400" i="1" baseline="-25000" dirty="0">
                <a:latin typeface="Times New Roman" panose="02020603050405020304" pitchFamily="18" charset="0"/>
                <a:cs typeface="Times New Roman" panose="02020603050405020304" pitchFamily="18" charset="0"/>
              </a:rPr>
              <a:t>f</a:t>
            </a:r>
            <a:r>
              <a:rPr lang="en-US" sz="1400" dirty="0">
                <a:latin typeface="Times New Roman" panose="02020603050405020304" pitchFamily="18" charset="0"/>
                <a:cs typeface="Times New Roman" panose="02020603050405020304" pitchFamily="18" charset="0"/>
              </a:rPr>
              <a:t> (mol/l)</a:t>
            </a:r>
          </a:p>
        </p:txBody>
      </p:sp>
      <p:sp>
        <p:nvSpPr>
          <p:cNvPr id="71" name="TextBox 70">
            <a:extLst>
              <a:ext uri="{FF2B5EF4-FFF2-40B4-BE49-F238E27FC236}">
                <a16:creationId xmlns:a16="http://schemas.microsoft.com/office/drawing/2014/main" id="{E999AD0E-24FF-63F6-80B2-8E5B41F33F22}"/>
              </a:ext>
            </a:extLst>
          </p:cNvPr>
          <p:cNvSpPr txBox="1"/>
          <p:nvPr/>
        </p:nvSpPr>
        <p:spPr>
          <a:xfrm>
            <a:off x="10661034" y="4530704"/>
            <a:ext cx="1203960" cy="307777"/>
          </a:xfrm>
          <a:prstGeom prst="rect">
            <a:avLst/>
          </a:prstGeom>
          <a:noFill/>
        </p:spPr>
        <p:txBody>
          <a:bodyPr wrap="square" rtlCol="0">
            <a:spAutoFit/>
          </a:bodyPr>
          <a:lstStyle/>
          <a:p>
            <a:pPr algn="ctr"/>
            <a:r>
              <a:rPr lang="en-US" sz="1400" i="1" dirty="0">
                <a:latin typeface="Times New Roman" panose="02020603050405020304" pitchFamily="18" charset="0"/>
                <a:cs typeface="Times New Roman" panose="02020603050405020304" pitchFamily="18" charset="0"/>
              </a:rPr>
              <a:t>C</a:t>
            </a:r>
            <a:r>
              <a:rPr lang="en-US" sz="1400" i="1" baseline="-25000" dirty="0">
                <a:latin typeface="Times New Roman" panose="02020603050405020304" pitchFamily="18" charset="0"/>
                <a:cs typeface="Times New Roman" panose="02020603050405020304" pitchFamily="18" charset="0"/>
              </a:rPr>
              <a:t>d</a:t>
            </a:r>
            <a:r>
              <a:rPr lang="en-US" sz="1400" dirty="0">
                <a:latin typeface="Times New Roman" panose="02020603050405020304" pitchFamily="18" charset="0"/>
                <a:cs typeface="Times New Roman" panose="02020603050405020304" pitchFamily="18" charset="0"/>
              </a:rPr>
              <a:t> (mol/l)</a:t>
            </a:r>
          </a:p>
        </p:txBody>
      </p:sp>
      <p:sp>
        <p:nvSpPr>
          <p:cNvPr id="72" name="TextBox 71">
            <a:extLst>
              <a:ext uri="{FF2B5EF4-FFF2-40B4-BE49-F238E27FC236}">
                <a16:creationId xmlns:a16="http://schemas.microsoft.com/office/drawing/2014/main" id="{F57D92CA-26EA-AE60-AFD7-22C1F646A97C}"/>
              </a:ext>
            </a:extLst>
          </p:cNvPr>
          <p:cNvSpPr txBox="1"/>
          <p:nvPr/>
        </p:nvSpPr>
        <p:spPr>
          <a:xfrm>
            <a:off x="8699756" y="1080983"/>
            <a:ext cx="1672590" cy="400110"/>
          </a:xfrm>
          <a:prstGeom prst="rect">
            <a:avLst/>
          </a:prstGeom>
          <a:noFill/>
        </p:spPr>
        <p:txBody>
          <a:bodyPr wrap="square" rtlCol="0">
            <a:spAutoFit/>
          </a:bodyPr>
          <a:lstStyle/>
          <a:p>
            <a:r>
              <a:rPr lang="en-US" sz="2000" u="sng" dirty="0">
                <a:latin typeface="Times New Roman" panose="02020603050405020304" pitchFamily="18" charset="0"/>
                <a:cs typeface="Times New Roman" panose="02020603050405020304" pitchFamily="18" charset="0"/>
              </a:rPr>
              <a:t>Titration</a:t>
            </a:r>
            <a:endParaRPr lang="en-US" u="sng" dirty="0">
              <a:latin typeface="Times New Roman" panose="02020603050405020304" pitchFamily="18" charset="0"/>
              <a:cs typeface="Times New Roman" panose="02020603050405020304" pitchFamily="18" charset="0"/>
            </a:endParaRPr>
          </a:p>
        </p:txBody>
      </p:sp>
      <p:pic>
        <p:nvPicPr>
          <p:cNvPr id="73" name="Picture 7" descr="DispenSix: Automated Liquid handler for Titration : Get Quote, RFQ, Price  or Buy">
            <a:extLst>
              <a:ext uri="{FF2B5EF4-FFF2-40B4-BE49-F238E27FC236}">
                <a16:creationId xmlns:a16="http://schemas.microsoft.com/office/drawing/2014/main" id="{2DA0A0ED-6BC2-9986-E1E1-029AE773A3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43" t="13582" r="19500" b="17597"/>
          <a:stretch/>
        </p:blipFill>
        <p:spPr bwMode="auto">
          <a:xfrm>
            <a:off x="8209316" y="2528156"/>
            <a:ext cx="2269149" cy="1874133"/>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7A90CE79-0072-F617-4112-780A00200968}"/>
              </a:ext>
            </a:extLst>
          </p:cNvPr>
          <p:cNvSpPr txBox="1"/>
          <p:nvPr/>
        </p:nvSpPr>
        <p:spPr>
          <a:xfrm>
            <a:off x="10632958" y="1060953"/>
            <a:ext cx="1672590" cy="400110"/>
          </a:xfrm>
          <a:prstGeom prst="rect">
            <a:avLst/>
          </a:prstGeom>
          <a:noFill/>
        </p:spPr>
        <p:txBody>
          <a:bodyPr wrap="square" rtlCol="0">
            <a:spAutoFit/>
          </a:bodyPr>
          <a:lstStyle/>
          <a:p>
            <a:r>
              <a:rPr lang="en-US" sz="2000" u="sng" dirty="0">
                <a:latin typeface="Times New Roman" panose="02020603050405020304" pitchFamily="18" charset="0"/>
                <a:cs typeface="Times New Roman" panose="02020603050405020304" pitchFamily="18" charset="0"/>
              </a:rPr>
              <a:t>Result</a:t>
            </a:r>
            <a:endParaRPr lang="en-US" u="sng" dirty="0">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9550DC12-CB77-DB00-225D-9FA968366077}"/>
              </a:ext>
            </a:extLst>
          </p:cNvPr>
          <p:cNvSpPr txBox="1"/>
          <p:nvPr/>
        </p:nvSpPr>
        <p:spPr>
          <a:xfrm>
            <a:off x="3281689" y="1074171"/>
            <a:ext cx="2337483" cy="400110"/>
          </a:xfrm>
          <a:prstGeom prst="rect">
            <a:avLst/>
          </a:prstGeom>
          <a:noFill/>
        </p:spPr>
        <p:txBody>
          <a:bodyPr wrap="square" rtlCol="0">
            <a:spAutoFit/>
          </a:bodyPr>
          <a:lstStyle/>
          <a:p>
            <a:r>
              <a:rPr lang="en-US" sz="2000" u="sng" dirty="0">
                <a:latin typeface="Times New Roman" panose="02020603050405020304" pitchFamily="18" charset="0"/>
                <a:cs typeface="Times New Roman" panose="02020603050405020304" pitchFamily="18" charset="0"/>
              </a:rPr>
              <a:t>Chloride Binding</a:t>
            </a:r>
          </a:p>
        </p:txBody>
      </p:sp>
      <p:cxnSp>
        <p:nvCxnSpPr>
          <p:cNvPr id="77" name="Straight Arrow Connector 76">
            <a:extLst>
              <a:ext uri="{FF2B5EF4-FFF2-40B4-BE49-F238E27FC236}">
                <a16:creationId xmlns:a16="http://schemas.microsoft.com/office/drawing/2014/main" id="{C79085F3-F422-8FF3-4AE1-916D832E6D30}"/>
              </a:ext>
            </a:extLst>
          </p:cNvPr>
          <p:cNvCxnSpPr>
            <a:cxnSpLocks/>
          </p:cNvCxnSpPr>
          <p:nvPr/>
        </p:nvCxnSpPr>
        <p:spPr>
          <a:xfrm>
            <a:off x="2990260" y="3322984"/>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a:extLst>
              <a:ext uri="{FF2B5EF4-FFF2-40B4-BE49-F238E27FC236}">
                <a16:creationId xmlns:a16="http://schemas.microsoft.com/office/drawing/2014/main" id="{0415BEB0-484A-8C81-4A4E-7EC77A10A02E}"/>
              </a:ext>
            </a:extLst>
          </p:cNvPr>
          <p:cNvCxnSpPr>
            <a:cxnSpLocks/>
          </p:cNvCxnSpPr>
          <p:nvPr/>
        </p:nvCxnSpPr>
        <p:spPr>
          <a:xfrm>
            <a:off x="3654724" y="3317706"/>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5253B712-A38F-6BCF-4447-7AB7985CD39A}"/>
              </a:ext>
            </a:extLst>
          </p:cNvPr>
          <p:cNvCxnSpPr>
            <a:cxnSpLocks/>
          </p:cNvCxnSpPr>
          <p:nvPr/>
        </p:nvCxnSpPr>
        <p:spPr>
          <a:xfrm>
            <a:off x="5001940" y="3329898"/>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0" name="Straight Arrow Connector 79">
            <a:extLst>
              <a:ext uri="{FF2B5EF4-FFF2-40B4-BE49-F238E27FC236}">
                <a16:creationId xmlns:a16="http://schemas.microsoft.com/office/drawing/2014/main" id="{D84046CA-00CD-61C7-A7A5-A02FCEF3C44E}"/>
              </a:ext>
            </a:extLst>
          </p:cNvPr>
          <p:cNvCxnSpPr>
            <a:cxnSpLocks/>
          </p:cNvCxnSpPr>
          <p:nvPr/>
        </p:nvCxnSpPr>
        <p:spPr>
          <a:xfrm>
            <a:off x="5727364" y="3317706"/>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1" name="Straight Arrow Connector 80">
            <a:extLst>
              <a:ext uri="{FF2B5EF4-FFF2-40B4-BE49-F238E27FC236}">
                <a16:creationId xmlns:a16="http://schemas.microsoft.com/office/drawing/2014/main" id="{7A08FE92-DD4C-E50A-2618-1ABF6AE8EC40}"/>
              </a:ext>
            </a:extLst>
          </p:cNvPr>
          <p:cNvCxnSpPr>
            <a:cxnSpLocks/>
          </p:cNvCxnSpPr>
          <p:nvPr/>
        </p:nvCxnSpPr>
        <p:spPr>
          <a:xfrm>
            <a:off x="4331380" y="3329898"/>
            <a:ext cx="0" cy="3162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118216E0-382F-F864-6C96-02EDAE3B21AC}"/>
              </a:ext>
            </a:extLst>
          </p:cNvPr>
          <p:cNvSpPr txBox="1"/>
          <p:nvPr/>
        </p:nvSpPr>
        <p:spPr>
          <a:xfrm>
            <a:off x="3253040" y="3761006"/>
            <a:ext cx="2630852" cy="400110"/>
          </a:xfrm>
          <a:prstGeom prst="rect">
            <a:avLst/>
          </a:prstGeom>
          <a:noFill/>
        </p:spPr>
        <p:txBody>
          <a:bodyPr wrap="square" rtlCol="0">
            <a:spAutoFit/>
          </a:bodyPr>
          <a:lstStyle/>
          <a:p>
            <a:r>
              <a:rPr lang="en-US" sz="2000" b="1" u="sng" dirty="0">
                <a:solidFill>
                  <a:srgbClr val="FF0000"/>
                </a:solidFill>
                <a:latin typeface="Times New Roman" panose="02020603050405020304" pitchFamily="18" charset="0"/>
                <a:cs typeface="Times New Roman" panose="02020603050405020304" pitchFamily="18" charset="0"/>
              </a:rPr>
              <a:t>Chloride Desorption</a:t>
            </a:r>
          </a:p>
        </p:txBody>
      </p:sp>
      <p:sp>
        <p:nvSpPr>
          <p:cNvPr id="83" name="TextBox 82">
            <a:extLst>
              <a:ext uri="{FF2B5EF4-FFF2-40B4-BE49-F238E27FC236}">
                <a16:creationId xmlns:a16="http://schemas.microsoft.com/office/drawing/2014/main" id="{EF48493F-1437-C94D-1B9B-52825A7AA94B}"/>
              </a:ext>
            </a:extLst>
          </p:cNvPr>
          <p:cNvSpPr txBox="1"/>
          <p:nvPr/>
        </p:nvSpPr>
        <p:spPr>
          <a:xfrm>
            <a:off x="5921648" y="1836746"/>
            <a:ext cx="653706" cy="507831"/>
          </a:xfrm>
          <a:prstGeom prst="rect">
            <a:avLst/>
          </a:prstGeom>
          <a:solidFill>
            <a:schemeClr val="bg1"/>
          </a:solidFill>
          <a:ln>
            <a:solidFill>
              <a:schemeClr val="bg1"/>
            </a:solidFill>
          </a:ln>
        </p:spPr>
        <p:txBody>
          <a:bodyPr wrap="square" rtlCol="0">
            <a:spAutoFit/>
          </a:bodyPr>
          <a:lstStyle/>
          <a:p>
            <a:pPr algn="ctr"/>
            <a:r>
              <a:rPr lang="en-US" sz="900" dirty="0">
                <a:latin typeface="Times New Roman" panose="02020603050405020304" pitchFamily="18" charset="0"/>
                <a:cs typeface="Times New Roman" panose="02020603050405020304" pitchFamily="18" charset="0"/>
              </a:rPr>
              <a:t>60 ml</a:t>
            </a:r>
          </a:p>
          <a:p>
            <a:pPr algn="ctr"/>
            <a:r>
              <a:rPr lang="en-US" sz="900" dirty="0">
                <a:latin typeface="Times New Roman" panose="02020603050405020304" pitchFamily="18" charset="0"/>
                <a:cs typeface="Times New Roman" panose="02020603050405020304" pitchFamily="18" charset="0"/>
              </a:rPr>
              <a:t>chloride solution</a:t>
            </a:r>
          </a:p>
        </p:txBody>
      </p:sp>
      <p:sp>
        <p:nvSpPr>
          <p:cNvPr id="84" name="TextBox 83">
            <a:extLst>
              <a:ext uri="{FF2B5EF4-FFF2-40B4-BE49-F238E27FC236}">
                <a16:creationId xmlns:a16="http://schemas.microsoft.com/office/drawing/2014/main" id="{BA844697-689B-7DCB-036B-E5347B61F7C2}"/>
              </a:ext>
            </a:extLst>
          </p:cNvPr>
          <p:cNvSpPr txBox="1"/>
          <p:nvPr/>
        </p:nvSpPr>
        <p:spPr>
          <a:xfrm>
            <a:off x="6112309" y="1072356"/>
            <a:ext cx="2409478" cy="400110"/>
          </a:xfrm>
          <a:prstGeom prst="rect">
            <a:avLst/>
          </a:prstGeom>
          <a:noFill/>
        </p:spPr>
        <p:txBody>
          <a:bodyPr wrap="square" rtlCol="0">
            <a:spAutoFit/>
          </a:bodyPr>
          <a:lstStyle/>
          <a:p>
            <a:r>
              <a:rPr lang="en-US" sz="2000" u="sng" dirty="0">
                <a:latin typeface="Times New Roman" panose="02020603050405020304" pitchFamily="18" charset="0"/>
                <a:cs typeface="Times New Roman" panose="02020603050405020304" pitchFamily="18" charset="0"/>
              </a:rPr>
              <a:t>pH Measurement</a:t>
            </a:r>
            <a:endParaRPr lang="en-US" u="sng" dirty="0">
              <a:latin typeface="Times New Roman" panose="02020603050405020304" pitchFamily="18" charset="0"/>
              <a:cs typeface="Times New Roman" panose="02020603050405020304" pitchFamily="18" charset="0"/>
            </a:endParaRPr>
          </a:p>
        </p:txBody>
      </p:sp>
      <p:pic>
        <p:nvPicPr>
          <p:cNvPr id="86" name="Picture 8" descr="Desktop pH meter Seven Compact S220 METTLER TOLEDO pH Meters | MonotaRO  Thailand">
            <a:extLst>
              <a:ext uri="{FF2B5EF4-FFF2-40B4-BE49-F238E27FC236}">
                <a16:creationId xmlns:a16="http://schemas.microsoft.com/office/drawing/2014/main" id="{122D939A-7A47-D5F2-79F7-ED6FAF09A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4973" y="2747795"/>
            <a:ext cx="1591558" cy="1591558"/>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822C2F3F-8C70-4A6A-A42E-2E30482E7740}"/>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Methodology</a:t>
            </a:r>
            <a:r>
              <a:rPr lang="en-US" dirty="0">
                <a:solidFill>
                  <a:schemeClr val="bg1"/>
                </a:solidFill>
                <a:latin typeface="Times New Roman" panose="02020603050405020304" pitchFamily="18" charset="0"/>
                <a:cs typeface="Times New Roman" panose="02020603050405020304" pitchFamily="18" charset="0"/>
              </a:rPr>
              <a:t>:</a:t>
            </a:r>
            <a:r>
              <a:rPr lang="en-US" sz="24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Chloride Desorption</a:t>
            </a:r>
            <a:endParaRPr lang="en-US" sz="2400" dirty="0">
              <a:solidFill>
                <a:schemeClr val="bg1"/>
              </a:solidFill>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552F0E4D-4DF7-48B5-A9AA-4FEC1E562FC5}"/>
              </a:ext>
            </a:extLst>
          </p:cNvPr>
          <p:cNvGraphicFramePr>
            <a:graphicFrameLocks noChangeAspect="1"/>
          </p:cNvGraphicFramePr>
          <p:nvPr/>
        </p:nvGraphicFramePr>
        <p:xfrm>
          <a:off x="6981700" y="5241405"/>
          <a:ext cx="3810000" cy="1004887"/>
        </p:xfrm>
        <a:graphic>
          <a:graphicData uri="http://schemas.openxmlformats.org/presentationml/2006/ole">
            <mc:AlternateContent xmlns:mc="http://schemas.openxmlformats.org/markup-compatibility/2006">
              <mc:Choice xmlns:v="urn:schemas-microsoft-com:vml" Requires="v">
                <p:oleObj name="Equation" r:id="rId7" imgW="3810275" imgH="1004398" progId="Equation.DSMT4">
                  <p:embed/>
                </p:oleObj>
              </mc:Choice>
              <mc:Fallback>
                <p:oleObj name="Equation" r:id="rId7" imgW="3810275" imgH="1004398" progId="Equation.DSMT4">
                  <p:embed/>
                  <p:pic>
                    <p:nvPicPr>
                      <p:cNvPr id="2" name="Object 1">
                        <a:extLst>
                          <a:ext uri="{FF2B5EF4-FFF2-40B4-BE49-F238E27FC236}">
                            <a16:creationId xmlns:a16="http://schemas.microsoft.com/office/drawing/2014/main" id="{552F0E4D-4DF7-48B5-A9AA-4FEC1E562FC5}"/>
                          </a:ext>
                        </a:extLst>
                      </p:cNvPr>
                      <p:cNvPicPr/>
                      <p:nvPr/>
                    </p:nvPicPr>
                    <p:blipFill>
                      <a:blip r:embed="rId8"/>
                      <a:stretch>
                        <a:fillRect/>
                      </a:stretch>
                    </p:blipFill>
                    <p:spPr>
                      <a:xfrm>
                        <a:off x="6981700" y="5241405"/>
                        <a:ext cx="3810000" cy="1004887"/>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7DEBA05A-3D1A-03BF-D26E-C45A5CD8271F}"/>
              </a:ext>
            </a:extLst>
          </p:cNvPr>
          <p:cNvSpPr>
            <a:spLocks noGrp="1"/>
          </p:cNvSpPr>
          <p:nvPr>
            <p:ph type="sldNum" sz="quarter" idx="12"/>
          </p:nvPr>
        </p:nvSpPr>
        <p:spPr/>
        <p:txBody>
          <a:bodyPr/>
          <a:lstStyle/>
          <a:p>
            <a:fld id="{79979DF2-E2ED-49F8-8BF8-C290A078E34F}" type="slidenum">
              <a:rPr lang="en-US" smtClean="0"/>
              <a:t>25</a:t>
            </a:fld>
            <a:endParaRPr lang="en-US" dirty="0"/>
          </a:p>
        </p:txBody>
      </p:sp>
    </p:spTree>
    <p:extLst>
      <p:ext uri="{BB962C8B-B14F-4D97-AF65-F5344CB8AC3E}">
        <p14:creationId xmlns:p14="http://schemas.microsoft.com/office/powerpoint/2010/main" val="339581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p:bldP spid="63" grpId="0"/>
      <p:bldP spid="64" grpId="0"/>
      <p:bldP spid="65" grpId="0"/>
      <p:bldP spid="66" grpId="0"/>
      <p:bldP spid="71" grpId="0"/>
      <p:bldP spid="8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0CF3132A-6247-4430-B81C-E2780907F8D2}"/>
              </a:ext>
            </a:extLst>
          </p:cNvPr>
          <p:cNvSpPr/>
          <p:nvPr/>
        </p:nvSpPr>
        <p:spPr>
          <a:xfrm>
            <a:off x="7259597" y="3692525"/>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DE02E071-682C-4FBD-BBE6-16D4CD7CAD36}"/>
              </a:ext>
            </a:extLst>
          </p:cNvPr>
          <p:cNvSpPr/>
          <p:nvPr/>
        </p:nvSpPr>
        <p:spPr>
          <a:xfrm>
            <a:off x="10975259" y="3631011"/>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409E4E5-8E5F-71B6-7E9C-161DF40AF4A1}"/>
              </a:ext>
            </a:extLst>
          </p:cNvPr>
          <p:cNvSpPr/>
          <p:nvPr/>
        </p:nvSpPr>
        <p:spPr>
          <a:xfrm>
            <a:off x="-2741" y="2082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Chloride Binding</a:t>
            </a:r>
          </a:p>
        </p:txBody>
      </p:sp>
      <p:pic>
        <p:nvPicPr>
          <p:cNvPr id="17" name="Picture 16">
            <a:extLst>
              <a:ext uri="{FF2B5EF4-FFF2-40B4-BE49-F238E27FC236}">
                <a16:creationId xmlns:a16="http://schemas.microsoft.com/office/drawing/2014/main" id="{2335E29A-C1CB-9D59-8ECC-D22D0776A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45" y="2178404"/>
            <a:ext cx="11760055" cy="3371142"/>
          </a:xfrm>
          <a:prstGeom prst="rect">
            <a:avLst/>
          </a:prstGeom>
        </p:spPr>
      </p:pic>
      <p:sp>
        <p:nvSpPr>
          <p:cNvPr id="10" name="TextBox 9">
            <a:extLst>
              <a:ext uri="{FF2B5EF4-FFF2-40B4-BE49-F238E27FC236}">
                <a16:creationId xmlns:a16="http://schemas.microsoft.com/office/drawing/2014/main" id="{2FC6A87D-50DE-4759-A765-E967122C01F2}"/>
              </a:ext>
            </a:extLst>
          </p:cNvPr>
          <p:cNvSpPr txBox="1"/>
          <p:nvPr/>
        </p:nvSpPr>
        <p:spPr>
          <a:xfrm>
            <a:off x="3440114" y="2252512"/>
            <a:ext cx="698811" cy="369332"/>
          </a:xfrm>
          <a:prstGeom prst="rect">
            <a:avLst/>
          </a:prstGeom>
          <a:noFill/>
        </p:spPr>
        <p:txBody>
          <a:bodyPr wrap="square">
            <a:spAutoFit/>
          </a:bodyPr>
          <a:lstStyle/>
          <a:p>
            <a:r>
              <a:rPr lang="en-US" sz="1800" b="1" dirty="0">
                <a:solidFill>
                  <a:srgbClr val="FFFF00"/>
                </a:solidFill>
                <a:effectLst/>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OPC</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D574B12E-3FD3-4E47-8696-672B441BB630}"/>
              </a:ext>
            </a:extLst>
          </p:cNvPr>
          <p:cNvSpPr txBox="1"/>
          <p:nvPr/>
        </p:nvSpPr>
        <p:spPr>
          <a:xfrm>
            <a:off x="6876540" y="2271115"/>
            <a:ext cx="1267977"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cs typeface="Times New Roman" panose="02020603050405020304" pitchFamily="18" charset="0"/>
              </a:rPr>
              <a:t>Slag 25%</a:t>
            </a:r>
          </a:p>
        </p:txBody>
      </p:sp>
      <p:sp>
        <p:nvSpPr>
          <p:cNvPr id="21" name="TextBox 20">
            <a:extLst>
              <a:ext uri="{FF2B5EF4-FFF2-40B4-BE49-F238E27FC236}">
                <a16:creationId xmlns:a16="http://schemas.microsoft.com/office/drawing/2014/main" id="{F96D00AC-D524-483F-ACAF-F40033B1BF7F}"/>
              </a:ext>
            </a:extLst>
          </p:cNvPr>
          <p:cNvSpPr txBox="1"/>
          <p:nvPr/>
        </p:nvSpPr>
        <p:spPr>
          <a:xfrm>
            <a:off x="10831332" y="2262672"/>
            <a:ext cx="1267977"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cs typeface="Times New Roman" panose="02020603050405020304" pitchFamily="18" charset="0"/>
              </a:rPr>
              <a:t>Slag 50%</a:t>
            </a:r>
          </a:p>
        </p:txBody>
      </p:sp>
      <p:sp>
        <p:nvSpPr>
          <p:cNvPr id="3" name="Slide Number Placeholder 2">
            <a:extLst>
              <a:ext uri="{FF2B5EF4-FFF2-40B4-BE49-F238E27FC236}">
                <a16:creationId xmlns:a16="http://schemas.microsoft.com/office/drawing/2014/main" id="{636F871C-BFBE-A599-A59D-55C77205B888}"/>
              </a:ext>
            </a:extLst>
          </p:cNvPr>
          <p:cNvSpPr>
            <a:spLocks noGrp="1"/>
          </p:cNvSpPr>
          <p:nvPr>
            <p:ph type="sldNum" sz="quarter" idx="12"/>
          </p:nvPr>
        </p:nvSpPr>
        <p:spPr/>
        <p:txBody>
          <a:bodyPr/>
          <a:lstStyle/>
          <a:p>
            <a:fld id="{79979DF2-E2ED-49F8-8BF8-C290A078E34F}" type="slidenum">
              <a:rPr lang="en-US" smtClean="0"/>
              <a:t>26</a:t>
            </a:fld>
            <a:endParaRPr lang="en-US" dirty="0"/>
          </a:p>
        </p:txBody>
      </p:sp>
    </p:spTree>
    <p:extLst>
      <p:ext uri="{BB962C8B-B14F-4D97-AF65-F5344CB8AC3E}">
        <p14:creationId xmlns:p14="http://schemas.microsoft.com/office/powerpoint/2010/main" val="358139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B34FEA-109B-49AB-BD97-43E4DB2FD60E}"/>
              </a:ext>
            </a:extLst>
          </p:cNvPr>
          <p:cNvSpPr/>
          <p:nvPr/>
        </p:nvSpPr>
        <p:spPr>
          <a:xfrm>
            <a:off x="3009900"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D4CD114-F4A8-404B-9CFB-0684B340F54D}"/>
              </a:ext>
            </a:extLst>
          </p:cNvPr>
          <p:cNvSpPr/>
          <p:nvPr/>
        </p:nvSpPr>
        <p:spPr>
          <a:xfrm>
            <a:off x="6484897"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0CF3132A-6247-4430-B81C-E2780907F8D2}"/>
              </a:ext>
            </a:extLst>
          </p:cNvPr>
          <p:cNvSpPr/>
          <p:nvPr/>
        </p:nvSpPr>
        <p:spPr>
          <a:xfrm>
            <a:off x="6535697" y="38544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3664D094-FEE2-4FA4-B624-13AB02E4FA50}"/>
              </a:ext>
            </a:extLst>
          </p:cNvPr>
          <p:cNvSpPr/>
          <p:nvPr/>
        </p:nvSpPr>
        <p:spPr>
          <a:xfrm>
            <a:off x="10172977" y="1032153"/>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DE02E071-682C-4FBD-BBE6-16D4CD7CAD36}"/>
              </a:ext>
            </a:extLst>
          </p:cNvPr>
          <p:cNvSpPr/>
          <p:nvPr/>
        </p:nvSpPr>
        <p:spPr>
          <a:xfrm>
            <a:off x="10251359" y="3792936"/>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AE26F624-82CD-415A-B97F-ED33B87B968D}"/>
              </a:ext>
            </a:extLst>
          </p:cNvPr>
          <p:cNvSpPr/>
          <p:nvPr/>
        </p:nvSpPr>
        <p:spPr>
          <a:xfrm>
            <a:off x="4013159" y="3575861"/>
            <a:ext cx="2732087"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765AC4D-7047-431D-85EB-109F63745877}"/>
              </a:ext>
            </a:extLst>
          </p:cNvPr>
          <p:cNvSpPr txBox="1"/>
          <p:nvPr/>
        </p:nvSpPr>
        <p:spPr>
          <a:xfrm>
            <a:off x="190925" y="744885"/>
            <a:ext cx="11810149" cy="6986528"/>
          </a:xfrm>
          <a:prstGeom prst="rect">
            <a:avLst/>
          </a:prstGeom>
          <a:noFill/>
        </p:spPr>
        <p:txBody>
          <a:bodyPr wrap="square">
            <a:spAutoFit/>
          </a:bodyPr>
          <a:lstStyle/>
          <a:p>
            <a:pPr marL="342900" indent="-342900">
              <a:buFont typeface="Wingdings" panose="05000000000000000000" pitchFamily="2" charset="2"/>
              <a:buChar char="§"/>
            </a:pPr>
            <a:r>
              <a:rPr lang="en-US" sz="2800" dirty="0">
                <a:solidFill>
                  <a:schemeClr val="accent1"/>
                </a:solidFill>
                <a:latin typeface="Times New Roman" panose="02020603050405020304" pitchFamily="18" charset="0"/>
                <a:cs typeface="Times New Roman" panose="02020603050405020304" pitchFamily="18" charset="0"/>
              </a:rPr>
              <a:t>Which solutions had the lowest and highest chloride binding capacity?</a:t>
            </a:r>
          </a:p>
          <a:p>
            <a:pPr marL="342900" indent="-342900">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MgCl</a:t>
            </a:r>
            <a:r>
              <a:rPr lang="en-US" sz="2000" dirty="0">
                <a:solidFill>
                  <a:srgbClr val="FF0000"/>
                </a:solidFill>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showed higher binding, in the decreasing order of </a:t>
            </a:r>
            <a:r>
              <a:rPr lang="en-US" sz="2800" dirty="0">
                <a:solidFill>
                  <a:srgbClr val="FF0000"/>
                </a:solidFill>
                <a:latin typeface="Times New Roman" panose="02020603050405020304" pitchFamily="18" charset="0"/>
                <a:cs typeface="Times New Roman" panose="02020603050405020304" pitchFamily="18" charset="0"/>
              </a:rPr>
              <a:t>MgCl</a:t>
            </a:r>
            <a:r>
              <a:rPr lang="en-US" sz="2000" dirty="0">
                <a:solidFill>
                  <a:srgbClr val="FF0000"/>
                </a:solidFill>
                <a:latin typeface="Times New Roman" panose="02020603050405020304" pitchFamily="18" charset="0"/>
                <a:cs typeface="Times New Roman" panose="02020603050405020304" pitchFamily="18" charset="0"/>
              </a:rPr>
              <a:t>2</a:t>
            </a:r>
            <a:r>
              <a:rPr lang="en-US" sz="2800" dirty="0">
                <a:solidFill>
                  <a:srgbClr val="FF0000"/>
                </a:solidFill>
                <a:latin typeface="Times New Roman" panose="02020603050405020304" pitchFamily="18" charset="0"/>
                <a:cs typeface="Times New Roman" panose="02020603050405020304" pitchFamily="18" charset="0"/>
              </a:rPr>
              <a:t>&gt; CaCl</a:t>
            </a:r>
            <a:r>
              <a:rPr lang="en-US" sz="2000" dirty="0">
                <a:solidFill>
                  <a:srgbClr val="FF0000"/>
                </a:solidFill>
                <a:latin typeface="Times New Roman" panose="02020603050405020304" pitchFamily="18" charset="0"/>
                <a:cs typeface="Times New Roman" panose="02020603050405020304" pitchFamily="18" charset="0"/>
              </a:rPr>
              <a:t>2</a:t>
            </a:r>
            <a:r>
              <a:rPr lang="en-US" sz="2800" dirty="0">
                <a:solidFill>
                  <a:srgbClr val="FF0000"/>
                </a:solidFill>
                <a:latin typeface="Times New Roman" panose="02020603050405020304" pitchFamily="18" charset="0"/>
                <a:cs typeface="Times New Roman" panose="02020603050405020304" pitchFamily="18" charset="0"/>
              </a:rPr>
              <a:t>&gt; NaCl.</a:t>
            </a:r>
          </a:p>
          <a:p>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pH of brine solution (NaCl has pH of &gt;12 ) which impacts the solubility of  Friedel's salt (chemical chloride binding) formation  compared to CaCl</a:t>
            </a:r>
            <a:r>
              <a:rPr lang="en-US" sz="2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and MgCl</a:t>
            </a:r>
            <a:r>
              <a:rPr lang="en-US" sz="2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Ca in CaCl</a:t>
            </a:r>
            <a:r>
              <a:rPr lang="en-US" sz="2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increase Ca/Si ratio in C-S-H, enhancing binding of chloride.</a:t>
            </a:r>
          </a:p>
          <a:p>
            <a:endParaRPr lang="en-US" sz="28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Exposure to MgCl</a:t>
            </a:r>
            <a:r>
              <a:rPr lang="en-US" sz="2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resulted in formation of M-S-H, increasing porosity of the pastes. </a:t>
            </a:r>
          </a:p>
          <a:p>
            <a:endParaRPr lang="en-US" sz="2800" dirty="0">
              <a:solidFill>
                <a:srgbClr val="FF000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1A8D72D-840F-C353-CC82-1B328974973A}"/>
              </a:ext>
            </a:extLst>
          </p:cNvPr>
          <p:cNvSpPr/>
          <p:nvPr/>
        </p:nvSpPr>
        <p:spPr>
          <a:xfrm>
            <a:off x="6784" y="177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Chloride Binding</a:t>
            </a:r>
          </a:p>
        </p:txBody>
      </p:sp>
      <p:sp>
        <p:nvSpPr>
          <p:cNvPr id="5" name="Slide Number Placeholder 4">
            <a:extLst>
              <a:ext uri="{FF2B5EF4-FFF2-40B4-BE49-F238E27FC236}">
                <a16:creationId xmlns:a16="http://schemas.microsoft.com/office/drawing/2014/main" id="{B112E948-2372-7FE9-E66B-C7AB3E9151FC}"/>
              </a:ext>
            </a:extLst>
          </p:cNvPr>
          <p:cNvSpPr>
            <a:spLocks noGrp="1"/>
          </p:cNvSpPr>
          <p:nvPr>
            <p:ph type="sldNum" sz="quarter" idx="12"/>
          </p:nvPr>
        </p:nvSpPr>
        <p:spPr/>
        <p:txBody>
          <a:bodyPr/>
          <a:lstStyle/>
          <a:p>
            <a:fld id="{79979DF2-E2ED-49F8-8BF8-C290A078E34F}" type="slidenum">
              <a:rPr lang="en-US" smtClean="0"/>
              <a:t>27</a:t>
            </a:fld>
            <a:endParaRPr lang="en-US" dirty="0"/>
          </a:p>
        </p:txBody>
      </p:sp>
    </p:spTree>
    <p:extLst>
      <p:ext uri="{BB962C8B-B14F-4D97-AF65-F5344CB8AC3E}">
        <p14:creationId xmlns:p14="http://schemas.microsoft.com/office/powerpoint/2010/main" val="229794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B34FEA-109B-49AB-BD97-43E4DB2FD60E}"/>
              </a:ext>
            </a:extLst>
          </p:cNvPr>
          <p:cNvSpPr/>
          <p:nvPr/>
        </p:nvSpPr>
        <p:spPr>
          <a:xfrm>
            <a:off x="3009900"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D4CD114-F4A8-404B-9CFB-0684B340F54D}"/>
              </a:ext>
            </a:extLst>
          </p:cNvPr>
          <p:cNvSpPr/>
          <p:nvPr/>
        </p:nvSpPr>
        <p:spPr>
          <a:xfrm>
            <a:off x="6484897"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0CF3132A-6247-4430-B81C-E2780907F8D2}"/>
              </a:ext>
            </a:extLst>
          </p:cNvPr>
          <p:cNvSpPr/>
          <p:nvPr/>
        </p:nvSpPr>
        <p:spPr>
          <a:xfrm>
            <a:off x="6535697" y="38544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3664D094-FEE2-4FA4-B624-13AB02E4FA50}"/>
              </a:ext>
            </a:extLst>
          </p:cNvPr>
          <p:cNvSpPr/>
          <p:nvPr/>
        </p:nvSpPr>
        <p:spPr>
          <a:xfrm>
            <a:off x="10172977" y="1032153"/>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DE02E071-682C-4FBD-BBE6-16D4CD7CAD36}"/>
              </a:ext>
            </a:extLst>
          </p:cNvPr>
          <p:cNvSpPr/>
          <p:nvPr/>
        </p:nvSpPr>
        <p:spPr>
          <a:xfrm>
            <a:off x="10251359" y="3792936"/>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AE26F624-82CD-415A-B97F-ED33B87B968D}"/>
              </a:ext>
            </a:extLst>
          </p:cNvPr>
          <p:cNvSpPr/>
          <p:nvPr/>
        </p:nvSpPr>
        <p:spPr>
          <a:xfrm>
            <a:off x="4013159" y="3575861"/>
            <a:ext cx="2732087"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2765AC4D-7047-431D-85EB-109F63745877}"/>
              </a:ext>
            </a:extLst>
          </p:cNvPr>
          <p:cNvSpPr txBox="1"/>
          <p:nvPr/>
        </p:nvSpPr>
        <p:spPr>
          <a:xfrm>
            <a:off x="190925" y="744885"/>
            <a:ext cx="11810149" cy="5262979"/>
          </a:xfrm>
          <a:prstGeom prst="rect">
            <a:avLst/>
          </a:prstGeom>
          <a:noFill/>
        </p:spPr>
        <p:txBody>
          <a:bodyPr wrap="square">
            <a:spAutoFit/>
          </a:bodyPr>
          <a:lstStyle/>
          <a:p>
            <a:pPr marL="342900" indent="-342900">
              <a:buFont typeface="Wingdings" panose="05000000000000000000" pitchFamily="2" charset="2"/>
              <a:buChar char="§"/>
            </a:pPr>
            <a:r>
              <a:rPr lang="en-US" sz="2800" dirty="0">
                <a:solidFill>
                  <a:schemeClr val="accent1"/>
                </a:solidFill>
                <a:latin typeface="Times New Roman" panose="02020603050405020304" pitchFamily="18" charset="0"/>
                <a:cs typeface="Times New Roman" panose="02020603050405020304" pitchFamily="18" charset="0"/>
              </a:rPr>
              <a:t>Which pastes had the lowest and highest chloride binding capacity? </a:t>
            </a:r>
          </a:p>
          <a:p>
            <a:pPr marL="342900" indent="-342900">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Slag</a:t>
            </a:r>
            <a:r>
              <a:rPr lang="en-US" sz="2800" dirty="0">
                <a:latin typeface="Times New Roman" panose="02020603050405020304" pitchFamily="18" charset="0"/>
                <a:cs typeface="Times New Roman" panose="02020603050405020304" pitchFamily="18" charset="0"/>
              </a:rPr>
              <a:t> is most favorable, in the decreasing order of </a:t>
            </a:r>
            <a:r>
              <a:rPr lang="en-US" sz="2800" dirty="0">
                <a:solidFill>
                  <a:srgbClr val="FF0000"/>
                </a:solidFill>
                <a:latin typeface="Times New Roman" panose="02020603050405020304" pitchFamily="18" charset="0"/>
                <a:cs typeface="Times New Roman" panose="02020603050405020304" pitchFamily="18" charset="0"/>
              </a:rPr>
              <a:t>slag50% &gt; slag25% &gt; OPC. </a:t>
            </a:r>
          </a:p>
          <a:p>
            <a:endParaRPr lang="en-US" sz="2800"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a:p>
            <a:pPr marL="514350" indent="-514350">
              <a:buAutoNum type="romanLcParenR"/>
            </a:pPr>
            <a:r>
              <a:rPr lang="en-US" sz="2800" dirty="0">
                <a:latin typeface="Times New Roman" panose="02020603050405020304" pitchFamily="18" charset="0"/>
                <a:cs typeface="Times New Roman" panose="02020603050405020304" pitchFamily="18" charset="0"/>
              </a:rPr>
              <a:t>The formation of more C-S-H</a:t>
            </a:r>
          </a:p>
          <a:p>
            <a:pPr marL="514350" indent="-514350">
              <a:buAutoNum type="romanLcParenR"/>
            </a:pPr>
            <a:r>
              <a:rPr lang="en-US" sz="2800" dirty="0">
                <a:latin typeface="Times New Roman" panose="02020603050405020304" pitchFamily="18" charset="0"/>
                <a:cs typeface="Times New Roman" panose="02020603050405020304" pitchFamily="18" charset="0"/>
              </a:rPr>
              <a:t>Presence of higher Al2O3 leading to formation of higher Afm. </a:t>
            </a:r>
          </a:p>
          <a:p>
            <a:pPr marL="514350" indent="-514350">
              <a:buAutoNum type="romanLcParenR"/>
            </a:pPr>
            <a:r>
              <a:rPr lang="en-US" sz="2800" dirty="0">
                <a:latin typeface="Times New Roman" panose="02020603050405020304" pitchFamily="18" charset="0"/>
                <a:cs typeface="Times New Roman" panose="02020603050405020304" pitchFamily="18" charset="0"/>
              </a:rPr>
              <a:t>The formation of higher Friedel's salt. </a:t>
            </a:r>
          </a:p>
          <a:p>
            <a:endParaRPr lang="en-US" sz="2800" dirty="0">
              <a:solidFill>
                <a:srgbClr val="FF000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1A8D72D-840F-C353-CC82-1B328974973A}"/>
              </a:ext>
            </a:extLst>
          </p:cNvPr>
          <p:cNvSpPr/>
          <p:nvPr/>
        </p:nvSpPr>
        <p:spPr>
          <a:xfrm>
            <a:off x="6784" y="177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Chloride Binding</a:t>
            </a:r>
          </a:p>
        </p:txBody>
      </p:sp>
      <p:sp>
        <p:nvSpPr>
          <p:cNvPr id="5" name="Slide Number Placeholder 4">
            <a:extLst>
              <a:ext uri="{FF2B5EF4-FFF2-40B4-BE49-F238E27FC236}">
                <a16:creationId xmlns:a16="http://schemas.microsoft.com/office/drawing/2014/main" id="{FEA63AFC-8462-5C54-4658-13A18ABE3579}"/>
              </a:ext>
            </a:extLst>
          </p:cNvPr>
          <p:cNvSpPr>
            <a:spLocks noGrp="1"/>
          </p:cNvSpPr>
          <p:nvPr>
            <p:ph type="sldNum" sz="quarter" idx="12"/>
          </p:nvPr>
        </p:nvSpPr>
        <p:spPr/>
        <p:txBody>
          <a:bodyPr/>
          <a:lstStyle/>
          <a:p>
            <a:fld id="{79979DF2-E2ED-49F8-8BF8-C290A078E34F}" type="slidenum">
              <a:rPr lang="en-US" smtClean="0"/>
              <a:t>28</a:t>
            </a:fld>
            <a:endParaRPr lang="en-US" dirty="0"/>
          </a:p>
        </p:txBody>
      </p:sp>
    </p:spTree>
    <p:extLst>
      <p:ext uri="{BB962C8B-B14F-4D97-AF65-F5344CB8AC3E}">
        <p14:creationId xmlns:p14="http://schemas.microsoft.com/office/powerpoint/2010/main" val="214753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B34FEA-109B-49AB-BD97-43E4DB2FD60E}"/>
              </a:ext>
            </a:extLst>
          </p:cNvPr>
          <p:cNvSpPr/>
          <p:nvPr/>
        </p:nvSpPr>
        <p:spPr>
          <a:xfrm>
            <a:off x="3009900"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D4CD114-F4A8-404B-9CFB-0684B340F54D}"/>
              </a:ext>
            </a:extLst>
          </p:cNvPr>
          <p:cNvSpPr/>
          <p:nvPr/>
        </p:nvSpPr>
        <p:spPr>
          <a:xfrm>
            <a:off x="6484897"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0CF3132A-6247-4430-B81C-E2780907F8D2}"/>
              </a:ext>
            </a:extLst>
          </p:cNvPr>
          <p:cNvSpPr/>
          <p:nvPr/>
        </p:nvSpPr>
        <p:spPr>
          <a:xfrm>
            <a:off x="6535697" y="38544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3664D094-FEE2-4FA4-B624-13AB02E4FA50}"/>
              </a:ext>
            </a:extLst>
          </p:cNvPr>
          <p:cNvSpPr/>
          <p:nvPr/>
        </p:nvSpPr>
        <p:spPr>
          <a:xfrm>
            <a:off x="10172977" y="1032153"/>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DE02E071-682C-4FBD-BBE6-16D4CD7CAD36}"/>
              </a:ext>
            </a:extLst>
          </p:cNvPr>
          <p:cNvSpPr/>
          <p:nvPr/>
        </p:nvSpPr>
        <p:spPr>
          <a:xfrm>
            <a:off x="10251359" y="3792936"/>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AE26F624-82CD-415A-B97F-ED33B87B968D}"/>
              </a:ext>
            </a:extLst>
          </p:cNvPr>
          <p:cNvSpPr/>
          <p:nvPr/>
        </p:nvSpPr>
        <p:spPr>
          <a:xfrm>
            <a:off x="4013159" y="3575861"/>
            <a:ext cx="2732087"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E98C776-0851-9576-4992-0B1CE41AB9F0}"/>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Phase Composition </a:t>
            </a:r>
            <a:r>
              <a:rPr lang="en-US" sz="2800" u="sng" dirty="0">
                <a:solidFill>
                  <a:schemeClr val="bg1"/>
                </a:solidFill>
                <a:latin typeface="Times New Roman" panose="02020603050405020304" pitchFamily="18" charset="0"/>
                <a:cs typeface="Times New Roman" panose="02020603050405020304" pitchFamily="18" charset="0"/>
              </a:rPr>
              <a:t>Before</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Exposure</a:t>
            </a:r>
          </a:p>
        </p:txBody>
      </p:sp>
      <p:pic>
        <p:nvPicPr>
          <p:cNvPr id="6" name="Picture 5">
            <a:extLst>
              <a:ext uri="{FF2B5EF4-FFF2-40B4-BE49-F238E27FC236}">
                <a16:creationId xmlns:a16="http://schemas.microsoft.com/office/drawing/2014/main" id="{DC426826-F29C-E044-BDFE-85D4B097C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720" y="871664"/>
            <a:ext cx="10799080" cy="4567111"/>
          </a:xfrm>
          <a:prstGeom prst="rect">
            <a:avLst/>
          </a:prstGeom>
        </p:spPr>
      </p:pic>
      <p:sp>
        <p:nvSpPr>
          <p:cNvPr id="9" name="TextBox 8">
            <a:extLst>
              <a:ext uri="{FF2B5EF4-FFF2-40B4-BE49-F238E27FC236}">
                <a16:creationId xmlns:a16="http://schemas.microsoft.com/office/drawing/2014/main" id="{E8BBB3A4-68DC-CAC5-93EC-A8772A2B260A}"/>
              </a:ext>
            </a:extLst>
          </p:cNvPr>
          <p:cNvSpPr txBox="1"/>
          <p:nvPr/>
        </p:nvSpPr>
        <p:spPr>
          <a:xfrm>
            <a:off x="919163" y="5599264"/>
            <a:ext cx="10434637" cy="707886"/>
          </a:xfrm>
          <a:prstGeom prst="rect">
            <a:avLst/>
          </a:prstGeom>
          <a:noFill/>
        </p:spPr>
        <p:txBody>
          <a:bodyPr wrap="square">
            <a:spAutoFit/>
          </a:bodyPr>
          <a:lstStyle/>
          <a:p>
            <a:pPr marL="0" marR="0" algn="ctr">
              <a:spcBef>
                <a:spcPts val="0"/>
              </a:spcBef>
              <a:spcAft>
                <a:spcPts val="1000"/>
              </a:spcAft>
            </a:pPr>
            <a:r>
              <a:rPr lang="en-US" sz="2000" i="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XRD patterns of hydrated pastes. (b) Mass loss and DTG curves of hydrated pastes (E: Ettringite, C: C4AF, M: Monocarbonate, F: Ferrite, CH: portlandite, Cc: Calcite, C2S: Belite ). </a:t>
            </a:r>
            <a:endParaRPr lang="en-US" sz="12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E4C77BC-0639-04D7-C2E7-1B2E4622BD31}"/>
              </a:ext>
            </a:extLst>
          </p:cNvPr>
          <p:cNvSpPr txBox="1"/>
          <p:nvPr/>
        </p:nvSpPr>
        <p:spPr>
          <a:xfrm>
            <a:off x="4641544" y="1045257"/>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XRD</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2B2BEE5-5403-609F-615E-7C5C5D202C6F}"/>
              </a:ext>
            </a:extLst>
          </p:cNvPr>
          <p:cNvSpPr txBox="1"/>
          <p:nvPr/>
        </p:nvSpPr>
        <p:spPr>
          <a:xfrm>
            <a:off x="9844680" y="1045257"/>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cs typeface="Times New Roman" panose="02020603050405020304" pitchFamily="18" charset="0"/>
              </a:rPr>
              <a:t>TGA</a:t>
            </a:r>
          </a:p>
        </p:txBody>
      </p:sp>
      <p:sp>
        <p:nvSpPr>
          <p:cNvPr id="8" name="Slide Number Placeholder 7">
            <a:extLst>
              <a:ext uri="{FF2B5EF4-FFF2-40B4-BE49-F238E27FC236}">
                <a16:creationId xmlns:a16="http://schemas.microsoft.com/office/drawing/2014/main" id="{33276BC6-123D-1131-8FF8-4FE267B172F8}"/>
              </a:ext>
            </a:extLst>
          </p:cNvPr>
          <p:cNvSpPr>
            <a:spLocks noGrp="1"/>
          </p:cNvSpPr>
          <p:nvPr>
            <p:ph type="sldNum" sz="quarter" idx="12"/>
          </p:nvPr>
        </p:nvSpPr>
        <p:spPr/>
        <p:txBody>
          <a:bodyPr/>
          <a:lstStyle/>
          <a:p>
            <a:fld id="{79979DF2-E2ED-49F8-8BF8-C290A078E34F}" type="slidenum">
              <a:rPr lang="en-US" smtClean="0"/>
              <a:t>29</a:t>
            </a:fld>
            <a:endParaRPr lang="en-US" dirty="0"/>
          </a:p>
        </p:txBody>
      </p:sp>
    </p:spTree>
    <p:extLst>
      <p:ext uri="{BB962C8B-B14F-4D97-AF65-F5344CB8AC3E}">
        <p14:creationId xmlns:p14="http://schemas.microsoft.com/office/powerpoint/2010/main" val="402381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100312E-DDC2-43C3-9DB9-B8CFDD3ED2B9}"/>
              </a:ext>
            </a:extLst>
          </p:cNvPr>
          <p:cNvSpPr>
            <a:spLocks noGrp="1"/>
          </p:cNvSpPr>
          <p:nvPr>
            <p:ph type="subTitle" idx="1"/>
          </p:nvPr>
        </p:nvSpPr>
        <p:spPr>
          <a:xfrm>
            <a:off x="1658022" y="627902"/>
            <a:ext cx="9303227" cy="1361395"/>
          </a:xfrm>
        </p:spPr>
        <p:txBody>
          <a:bodyPr>
            <a:normAutofit/>
          </a:bodyPr>
          <a:lstStyle/>
          <a:p>
            <a:pPr marL="0" marR="0" algn="ctr">
              <a:lnSpc>
                <a:spcPct val="200000"/>
              </a:lnSpc>
              <a:spcBef>
                <a:spcPts val="600"/>
              </a:spcBef>
              <a:spcAft>
                <a:spcPts val="0"/>
              </a:spcAft>
            </a:pPr>
            <a:endParaRPr lang="en-US" sz="2400" i="0" baseline="3000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solidFill>
                <a:schemeClr val="tx2"/>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60AD2809-2216-4595-91F3-A2CDADB5A127}"/>
              </a:ext>
            </a:extLst>
          </p:cNvPr>
          <p:cNvSpPr txBox="1">
            <a:spLocks/>
          </p:cNvSpPr>
          <p:nvPr/>
        </p:nvSpPr>
        <p:spPr>
          <a:xfrm>
            <a:off x="218528" y="1706874"/>
            <a:ext cx="3080552" cy="35657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200000"/>
              </a:lnSpc>
              <a:spcBef>
                <a:spcPts val="600"/>
              </a:spcBef>
            </a:pPr>
            <a:r>
              <a:rPr lang="en-US" sz="3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Introduction</a:t>
            </a:r>
            <a:endParaRPr lang="en-US"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Background</a:t>
            </a: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Literature Review</a:t>
            </a: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Problem Statement</a:t>
            </a: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Objectives</a:t>
            </a:r>
          </a:p>
          <a:p>
            <a:pPr>
              <a:lnSpc>
                <a:spcPct val="200000"/>
              </a:lnSpc>
              <a:spcBef>
                <a:spcPts val="600"/>
              </a:spcBef>
            </a:pPr>
            <a:endParaRPr lang="en-US" baseline="300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solidFill>
                <a:schemeClr val="tx2"/>
              </a:solidFill>
              <a:latin typeface="Times New Roman" panose="02020603050405020304" pitchFamily="18" charset="0"/>
              <a:cs typeface="Times New Roman" panose="02020603050405020304" pitchFamily="18" charset="0"/>
            </a:endParaRPr>
          </a:p>
        </p:txBody>
      </p:sp>
      <p:sp>
        <p:nvSpPr>
          <p:cNvPr id="14" name="Subtitle 2">
            <a:extLst>
              <a:ext uri="{FF2B5EF4-FFF2-40B4-BE49-F238E27FC236}">
                <a16:creationId xmlns:a16="http://schemas.microsoft.com/office/drawing/2014/main" id="{A1C38426-22BA-4E12-A655-9C30725C2B50}"/>
              </a:ext>
            </a:extLst>
          </p:cNvPr>
          <p:cNvSpPr txBox="1">
            <a:spLocks/>
          </p:cNvSpPr>
          <p:nvPr/>
        </p:nvSpPr>
        <p:spPr>
          <a:xfrm>
            <a:off x="3299080" y="1713728"/>
            <a:ext cx="3080552" cy="35657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200000"/>
              </a:lnSpc>
              <a:spcBef>
                <a:spcPts val="600"/>
              </a:spcBef>
            </a:pPr>
            <a:r>
              <a:rPr lang="en-US" sz="3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Methodology</a:t>
            </a:r>
            <a:endParaRPr lang="en-US"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Materials</a:t>
            </a: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Sample Preparation</a:t>
            </a: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Test Procedures</a:t>
            </a:r>
          </a:p>
          <a:p>
            <a:endParaRPr lang="en-US" dirty="0">
              <a:solidFill>
                <a:schemeClr val="tx2"/>
              </a:solidFill>
              <a:latin typeface="Times New Roman" panose="02020603050405020304" pitchFamily="18" charset="0"/>
              <a:cs typeface="Times New Roman" panose="02020603050405020304" pitchFamily="18" charset="0"/>
            </a:endParaRPr>
          </a:p>
        </p:txBody>
      </p:sp>
      <p:sp>
        <p:nvSpPr>
          <p:cNvPr id="15" name="Subtitle 2">
            <a:extLst>
              <a:ext uri="{FF2B5EF4-FFF2-40B4-BE49-F238E27FC236}">
                <a16:creationId xmlns:a16="http://schemas.microsoft.com/office/drawing/2014/main" id="{08A98087-F62F-4EDA-9912-DD91E3428F9F}"/>
              </a:ext>
            </a:extLst>
          </p:cNvPr>
          <p:cNvSpPr txBox="1">
            <a:spLocks/>
          </p:cNvSpPr>
          <p:nvPr/>
        </p:nvSpPr>
        <p:spPr>
          <a:xfrm>
            <a:off x="6554781" y="2035625"/>
            <a:ext cx="3080552" cy="5797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pPr>
            <a:r>
              <a:rPr lang="en-US" sz="3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Results</a:t>
            </a:r>
            <a:endPar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spcBef>
                <a:spcPts val="600"/>
              </a:spcBef>
            </a:pPr>
            <a:endParaRPr lang="en-US" baseline="300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solidFill>
                <a:schemeClr val="tx2"/>
              </a:solidFill>
              <a:latin typeface="Times New Roman" panose="02020603050405020304" pitchFamily="18" charset="0"/>
              <a:cs typeface="Times New Roman" panose="02020603050405020304" pitchFamily="18" charset="0"/>
            </a:endParaRPr>
          </a:p>
        </p:txBody>
      </p:sp>
      <p:sp>
        <p:nvSpPr>
          <p:cNvPr id="16" name="Subtitle 2">
            <a:extLst>
              <a:ext uri="{FF2B5EF4-FFF2-40B4-BE49-F238E27FC236}">
                <a16:creationId xmlns:a16="http://schemas.microsoft.com/office/drawing/2014/main" id="{77431F04-055A-48BA-BCEE-C7189FB8288A}"/>
              </a:ext>
            </a:extLst>
          </p:cNvPr>
          <p:cNvSpPr txBox="1">
            <a:spLocks/>
          </p:cNvSpPr>
          <p:nvPr/>
        </p:nvSpPr>
        <p:spPr>
          <a:xfrm>
            <a:off x="9218972" y="1738903"/>
            <a:ext cx="3080552" cy="103371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200000"/>
              </a:lnSpc>
              <a:spcBef>
                <a:spcPts val="600"/>
              </a:spcBef>
            </a:pPr>
            <a:r>
              <a:rPr lang="en-US" sz="32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Conclusion</a:t>
            </a:r>
            <a:endPar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spcBef>
                <a:spcPts val="600"/>
              </a:spcBef>
            </a:pPr>
            <a:endPar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spcBef>
                <a:spcPts val="600"/>
              </a:spcBef>
            </a:pPr>
            <a:endParaRPr lang="en-US" baseline="300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solidFill>
                <a:schemeClr val="tx2"/>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257F6A39-E387-4EDF-BD47-6D792821B4A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 Table of Contents</a:t>
            </a:r>
          </a:p>
        </p:txBody>
      </p:sp>
      <p:cxnSp>
        <p:nvCxnSpPr>
          <p:cNvPr id="7" name="Straight Connector 6">
            <a:extLst>
              <a:ext uri="{FF2B5EF4-FFF2-40B4-BE49-F238E27FC236}">
                <a16:creationId xmlns:a16="http://schemas.microsoft.com/office/drawing/2014/main" id="{14B86512-0908-4B72-BEF9-BD10E1BBDE39}"/>
              </a:ext>
            </a:extLst>
          </p:cNvPr>
          <p:cNvCxnSpPr>
            <a:cxnSpLocks/>
          </p:cNvCxnSpPr>
          <p:nvPr/>
        </p:nvCxnSpPr>
        <p:spPr>
          <a:xfrm>
            <a:off x="6522259" y="2195167"/>
            <a:ext cx="0" cy="253901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3316ACE-3C3E-4485-8F71-87361E8799A4}"/>
              </a:ext>
            </a:extLst>
          </p:cNvPr>
          <p:cNvCxnSpPr>
            <a:cxnSpLocks/>
          </p:cNvCxnSpPr>
          <p:nvPr/>
        </p:nvCxnSpPr>
        <p:spPr>
          <a:xfrm>
            <a:off x="183016" y="2195167"/>
            <a:ext cx="0" cy="253901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2990B3-1151-4B70-B9B7-3E6505876D73}"/>
              </a:ext>
            </a:extLst>
          </p:cNvPr>
          <p:cNvCxnSpPr>
            <a:cxnSpLocks/>
          </p:cNvCxnSpPr>
          <p:nvPr/>
        </p:nvCxnSpPr>
        <p:spPr>
          <a:xfrm>
            <a:off x="9239747" y="2195167"/>
            <a:ext cx="0" cy="253901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A2B83B1-2377-470D-BC5B-7E54987FE51D}"/>
              </a:ext>
            </a:extLst>
          </p:cNvPr>
          <p:cNvCxnSpPr>
            <a:cxnSpLocks/>
          </p:cNvCxnSpPr>
          <p:nvPr/>
        </p:nvCxnSpPr>
        <p:spPr>
          <a:xfrm>
            <a:off x="3257657" y="2195167"/>
            <a:ext cx="0" cy="2539014"/>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Subtitle 2">
            <a:extLst>
              <a:ext uri="{FF2B5EF4-FFF2-40B4-BE49-F238E27FC236}">
                <a16:creationId xmlns:a16="http://schemas.microsoft.com/office/drawing/2014/main" id="{FA640CD0-A8C6-F904-E989-ED321B6F7733}"/>
              </a:ext>
            </a:extLst>
          </p:cNvPr>
          <p:cNvSpPr txBox="1">
            <a:spLocks/>
          </p:cNvSpPr>
          <p:nvPr/>
        </p:nvSpPr>
        <p:spPr>
          <a:xfrm>
            <a:off x="6514904" y="2744552"/>
            <a:ext cx="3080552" cy="162831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Chloride Binding</a:t>
            </a: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Chloride Desorption</a:t>
            </a: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Analytical Tests</a:t>
            </a:r>
          </a:p>
          <a:p>
            <a:pPr marL="342900" indent="-342900" algn="l">
              <a:lnSpc>
                <a:spcPct val="100000"/>
              </a:lnSpc>
              <a:spcBef>
                <a:spcPts val="600"/>
              </a:spcBef>
              <a:buFont typeface="Arial" panose="020B0604020202020204" pitchFamily="34" charset="0"/>
              <a:buChar char="•"/>
            </a:pPr>
            <a:endPar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spcBef>
                <a:spcPts val="600"/>
              </a:spcBef>
            </a:pPr>
            <a:endParaRPr lang="en-US" baseline="300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solidFill>
                <a:schemeClr val="tx2"/>
              </a:solidFill>
              <a:latin typeface="Times New Roman" panose="02020603050405020304" pitchFamily="18" charset="0"/>
              <a:cs typeface="Times New Roman" panose="02020603050405020304" pitchFamily="18" charset="0"/>
            </a:endParaRPr>
          </a:p>
        </p:txBody>
      </p:sp>
      <p:sp>
        <p:nvSpPr>
          <p:cNvPr id="5" name="Subtitle 2">
            <a:extLst>
              <a:ext uri="{FF2B5EF4-FFF2-40B4-BE49-F238E27FC236}">
                <a16:creationId xmlns:a16="http://schemas.microsoft.com/office/drawing/2014/main" id="{BD6647CE-713F-E02E-77FE-C3725D71F350}"/>
              </a:ext>
            </a:extLst>
          </p:cNvPr>
          <p:cNvSpPr txBox="1">
            <a:spLocks/>
          </p:cNvSpPr>
          <p:nvPr/>
        </p:nvSpPr>
        <p:spPr>
          <a:xfrm>
            <a:off x="9300886" y="2763044"/>
            <a:ext cx="3080552" cy="14666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Main Findings</a:t>
            </a: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Proposed Mechanism</a:t>
            </a: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Limitations</a:t>
            </a:r>
          </a:p>
          <a:p>
            <a:pPr marL="342900" indent="-342900" algn="l">
              <a:lnSpc>
                <a:spcPct val="100000"/>
              </a:lnSpc>
              <a:spcBef>
                <a:spcPts val="600"/>
              </a:spcBef>
              <a:buFont typeface="Arial" panose="020B0604020202020204" pitchFamily="34" charset="0"/>
              <a:buChar char="•"/>
            </a:pPr>
            <a:r>
              <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rPr>
              <a:t>Future Works</a:t>
            </a:r>
          </a:p>
          <a:p>
            <a:pPr marL="342900" indent="-342900" algn="l">
              <a:lnSpc>
                <a:spcPct val="100000"/>
              </a:lnSpc>
              <a:spcBef>
                <a:spcPts val="600"/>
              </a:spcBef>
              <a:buFont typeface="Arial" panose="020B0604020202020204" pitchFamily="34" charset="0"/>
              <a:buChar char="•"/>
            </a:pPr>
            <a:endPar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spcBef>
                <a:spcPts val="600"/>
              </a:spcBef>
            </a:pPr>
            <a:endParaRPr lang="en-US" sz="18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200000"/>
              </a:lnSpc>
              <a:spcBef>
                <a:spcPts val="600"/>
              </a:spcBef>
            </a:pPr>
            <a:endParaRPr lang="en-US" baseline="30000" dirty="0">
              <a:solidFill>
                <a:schemeClr val="tx2"/>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solidFill>
                <a:schemeClr val="tx2"/>
              </a:solidFill>
              <a:latin typeface="Times New Roman" panose="02020603050405020304" pitchFamily="18" charset="0"/>
              <a:cs typeface="Times New Roman" panose="02020603050405020304" pitchFamily="18" charset="0"/>
            </a:endParaRPr>
          </a:p>
        </p:txBody>
      </p:sp>
      <p:sp>
        <p:nvSpPr>
          <p:cNvPr id="9" name="Slide Number Placeholder 8">
            <a:extLst>
              <a:ext uri="{FF2B5EF4-FFF2-40B4-BE49-F238E27FC236}">
                <a16:creationId xmlns:a16="http://schemas.microsoft.com/office/drawing/2014/main" id="{F16422EA-0738-5A00-4C4C-358C526AB96B}"/>
              </a:ext>
            </a:extLst>
          </p:cNvPr>
          <p:cNvSpPr>
            <a:spLocks noGrp="1"/>
          </p:cNvSpPr>
          <p:nvPr>
            <p:ph type="sldNum" sz="quarter" idx="12"/>
          </p:nvPr>
        </p:nvSpPr>
        <p:spPr/>
        <p:txBody>
          <a:bodyPr/>
          <a:lstStyle/>
          <a:p>
            <a:fld id="{79979DF2-E2ED-49F8-8BF8-C290A078E34F}" type="slidenum">
              <a:rPr lang="en-US" smtClean="0"/>
              <a:t>3</a:t>
            </a:fld>
            <a:endParaRPr lang="en-US" dirty="0"/>
          </a:p>
        </p:txBody>
      </p:sp>
    </p:spTree>
    <p:extLst>
      <p:ext uri="{BB962C8B-B14F-4D97-AF65-F5344CB8AC3E}">
        <p14:creationId xmlns:p14="http://schemas.microsoft.com/office/powerpoint/2010/main" val="72038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B34FEA-109B-49AB-BD97-43E4DB2FD60E}"/>
              </a:ext>
            </a:extLst>
          </p:cNvPr>
          <p:cNvSpPr/>
          <p:nvPr/>
        </p:nvSpPr>
        <p:spPr>
          <a:xfrm>
            <a:off x="3009900"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D4CD114-F4A8-404B-9CFB-0684B340F54D}"/>
              </a:ext>
            </a:extLst>
          </p:cNvPr>
          <p:cNvSpPr/>
          <p:nvPr/>
        </p:nvSpPr>
        <p:spPr>
          <a:xfrm>
            <a:off x="6484897"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0CF3132A-6247-4430-B81C-E2780907F8D2}"/>
              </a:ext>
            </a:extLst>
          </p:cNvPr>
          <p:cNvSpPr/>
          <p:nvPr/>
        </p:nvSpPr>
        <p:spPr>
          <a:xfrm>
            <a:off x="6535697" y="38544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3664D094-FEE2-4FA4-B624-13AB02E4FA50}"/>
              </a:ext>
            </a:extLst>
          </p:cNvPr>
          <p:cNvSpPr/>
          <p:nvPr/>
        </p:nvSpPr>
        <p:spPr>
          <a:xfrm>
            <a:off x="10172977" y="1032153"/>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DE02E071-682C-4FBD-BBE6-16D4CD7CAD36}"/>
              </a:ext>
            </a:extLst>
          </p:cNvPr>
          <p:cNvSpPr/>
          <p:nvPr/>
        </p:nvSpPr>
        <p:spPr>
          <a:xfrm>
            <a:off x="10251359" y="3792936"/>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AE26F624-82CD-415A-B97F-ED33B87B968D}"/>
              </a:ext>
            </a:extLst>
          </p:cNvPr>
          <p:cNvSpPr/>
          <p:nvPr/>
        </p:nvSpPr>
        <p:spPr>
          <a:xfrm>
            <a:off x="4013159" y="3575861"/>
            <a:ext cx="2732087"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E98C776-0851-9576-4992-0B1CE41AB9F0}"/>
              </a:ext>
            </a:extLst>
          </p:cNvPr>
          <p:cNvSpPr/>
          <p:nvPr/>
        </p:nvSpPr>
        <p:spPr>
          <a:xfrm>
            <a:off x="0" y="0"/>
            <a:ext cx="12192000" cy="612396"/>
          </a:xfrm>
          <a:prstGeom prst="rect">
            <a:avLst/>
          </a:prstGeom>
          <a:solidFill>
            <a:schemeClr val="bg1">
              <a:lumMod val="50000"/>
            </a:schemeClr>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Phase Composition </a:t>
            </a:r>
            <a:r>
              <a:rPr lang="en-US" sz="2800" u="sng" dirty="0">
                <a:solidFill>
                  <a:schemeClr val="bg1"/>
                </a:solidFill>
                <a:latin typeface="Times New Roman" panose="02020603050405020304" pitchFamily="18" charset="0"/>
                <a:cs typeface="Times New Roman" panose="02020603050405020304" pitchFamily="18" charset="0"/>
              </a:rPr>
              <a:t>After</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Exposure to Brine Solutions</a:t>
            </a:r>
          </a:p>
        </p:txBody>
      </p:sp>
      <p:sp>
        <p:nvSpPr>
          <p:cNvPr id="5" name="TextBox 4">
            <a:extLst>
              <a:ext uri="{FF2B5EF4-FFF2-40B4-BE49-F238E27FC236}">
                <a16:creationId xmlns:a16="http://schemas.microsoft.com/office/drawing/2014/main" id="{7E4C77BC-0639-04D7-C2E7-1B2E4622BD31}"/>
              </a:ext>
            </a:extLst>
          </p:cNvPr>
          <p:cNvSpPr txBox="1"/>
          <p:nvPr/>
        </p:nvSpPr>
        <p:spPr>
          <a:xfrm>
            <a:off x="5379202" y="1292865"/>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SG25%</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CF58817-BF5D-7EED-E4D7-E5C8DEE2B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3159" y="1603754"/>
            <a:ext cx="8035750" cy="3592049"/>
          </a:xfrm>
          <a:prstGeom prst="rect">
            <a:avLst/>
          </a:prstGeom>
        </p:spPr>
      </p:pic>
      <p:sp>
        <p:nvSpPr>
          <p:cNvPr id="10" name="TextBox 9">
            <a:extLst>
              <a:ext uri="{FF2B5EF4-FFF2-40B4-BE49-F238E27FC236}">
                <a16:creationId xmlns:a16="http://schemas.microsoft.com/office/drawing/2014/main" id="{9DE53E9B-F5A1-B6C8-E7FB-370E5A9AF1EF}"/>
              </a:ext>
            </a:extLst>
          </p:cNvPr>
          <p:cNvSpPr txBox="1"/>
          <p:nvPr/>
        </p:nvSpPr>
        <p:spPr>
          <a:xfrm>
            <a:off x="9712842" y="1303546"/>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SG50%</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DA61724-E1D4-8435-275A-187AED6CB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91" y="1603754"/>
            <a:ext cx="3971709" cy="3563895"/>
          </a:xfrm>
          <a:prstGeom prst="rect">
            <a:avLst/>
          </a:prstGeom>
        </p:spPr>
      </p:pic>
      <p:sp>
        <p:nvSpPr>
          <p:cNvPr id="12" name="TextBox 11">
            <a:extLst>
              <a:ext uri="{FF2B5EF4-FFF2-40B4-BE49-F238E27FC236}">
                <a16:creationId xmlns:a16="http://schemas.microsoft.com/office/drawing/2014/main" id="{5CD59C12-E55D-F8B4-3CA7-09D8E00771D7}"/>
              </a:ext>
            </a:extLst>
          </p:cNvPr>
          <p:cNvSpPr txBox="1"/>
          <p:nvPr/>
        </p:nvSpPr>
        <p:spPr>
          <a:xfrm>
            <a:off x="2046711" y="1292865"/>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OPC</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BB00B22D-E223-B262-1B7B-D2C63AEA45AA}"/>
              </a:ext>
            </a:extLst>
          </p:cNvPr>
          <p:cNvSpPr/>
          <p:nvPr/>
        </p:nvSpPr>
        <p:spPr>
          <a:xfrm>
            <a:off x="4292908" y="1643971"/>
            <a:ext cx="171450"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821CF533-AE63-3D24-D243-0B1FA478E1B2}"/>
              </a:ext>
            </a:extLst>
          </p:cNvPr>
          <p:cNvSpPr/>
          <p:nvPr/>
        </p:nvSpPr>
        <p:spPr>
          <a:xfrm>
            <a:off x="8376453" y="1650325"/>
            <a:ext cx="166415" cy="208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E14E2C1E-9CCD-1665-809F-9105ACB65048}"/>
              </a:ext>
            </a:extLst>
          </p:cNvPr>
          <p:cNvSpPr>
            <a:spLocks noGrp="1"/>
          </p:cNvSpPr>
          <p:nvPr>
            <p:ph type="sldNum" sz="quarter" idx="12"/>
          </p:nvPr>
        </p:nvSpPr>
        <p:spPr/>
        <p:txBody>
          <a:bodyPr/>
          <a:lstStyle/>
          <a:p>
            <a:fld id="{79979DF2-E2ED-49F8-8BF8-C290A078E34F}" type="slidenum">
              <a:rPr lang="en-US" smtClean="0"/>
              <a:t>30</a:t>
            </a:fld>
            <a:endParaRPr lang="en-US" dirty="0"/>
          </a:p>
        </p:txBody>
      </p:sp>
    </p:spTree>
    <p:extLst>
      <p:ext uri="{BB962C8B-B14F-4D97-AF65-F5344CB8AC3E}">
        <p14:creationId xmlns:p14="http://schemas.microsoft.com/office/powerpoint/2010/main" val="27820883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B34FEA-109B-49AB-BD97-43E4DB2FD60E}"/>
              </a:ext>
            </a:extLst>
          </p:cNvPr>
          <p:cNvSpPr/>
          <p:nvPr/>
        </p:nvSpPr>
        <p:spPr>
          <a:xfrm>
            <a:off x="3009900"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D4CD114-F4A8-404B-9CFB-0684B340F54D}"/>
              </a:ext>
            </a:extLst>
          </p:cNvPr>
          <p:cNvSpPr/>
          <p:nvPr/>
        </p:nvSpPr>
        <p:spPr>
          <a:xfrm>
            <a:off x="6484897"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0CF3132A-6247-4430-B81C-E2780907F8D2}"/>
              </a:ext>
            </a:extLst>
          </p:cNvPr>
          <p:cNvSpPr/>
          <p:nvPr/>
        </p:nvSpPr>
        <p:spPr>
          <a:xfrm>
            <a:off x="6535697" y="38544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3664D094-FEE2-4FA4-B624-13AB02E4FA50}"/>
              </a:ext>
            </a:extLst>
          </p:cNvPr>
          <p:cNvSpPr/>
          <p:nvPr/>
        </p:nvSpPr>
        <p:spPr>
          <a:xfrm>
            <a:off x="10172977" y="1032153"/>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DE02E071-682C-4FBD-BBE6-16D4CD7CAD36}"/>
              </a:ext>
            </a:extLst>
          </p:cNvPr>
          <p:cNvSpPr/>
          <p:nvPr/>
        </p:nvSpPr>
        <p:spPr>
          <a:xfrm>
            <a:off x="10251359" y="3792936"/>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AE26F624-82CD-415A-B97F-ED33B87B968D}"/>
              </a:ext>
            </a:extLst>
          </p:cNvPr>
          <p:cNvSpPr/>
          <p:nvPr/>
        </p:nvSpPr>
        <p:spPr>
          <a:xfrm>
            <a:off x="4013159" y="3575861"/>
            <a:ext cx="2732087"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E98C776-0851-9576-4992-0B1CE41AB9F0}"/>
              </a:ext>
            </a:extLst>
          </p:cNvPr>
          <p:cNvSpPr/>
          <p:nvPr/>
        </p:nvSpPr>
        <p:spPr>
          <a:xfrm>
            <a:off x="0" y="0"/>
            <a:ext cx="12192000" cy="612396"/>
          </a:xfrm>
          <a:prstGeom prst="rect">
            <a:avLst/>
          </a:prstGeom>
          <a:solidFill>
            <a:schemeClr val="bg1">
              <a:lumMod val="50000"/>
            </a:schemeClr>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Phase Composition </a:t>
            </a:r>
            <a:r>
              <a:rPr lang="en-US" sz="2800" u="sng" dirty="0">
                <a:solidFill>
                  <a:schemeClr val="bg1"/>
                </a:solidFill>
                <a:latin typeface="Times New Roman" panose="02020603050405020304" pitchFamily="18" charset="0"/>
                <a:cs typeface="Times New Roman" panose="02020603050405020304" pitchFamily="18" charset="0"/>
              </a:rPr>
              <a:t>After</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Exposure to Brine Solutions</a:t>
            </a:r>
          </a:p>
        </p:txBody>
      </p:sp>
      <p:sp>
        <p:nvSpPr>
          <p:cNvPr id="5" name="TextBox 4">
            <a:extLst>
              <a:ext uri="{FF2B5EF4-FFF2-40B4-BE49-F238E27FC236}">
                <a16:creationId xmlns:a16="http://schemas.microsoft.com/office/drawing/2014/main" id="{7E4C77BC-0639-04D7-C2E7-1B2E4622BD31}"/>
              </a:ext>
            </a:extLst>
          </p:cNvPr>
          <p:cNvSpPr txBox="1"/>
          <p:nvPr/>
        </p:nvSpPr>
        <p:spPr>
          <a:xfrm>
            <a:off x="5768392" y="1596118"/>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SG25%</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DE53E9B-F5A1-B6C8-E7FB-370E5A9AF1EF}"/>
              </a:ext>
            </a:extLst>
          </p:cNvPr>
          <p:cNvSpPr txBox="1"/>
          <p:nvPr/>
        </p:nvSpPr>
        <p:spPr>
          <a:xfrm>
            <a:off x="9767834" y="1596118"/>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SG50%</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943CEA6-F165-1240-1D56-93175AB6445A}"/>
              </a:ext>
            </a:extLst>
          </p:cNvPr>
          <p:cNvSpPr txBox="1"/>
          <p:nvPr/>
        </p:nvSpPr>
        <p:spPr>
          <a:xfrm>
            <a:off x="1929315" y="1603212"/>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OPC</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C25826-975B-8601-A761-95CCD5D71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84" y="1736649"/>
            <a:ext cx="3999442" cy="3296432"/>
          </a:xfrm>
          <a:prstGeom prst="rect">
            <a:avLst/>
          </a:prstGeom>
        </p:spPr>
      </p:pic>
      <p:pic>
        <p:nvPicPr>
          <p:cNvPr id="9" name="Picture 8">
            <a:extLst>
              <a:ext uri="{FF2B5EF4-FFF2-40B4-BE49-F238E27FC236}">
                <a16:creationId xmlns:a16="http://schemas.microsoft.com/office/drawing/2014/main" id="{52D4FF0F-61EF-8E0D-CFF9-FB85D3041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2226" y="1824918"/>
            <a:ext cx="7887682" cy="3208163"/>
          </a:xfrm>
          <a:prstGeom prst="rect">
            <a:avLst/>
          </a:prstGeom>
        </p:spPr>
      </p:pic>
      <p:sp>
        <p:nvSpPr>
          <p:cNvPr id="8" name="Slide Number Placeholder 7">
            <a:extLst>
              <a:ext uri="{FF2B5EF4-FFF2-40B4-BE49-F238E27FC236}">
                <a16:creationId xmlns:a16="http://schemas.microsoft.com/office/drawing/2014/main" id="{CDFFB8C5-F262-BF73-A3BC-204A88865B5D}"/>
              </a:ext>
            </a:extLst>
          </p:cNvPr>
          <p:cNvSpPr>
            <a:spLocks noGrp="1"/>
          </p:cNvSpPr>
          <p:nvPr>
            <p:ph type="sldNum" sz="quarter" idx="12"/>
          </p:nvPr>
        </p:nvSpPr>
        <p:spPr/>
        <p:txBody>
          <a:bodyPr/>
          <a:lstStyle/>
          <a:p>
            <a:fld id="{79979DF2-E2ED-49F8-8BF8-C290A078E34F}" type="slidenum">
              <a:rPr lang="en-US" smtClean="0"/>
              <a:t>31</a:t>
            </a:fld>
            <a:endParaRPr lang="en-US" dirty="0"/>
          </a:p>
        </p:txBody>
      </p:sp>
    </p:spTree>
    <p:extLst>
      <p:ext uri="{BB962C8B-B14F-4D97-AF65-F5344CB8AC3E}">
        <p14:creationId xmlns:p14="http://schemas.microsoft.com/office/powerpoint/2010/main" val="115988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B34FEA-109B-49AB-BD97-43E4DB2FD60E}"/>
              </a:ext>
            </a:extLst>
          </p:cNvPr>
          <p:cNvSpPr/>
          <p:nvPr/>
        </p:nvSpPr>
        <p:spPr>
          <a:xfrm>
            <a:off x="3009900"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D4CD114-F4A8-404B-9CFB-0684B340F54D}"/>
              </a:ext>
            </a:extLst>
          </p:cNvPr>
          <p:cNvSpPr/>
          <p:nvPr/>
        </p:nvSpPr>
        <p:spPr>
          <a:xfrm>
            <a:off x="6484897"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3664D094-FEE2-4FA4-B624-13AB02E4FA50}"/>
              </a:ext>
            </a:extLst>
          </p:cNvPr>
          <p:cNvSpPr/>
          <p:nvPr/>
        </p:nvSpPr>
        <p:spPr>
          <a:xfrm>
            <a:off x="10172977" y="1032153"/>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E98C776-0851-9576-4992-0B1CE41AB9F0}"/>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Phase Composition </a:t>
            </a:r>
            <a:r>
              <a:rPr lang="en-US" sz="2800" u="sng" dirty="0">
                <a:solidFill>
                  <a:schemeClr val="bg1"/>
                </a:solidFill>
                <a:latin typeface="Times New Roman" panose="02020603050405020304" pitchFamily="18" charset="0"/>
                <a:cs typeface="Times New Roman" panose="02020603050405020304" pitchFamily="18" charset="0"/>
              </a:rPr>
              <a:t>After</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Exposure to Brine Solutions</a:t>
            </a:r>
          </a:p>
        </p:txBody>
      </p:sp>
      <p:graphicFrame>
        <p:nvGraphicFramePr>
          <p:cNvPr id="14" name="Object 13">
            <a:extLst>
              <a:ext uri="{FF2B5EF4-FFF2-40B4-BE49-F238E27FC236}">
                <a16:creationId xmlns:a16="http://schemas.microsoft.com/office/drawing/2014/main" id="{714DA5BC-40C6-1686-4C65-61AB4BFD710C}"/>
              </a:ext>
            </a:extLst>
          </p:cNvPr>
          <p:cNvGraphicFramePr>
            <a:graphicFrameLocks noChangeAspect="1"/>
          </p:cNvGraphicFramePr>
          <p:nvPr>
            <p:extLst>
              <p:ext uri="{D42A27DB-BD31-4B8C-83A1-F6EECF244321}">
                <p14:modId xmlns:p14="http://schemas.microsoft.com/office/powerpoint/2010/main" val="1235286441"/>
              </p:ext>
            </p:extLst>
          </p:nvPr>
        </p:nvGraphicFramePr>
        <p:xfrm>
          <a:off x="4375326" y="795131"/>
          <a:ext cx="7425246" cy="6337850"/>
        </p:xfrm>
        <a:graphic>
          <a:graphicData uri="http://schemas.openxmlformats.org/presentationml/2006/ole">
            <mc:AlternateContent xmlns:mc="http://schemas.openxmlformats.org/markup-compatibility/2006">
              <mc:Choice xmlns:v="urn:schemas-microsoft-com:vml" Requires="v">
                <p:oleObj name="Document" r:id="rId2" imgW="5940848" imgH="5070659" progId="Word.Document.12">
                  <p:embed/>
                </p:oleObj>
              </mc:Choice>
              <mc:Fallback>
                <p:oleObj name="Document" r:id="rId2" imgW="5940848" imgH="5070659" progId="Word.Document.12">
                  <p:embed/>
                  <p:pic>
                    <p:nvPicPr>
                      <p:cNvPr id="0" name=""/>
                      <p:cNvPicPr/>
                      <p:nvPr/>
                    </p:nvPicPr>
                    <p:blipFill>
                      <a:blip r:embed="rId3"/>
                      <a:stretch>
                        <a:fillRect/>
                      </a:stretch>
                    </p:blipFill>
                    <p:spPr>
                      <a:xfrm>
                        <a:off x="4375326" y="795131"/>
                        <a:ext cx="7425246" cy="6337850"/>
                      </a:xfrm>
                      <a:prstGeom prst="rect">
                        <a:avLst/>
                      </a:prstGeom>
                    </p:spPr>
                  </p:pic>
                </p:oleObj>
              </mc:Fallback>
            </mc:AlternateContent>
          </a:graphicData>
        </a:graphic>
      </p:graphicFrame>
      <p:sp>
        <p:nvSpPr>
          <p:cNvPr id="17" name="Rectangle 2">
            <a:extLst>
              <a:ext uri="{FF2B5EF4-FFF2-40B4-BE49-F238E27FC236}">
                <a16:creationId xmlns:a16="http://schemas.microsoft.com/office/drawing/2014/main" id="{040C25DA-5ADE-A144-7B6C-07318D2F58EF}"/>
              </a:ext>
            </a:extLst>
          </p:cNvPr>
          <p:cNvSpPr>
            <a:spLocks noChangeArrowheads="1"/>
          </p:cNvSpPr>
          <p:nvPr/>
        </p:nvSpPr>
        <p:spPr bwMode="auto">
          <a:xfrm>
            <a:off x="192506" y="1012458"/>
            <a:ext cx="418282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en-US" altLang="en-US" sz="2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 mass fraction of Friedel’s salt in paste samples:</a:t>
            </a:r>
            <a:endParaRPr kumimoji="0" lang="en-US" altLang="en-US" sz="2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Rectangle 4">
            <a:extLst>
              <a:ext uri="{FF2B5EF4-FFF2-40B4-BE49-F238E27FC236}">
                <a16:creationId xmlns:a16="http://schemas.microsoft.com/office/drawing/2014/main" id="{55567987-0F6B-A23E-328C-7155902FAEB8}"/>
              </a:ext>
            </a:extLst>
          </p:cNvPr>
          <p:cNvSpPr>
            <a:spLocks noChangeArrowheads="1"/>
          </p:cNvSpPr>
          <p:nvPr/>
        </p:nvSpPr>
        <p:spPr bwMode="auto">
          <a:xfrm>
            <a:off x="1183908" y="317445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Times New Roman" panose="02020603050405020304" pitchFamily="18" charset="0"/>
              <a:cs typeface="Times New Roman" panose="02020603050405020304" pitchFamily="18" charset="0"/>
            </a:endParaRPr>
          </a:p>
        </p:txBody>
      </p:sp>
      <p:graphicFrame>
        <p:nvGraphicFramePr>
          <p:cNvPr id="20" name="Object 19">
            <a:extLst>
              <a:ext uri="{FF2B5EF4-FFF2-40B4-BE49-F238E27FC236}">
                <a16:creationId xmlns:a16="http://schemas.microsoft.com/office/drawing/2014/main" id="{9F801633-61F6-5F56-A382-8807C4874174}"/>
              </a:ext>
            </a:extLst>
          </p:cNvPr>
          <p:cNvGraphicFramePr>
            <a:graphicFrameLocks noChangeAspect="1"/>
          </p:cNvGraphicFramePr>
          <p:nvPr>
            <p:extLst>
              <p:ext uri="{D42A27DB-BD31-4B8C-83A1-F6EECF244321}">
                <p14:modId xmlns:p14="http://schemas.microsoft.com/office/powerpoint/2010/main" val="3143275475"/>
              </p:ext>
            </p:extLst>
          </p:nvPr>
        </p:nvGraphicFramePr>
        <p:xfrm>
          <a:off x="693939" y="2600143"/>
          <a:ext cx="1878753" cy="749448"/>
        </p:xfrm>
        <a:graphic>
          <a:graphicData uri="http://schemas.openxmlformats.org/presentationml/2006/ole">
            <mc:AlternateContent xmlns:mc="http://schemas.openxmlformats.org/markup-compatibility/2006">
              <mc:Choice xmlns:v="urn:schemas-microsoft-com:vml" Requires="v">
                <p:oleObj r:id="rId4" imgW="1155700" imgH="457200" progId="Equation.DSMT4">
                  <p:embed/>
                </p:oleObj>
              </mc:Choice>
              <mc:Fallback>
                <p:oleObj r:id="rId4" imgW="1155700" imgH="4572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939" y="2600143"/>
                        <a:ext cx="1878753" cy="749448"/>
                      </a:xfrm>
                      <a:prstGeom prst="rect">
                        <a:avLst/>
                      </a:prstGeom>
                      <a:noFill/>
                    </p:spPr>
                  </p:pic>
                </p:oleObj>
              </mc:Fallback>
            </mc:AlternateContent>
          </a:graphicData>
        </a:graphic>
      </p:graphicFrame>
      <p:sp>
        <p:nvSpPr>
          <p:cNvPr id="21" name="Rectangle 5">
            <a:extLst>
              <a:ext uri="{FF2B5EF4-FFF2-40B4-BE49-F238E27FC236}">
                <a16:creationId xmlns:a16="http://schemas.microsoft.com/office/drawing/2014/main" id="{3F53BB24-AA82-9067-2CB7-B13B56FB82F3}"/>
              </a:ext>
            </a:extLst>
          </p:cNvPr>
          <p:cNvSpPr>
            <a:spLocks noChangeArrowheads="1"/>
          </p:cNvSpPr>
          <p:nvPr/>
        </p:nvSpPr>
        <p:spPr bwMode="auto">
          <a:xfrm>
            <a:off x="1183908" y="3912770"/>
            <a:ext cx="618630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1pPr>
            <a:lvl2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2pPr>
            <a:lvl3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3pPr>
            <a:lvl4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4pPr>
            <a:lvl5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5pPr>
            <a:lvl6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6pPr>
            <a:lvl7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7pPr>
            <a:lvl8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8pPr>
            <a:lvl9pPr eaLnBrk="0" fontAlgn="base" hangingPunct="0">
              <a:spcBef>
                <a:spcPct val="0"/>
              </a:spcBef>
              <a:spcAft>
                <a:spcPct val="0"/>
              </a:spcAft>
              <a:tabLst>
                <a:tab pos="2971800" algn="ctr"/>
                <a:tab pos="59436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971800" algn="ctr"/>
                <a:tab pos="5943600" algn="r"/>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042C5960-EBFF-EF89-0C26-DB452CE3C64A}"/>
              </a:ext>
            </a:extLst>
          </p:cNvPr>
          <p:cNvSpPr txBox="1"/>
          <p:nvPr/>
        </p:nvSpPr>
        <p:spPr>
          <a:xfrm>
            <a:off x="192506" y="3543785"/>
            <a:ext cx="4182820" cy="2031325"/>
          </a:xfrm>
          <a:prstGeom prst="rect">
            <a:avLst/>
          </a:prstGeom>
          <a:noFill/>
        </p:spPr>
        <p:txBody>
          <a:bodyPr wrap="square">
            <a:spAutoFit/>
          </a:bodyPr>
          <a:lstStyle/>
          <a:p>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Fs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is the mass fraction of Friedel's salt</a:t>
            </a: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11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is the mass loss (wt. %) of the main layer of water obtained from the TGA test,</a:t>
            </a:r>
          </a:p>
          <a:p>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FS</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molar mass of Friedel's salt </a:t>
            </a: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(561.3 g/mol)</a:t>
            </a:r>
          </a:p>
          <a:p>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H</a:t>
            </a:r>
            <a:r>
              <a:rPr lang="en-US" sz="105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i="1" baseline="-25000" dirty="0">
                <a:effectLst/>
                <a:latin typeface="Times New Roman" panose="02020603050405020304" pitchFamily="18" charset="0"/>
                <a:ea typeface="Times New Roman" panose="02020603050405020304" pitchFamily="18" charset="0"/>
                <a:cs typeface="Times New Roman" panose="02020603050405020304" pitchFamily="18" charset="0"/>
              </a:rPr>
              <a:t>O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molar mass of water </a:t>
            </a:r>
          </a:p>
          <a:p>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(18.02 g/mol)</a:t>
            </a: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9EBD5E81-65ED-A082-F9BA-2A3152B2E033}"/>
              </a:ext>
            </a:extLst>
          </p:cNvPr>
          <p:cNvSpPr>
            <a:spLocks noGrp="1"/>
          </p:cNvSpPr>
          <p:nvPr>
            <p:ph type="sldNum" sz="quarter" idx="12"/>
          </p:nvPr>
        </p:nvSpPr>
        <p:spPr/>
        <p:txBody>
          <a:bodyPr/>
          <a:lstStyle/>
          <a:p>
            <a:fld id="{79979DF2-E2ED-49F8-8BF8-C290A078E34F}" type="slidenum">
              <a:rPr lang="en-US" smtClean="0"/>
              <a:t>32</a:t>
            </a:fld>
            <a:endParaRPr lang="en-US" dirty="0"/>
          </a:p>
        </p:txBody>
      </p:sp>
    </p:spTree>
    <p:extLst>
      <p:ext uri="{BB962C8B-B14F-4D97-AF65-F5344CB8AC3E}">
        <p14:creationId xmlns:p14="http://schemas.microsoft.com/office/powerpoint/2010/main" val="429238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6B34FEA-109B-49AB-BD97-43E4DB2FD60E}"/>
              </a:ext>
            </a:extLst>
          </p:cNvPr>
          <p:cNvSpPr/>
          <p:nvPr/>
        </p:nvSpPr>
        <p:spPr>
          <a:xfrm>
            <a:off x="3009900"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D4CD114-F4A8-404B-9CFB-0684B340F54D}"/>
              </a:ext>
            </a:extLst>
          </p:cNvPr>
          <p:cNvSpPr/>
          <p:nvPr/>
        </p:nvSpPr>
        <p:spPr>
          <a:xfrm>
            <a:off x="6484897" y="10223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0CF3132A-6247-4430-B81C-E2780907F8D2}"/>
              </a:ext>
            </a:extLst>
          </p:cNvPr>
          <p:cNvSpPr/>
          <p:nvPr/>
        </p:nvSpPr>
        <p:spPr>
          <a:xfrm>
            <a:off x="6535697" y="3854450"/>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3664D094-FEE2-4FA4-B624-13AB02E4FA50}"/>
              </a:ext>
            </a:extLst>
          </p:cNvPr>
          <p:cNvSpPr/>
          <p:nvPr/>
        </p:nvSpPr>
        <p:spPr>
          <a:xfrm>
            <a:off x="10172977" y="1032153"/>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DE02E071-682C-4FBD-BBE6-16D4CD7CAD36}"/>
              </a:ext>
            </a:extLst>
          </p:cNvPr>
          <p:cNvSpPr/>
          <p:nvPr/>
        </p:nvSpPr>
        <p:spPr>
          <a:xfrm>
            <a:off x="10251359" y="3792936"/>
            <a:ext cx="209550"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AE26F624-82CD-415A-B97F-ED33B87B968D}"/>
              </a:ext>
            </a:extLst>
          </p:cNvPr>
          <p:cNvSpPr/>
          <p:nvPr/>
        </p:nvSpPr>
        <p:spPr>
          <a:xfrm>
            <a:off x="4013159" y="3575861"/>
            <a:ext cx="2732087" cy="171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E98C776-0851-9576-4992-0B1CE41AB9F0}"/>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Evolution of pH after adding different volumes of acid</a:t>
            </a:r>
          </a:p>
        </p:txBody>
      </p:sp>
      <p:pic>
        <p:nvPicPr>
          <p:cNvPr id="7" name="Picture 6">
            <a:extLst>
              <a:ext uri="{FF2B5EF4-FFF2-40B4-BE49-F238E27FC236}">
                <a16:creationId xmlns:a16="http://schemas.microsoft.com/office/drawing/2014/main" id="{1A05EAEF-09AC-D202-2E38-3A8D15E497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644" y="1117878"/>
            <a:ext cx="11778712" cy="3378200"/>
          </a:xfrm>
          <a:prstGeom prst="rect">
            <a:avLst/>
          </a:prstGeom>
        </p:spPr>
      </p:pic>
      <p:sp>
        <p:nvSpPr>
          <p:cNvPr id="11" name="TextBox 10">
            <a:extLst>
              <a:ext uri="{FF2B5EF4-FFF2-40B4-BE49-F238E27FC236}">
                <a16:creationId xmlns:a16="http://schemas.microsoft.com/office/drawing/2014/main" id="{D9E4AE45-5F8F-30F6-F7BB-A6454D4E55E6}"/>
              </a:ext>
            </a:extLst>
          </p:cNvPr>
          <p:cNvSpPr txBox="1"/>
          <p:nvPr/>
        </p:nvSpPr>
        <p:spPr>
          <a:xfrm>
            <a:off x="7151721" y="1243863"/>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CaCl</a:t>
            </a:r>
            <a:r>
              <a:rPr lang="en-US" sz="1200"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03C6F2F-D755-CA8F-E709-2B33C193021F}"/>
              </a:ext>
            </a:extLst>
          </p:cNvPr>
          <p:cNvSpPr txBox="1"/>
          <p:nvPr/>
        </p:nvSpPr>
        <p:spPr>
          <a:xfrm>
            <a:off x="11078353" y="1272259"/>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MgCl</a:t>
            </a:r>
            <a:r>
              <a:rPr lang="en-US" sz="1200"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F735189-D91D-ED5C-660B-2FB10B663235}"/>
              </a:ext>
            </a:extLst>
          </p:cNvPr>
          <p:cNvSpPr txBox="1"/>
          <p:nvPr/>
        </p:nvSpPr>
        <p:spPr>
          <a:xfrm>
            <a:off x="3237570" y="1242147"/>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NaCl</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913FF179-7E7E-2658-560C-9CFC3E91DB75}"/>
              </a:ext>
            </a:extLst>
          </p:cNvPr>
          <p:cNvSpPr txBox="1"/>
          <p:nvPr/>
        </p:nvSpPr>
        <p:spPr>
          <a:xfrm>
            <a:off x="330121" y="4929043"/>
            <a:ext cx="11810149" cy="1384995"/>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For a fully carbonated concrete, the pH range is around 9. </a:t>
            </a:r>
          </a:p>
          <a:p>
            <a:r>
              <a:rPr lang="en-US" sz="2800" dirty="0">
                <a:latin typeface="Times New Roman" panose="02020603050405020304" pitchFamily="18" charset="0"/>
                <a:cs typeface="Times New Roman" panose="02020603050405020304" pitchFamily="18" charset="0"/>
              </a:rPr>
              <a:t>Lower than that barley can be found in the real case scenarios!</a:t>
            </a:r>
          </a:p>
          <a:p>
            <a:endParaRPr lang="en-US" sz="2800"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07ACCFCA-A617-2829-B892-3E9D6BAEB9BA}"/>
              </a:ext>
            </a:extLst>
          </p:cNvPr>
          <p:cNvSpPr>
            <a:spLocks noGrp="1"/>
          </p:cNvSpPr>
          <p:nvPr>
            <p:ph type="sldNum" sz="quarter" idx="12"/>
          </p:nvPr>
        </p:nvSpPr>
        <p:spPr/>
        <p:txBody>
          <a:bodyPr/>
          <a:lstStyle/>
          <a:p>
            <a:fld id="{79979DF2-E2ED-49F8-8BF8-C290A078E34F}" type="slidenum">
              <a:rPr lang="en-US" smtClean="0"/>
              <a:t>33</a:t>
            </a:fld>
            <a:endParaRPr lang="en-US" dirty="0"/>
          </a:p>
        </p:txBody>
      </p:sp>
    </p:spTree>
    <p:extLst>
      <p:ext uri="{BB962C8B-B14F-4D97-AF65-F5344CB8AC3E}">
        <p14:creationId xmlns:p14="http://schemas.microsoft.com/office/powerpoint/2010/main" val="226759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8F2EA2-CF3B-70F5-763A-30A2402C0B98}"/>
              </a:ext>
            </a:extLst>
          </p:cNvPr>
          <p:cNvSpPr txBox="1"/>
          <p:nvPr/>
        </p:nvSpPr>
        <p:spPr>
          <a:xfrm>
            <a:off x="281127" y="1032306"/>
            <a:ext cx="11821830" cy="954107"/>
          </a:xfrm>
          <a:prstGeom prst="rect">
            <a:avLst/>
          </a:prstGeom>
          <a:noFill/>
        </p:spPr>
        <p:txBody>
          <a:bodyPr wrap="square">
            <a:spAutoFit/>
          </a:bodyPr>
          <a:lstStyle/>
          <a:p>
            <a:pPr marL="285750" indent="-28575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The incorporation of </a:t>
            </a:r>
            <a:r>
              <a:rPr lang="en-US" sz="2800" b="1" dirty="0">
                <a:solidFill>
                  <a:srgbClr val="FF0000"/>
                </a:solidFill>
                <a:latin typeface="Times New Roman" panose="02020603050405020304" pitchFamily="18" charset="0"/>
                <a:cs typeface="Times New Roman" panose="02020603050405020304" pitchFamily="18" charset="0"/>
              </a:rPr>
              <a:t>slag</a:t>
            </a:r>
            <a:r>
              <a:rPr lang="en-US" sz="2800" dirty="0">
                <a:latin typeface="Times New Roman" panose="02020603050405020304" pitchFamily="18" charset="0"/>
                <a:cs typeface="Times New Roman" panose="02020603050405020304" pitchFamily="18" charset="0"/>
              </a:rPr>
              <a:t> resulted in the highest amount of </a:t>
            </a:r>
            <a:r>
              <a:rPr lang="en-US" sz="2800" dirty="0">
                <a:solidFill>
                  <a:srgbClr val="FF0000"/>
                </a:solidFill>
                <a:latin typeface="Times New Roman" panose="02020603050405020304" pitchFamily="18" charset="0"/>
                <a:cs typeface="Times New Roman" panose="02020603050405020304" pitchFamily="18" charset="0"/>
              </a:rPr>
              <a:t>Friedel’s salt </a:t>
            </a:r>
            <a:r>
              <a:rPr lang="en-US" sz="2800" dirty="0">
                <a:latin typeface="Times New Roman" panose="02020603050405020304" pitchFamily="18" charset="0"/>
                <a:cs typeface="Times New Roman" panose="02020603050405020304" pitchFamily="18" charset="0"/>
              </a:rPr>
              <a:t>among the all binders.</a:t>
            </a:r>
          </a:p>
        </p:txBody>
      </p:sp>
      <p:sp>
        <p:nvSpPr>
          <p:cNvPr id="5" name="Rectangle 4">
            <a:extLst>
              <a:ext uri="{FF2B5EF4-FFF2-40B4-BE49-F238E27FC236}">
                <a16:creationId xmlns:a16="http://schemas.microsoft.com/office/drawing/2014/main" id="{8CB7011E-8F05-85A4-14E0-355559B8D9D5}"/>
              </a:ext>
            </a:extLst>
          </p:cNvPr>
          <p:cNvSpPr/>
          <p:nvPr/>
        </p:nvSpPr>
        <p:spPr>
          <a:xfrm>
            <a:off x="-1" y="2538"/>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XRD &amp; TGA (Before Exposure to Salt Solutions)</a:t>
            </a:r>
          </a:p>
        </p:txBody>
      </p:sp>
      <p:pic>
        <p:nvPicPr>
          <p:cNvPr id="6" name="Picture 5">
            <a:extLst>
              <a:ext uri="{FF2B5EF4-FFF2-40B4-BE49-F238E27FC236}">
                <a16:creationId xmlns:a16="http://schemas.microsoft.com/office/drawing/2014/main" id="{A7AFD34E-9A17-4AE4-73B3-E664017CE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860" y="2182812"/>
            <a:ext cx="9681078" cy="4327525"/>
          </a:xfrm>
          <a:prstGeom prst="rect">
            <a:avLst/>
          </a:prstGeom>
        </p:spPr>
      </p:pic>
      <p:sp>
        <p:nvSpPr>
          <p:cNvPr id="4" name="TextBox 3">
            <a:extLst>
              <a:ext uri="{FF2B5EF4-FFF2-40B4-BE49-F238E27FC236}">
                <a16:creationId xmlns:a16="http://schemas.microsoft.com/office/drawing/2014/main" id="{E56E6E21-706E-FE45-702D-1BC23C82F355}"/>
              </a:ext>
            </a:extLst>
          </p:cNvPr>
          <p:cNvSpPr txBox="1"/>
          <p:nvPr/>
        </p:nvSpPr>
        <p:spPr>
          <a:xfrm>
            <a:off x="859508" y="2203959"/>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SG25%</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46B113E-27CB-3633-A6A6-A2029E380E70}"/>
              </a:ext>
            </a:extLst>
          </p:cNvPr>
          <p:cNvSpPr txBox="1"/>
          <p:nvPr/>
        </p:nvSpPr>
        <p:spPr>
          <a:xfrm>
            <a:off x="5744474" y="2182812"/>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SG50%</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147AE5C0-B31F-787D-2C95-6EF4CC7A489C}"/>
              </a:ext>
            </a:extLst>
          </p:cNvPr>
          <p:cNvSpPr>
            <a:spLocks noGrp="1"/>
          </p:cNvSpPr>
          <p:nvPr>
            <p:ph type="sldNum" sz="quarter" idx="12"/>
          </p:nvPr>
        </p:nvSpPr>
        <p:spPr/>
        <p:txBody>
          <a:bodyPr/>
          <a:lstStyle/>
          <a:p>
            <a:fld id="{79979DF2-E2ED-49F8-8BF8-C290A078E34F}" type="slidenum">
              <a:rPr lang="en-US" smtClean="0"/>
              <a:t>34</a:t>
            </a:fld>
            <a:endParaRPr lang="en-US" dirty="0"/>
          </a:p>
        </p:txBody>
      </p:sp>
    </p:spTree>
    <p:extLst>
      <p:ext uri="{BB962C8B-B14F-4D97-AF65-F5344CB8AC3E}">
        <p14:creationId xmlns:p14="http://schemas.microsoft.com/office/powerpoint/2010/main" val="1243873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29C23-04CD-DFE7-1012-785A61EA844B}"/>
              </a:ext>
            </a:extLst>
          </p:cNvPr>
          <p:cNvSpPr/>
          <p:nvPr/>
        </p:nvSpPr>
        <p:spPr>
          <a:xfrm>
            <a:off x="-7792" y="1280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Chloride Desorption</a:t>
            </a:r>
          </a:p>
        </p:txBody>
      </p:sp>
      <p:sp>
        <p:nvSpPr>
          <p:cNvPr id="5" name="TextBox 4">
            <a:extLst>
              <a:ext uri="{FF2B5EF4-FFF2-40B4-BE49-F238E27FC236}">
                <a16:creationId xmlns:a16="http://schemas.microsoft.com/office/drawing/2014/main" id="{7F084A77-E372-FC9D-C076-152CE18968A4}"/>
              </a:ext>
            </a:extLst>
          </p:cNvPr>
          <p:cNvSpPr txBox="1"/>
          <p:nvPr/>
        </p:nvSpPr>
        <p:spPr>
          <a:xfrm>
            <a:off x="390524" y="928985"/>
            <a:ext cx="11509375" cy="954107"/>
          </a:xfrm>
          <a:prstGeom prst="rect">
            <a:avLst/>
          </a:prstGeom>
          <a:noFill/>
        </p:spPr>
        <p:txBody>
          <a:bodyPr wrap="square">
            <a:spAutoFit/>
          </a:bodyPr>
          <a:lstStyle/>
          <a:p>
            <a:pPr marL="457200" indent="-457200" algn="jus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The amount of measured free chloride after pH reduction increased compared to the samples without acid, regardless of binder and cation types. </a:t>
            </a:r>
          </a:p>
        </p:txBody>
      </p:sp>
      <p:pic>
        <p:nvPicPr>
          <p:cNvPr id="6" name="Picture 5">
            <a:extLst>
              <a:ext uri="{FF2B5EF4-FFF2-40B4-BE49-F238E27FC236}">
                <a16:creationId xmlns:a16="http://schemas.microsoft.com/office/drawing/2014/main" id="{92D11869-6338-C40C-AB33-D802DA8A15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751" y="2790621"/>
            <a:ext cx="11715049" cy="3371563"/>
          </a:xfrm>
          <a:prstGeom prst="rect">
            <a:avLst/>
          </a:prstGeom>
        </p:spPr>
      </p:pic>
      <p:sp>
        <p:nvSpPr>
          <p:cNvPr id="7" name="TextBox 6">
            <a:extLst>
              <a:ext uri="{FF2B5EF4-FFF2-40B4-BE49-F238E27FC236}">
                <a16:creationId xmlns:a16="http://schemas.microsoft.com/office/drawing/2014/main" id="{B0F79FD5-4293-E28A-6FC8-FC9B9E63F608}"/>
              </a:ext>
            </a:extLst>
          </p:cNvPr>
          <p:cNvSpPr txBox="1"/>
          <p:nvPr/>
        </p:nvSpPr>
        <p:spPr>
          <a:xfrm>
            <a:off x="4676192" y="2891518"/>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Ca</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936CADE-566E-0383-8E67-36F9C5B5536A}"/>
              </a:ext>
            </a:extLst>
          </p:cNvPr>
          <p:cNvSpPr txBox="1"/>
          <p:nvPr/>
        </p:nvSpPr>
        <p:spPr>
          <a:xfrm>
            <a:off x="8637534" y="2891518"/>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Mg</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6F3E44B-D568-9584-A342-0D19C75A6DE4}"/>
              </a:ext>
            </a:extLst>
          </p:cNvPr>
          <p:cNvSpPr txBox="1"/>
          <p:nvPr/>
        </p:nvSpPr>
        <p:spPr>
          <a:xfrm>
            <a:off x="748215" y="2898612"/>
            <a:ext cx="1744160" cy="369332"/>
          </a:xfrm>
          <a:prstGeom prst="rect">
            <a:avLst/>
          </a:prstGeom>
          <a:noFill/>
        </p:spPr>
        <p:txBody>
          <a:bodyPr wrap="square">
            <a:spAutoFit/>
          </a:bodyPr>
          <a:lstStyle/>
          <a:p>
            <a:r>
              <a:rPr lang="en-US" b="1" dirty="0">
                <a:solidFill>
                  <a:srgbClr val="FFFF00"/>
                </a:solidFill>
                <a:highlight>
                  <a:srgbClr val="000000"/>
                </a:highlight>
                <a:latin typeface="Times New Roman" panose="02020603050405020304" pitchFamily="18" charset="0"/>
                <a:ea typeface="Times New Roman" panose="02020603050405020304" pitchFamily="18" charset="0"/>
                <a:cs typeface="Times New Roman" panose="02020603050405020304" pitchFamily="18" charset="0"/>
              </a:rPr>
              <a:t>Na</a:t>
            </a:r>
            <a:endParaRPr lang="en-US" b="1" dirty="0">
              <a:solidFill>
                <a:srgbClr val="FFFF00"/>
              </a:solidFill>
              <a:highlight>
                <a:srgbClr val="000000"/>
              </a:highligh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249D36B-8010-D756-F97A-1600502BDA7A}"/>
              </a:ext>
            </a:extLst>
          </p:cNvPr>
          <p:cNvSpPr>
            <a:spLocks noGrp="1"/>
          </p:cNvSpPr>
          <p:nvPr>
            <p:ph type="sldNum" sz="quarter" idx="12"/>
          </p:nvPr>
        </p:nvSpPr>
        <p:spPr/>
        <p:txBody>
          <a:bodyPr/>
          <a:lstStyle/>
          <a:p>
            <a:fld id="{79979DF2-E2ED-49F8-8BF8-C290A078E34F}" type="slidenum">
              <a:rPr lang="en-US" smtClean="0"/>
              <a:t>35</a:t>
            </a:fld>
            <a:endParaRPr lang="en-US" dirty="0"/>
          </a:p>
        </p:txBody>
      </p:sp>
    </p:spTree>
    <p:extLst>
      <p:ext uri="{BB962C8B-B14F-4D97-AF65-F5344CB8AC3E}">
        <p14:creationId xmlns:p14="http://schemas.microsoft.com/office/powerpoint/2010/main" val="35512316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1D37288-4947-4002-A541-5C7430E9E236}"/>
              </a:ext>
            </a:extLst>
          </p:cNvPr>
          <p:cNvSpPr txBox="1"/>
          <p:nvPr/>
        </p:nvSpPr>
        <p:spPr>
          <a:xfrm>
            <a:off x="234562" y="654121"/>
            <a:ext cx="11810149" cy="954107"/>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Percentage of released bound chloride: The</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bound</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chloride content </a:t>
            </a:r>
            <a:r>
              <a:rPr lang="en-US" sz="2800" b="1" dirty="0">
                <a:latin typeface="Times New Roman" panose="02020603050405020304" pitchFamily="18" charset="0"/>
                <a:cs typeface="Times New Roman" panose="02020603050405020304" pitchFamily="18" charset="0"/>
              </a:rPr>
              <a:t>before</a:t>
            </a:r>
            <a:r>
              <a:rPr lang="en-US" sz="2800" dirty="0">
                <a:latin typeface="Times New Roman" panose="02020603050405020304" pitchFamily="18" charset="0"/>
                <a:cs typeface="Times New Roman" panose="02020603050405020304" pitchFamily="18" charset="0"/>
              </a:rPr>
              <a:t> acid addition was compared to those measured </a:t>
            </a:r>
            <a:r>
              <a:rPr lang="en-US" sz="2800" b="1" dirty="0">
                <a:latin typeface="Times New Roman" panose="02020603050405020304" pitchFamily="18" charset="0"/>
                <a:cs typeface="Times New Roman" panose="02020603050405020304" pitchFamily="18" charset="0"/>
              </a:rPr>
              <a:t>after</a:t>
            </a:r>
            <a:r>
              <a:rPr lang="en-US" sz="2800" dirty="0">
                <a:latin typeface="Times New Roman" panose="02020603050405020304" pitchFamily="18" charset="0"/>
                <a:cs typeface="Times New Roman" panose="02020603050405020304" pitchFamily="18" charset="0"/>
              </a:rPr>
              <a:t> adding acid. </a:t>
            </a:r>
          </a:p>
        </p:txBody>
      </p:sp>
      <p:sp>
        <p:nvSpPr>
          <p:cNvPr id="2" name="Rectangle 1">
            <a:extLst>
              <a:ext uri="{FF2B5EF4-FFF2-40B4-BE49-F238E27FC236}">
                <a16:creationId xmlns:a16="http://schemas.microsoft.com/office/drawing/2014/main" id="{04F9DC6B-72C4-4E98-9AAF-6ECF4FFEDB6F}"/>
              </a:ext>
            </a:extLst>
          </p:cNvPr>
          <p:cNvSpPr/>
          <p:nvPr/>
        </p:nvSpPr>
        <p:spPr>
          <a:xfrm>
            <a:off x="509424" y="4189864"/>
            <a:ext cx="386124" cy="4083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01CA305-849D-4CDA-90DF-5076286A1883}"/>
              </a:ext>
            </a:extLst>
          </p:cNvPr>
          <p:cNvSpPr/>
          <p:nvPr/>
        </p:nvSpPr>
        <p:spPr>
          <a:xfrm>
            <a:off x="5458523" y="1539280"/>
            <a:ext cx="1512448" cy="204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CEE11D3-085F-9249-F6BE-61262F39FC55}"/>
              </a:ext>
            </a:extLst>
          </p:cNvPr>
          <p:cNvSpPr txBox="1"/>
          <p:nvPr/>
        </p:nvSpPr>
        <p:spPr>
          <a:xfrm>
            <a:off x="4107547" y="5742214"/>
            <a:ext cx="5480953"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Release of bound chloride at pH=9 </a:t>
            </a:r>
          </a:p>
        </p:txBody>
      </p:sp>
      <p:sp>
        <p:nvSpPr>
          <p:cNvPr id="6" name="Flowchart: Connector 5">
            <a:extLst>
              <a:ext uri="{FF2B5EF4-FFF2-40B4-BE49-F238E27FC236}">
                <a16:creationId xmlns:a16="http://schemas.microsoft.com/office/drawing/2014/main" id="{B7F62D7C-A5D9-49EA-B36F-013441DA5CCF}"/>
              </a:ext>
            </a:extLst>
          </p:cNvPr>
          <p:cNvSpPr/>
          <p:nvPr/>
        </p:nvSpPr>
        <p:spPr>
          <a:xfrm>
            <a:off x="735159" y="2368219"/>
            <a:ext cx="1103915" cy="1097867"/>
          </a:xfrm>
          <a:prstGeom prst="flowChartConnector">
            <a:avLst/>
          </a:prstGeom>
          <a:solidFill>
            <a:schemeClr val="bg1">
              <a:lumMod val="95000"/>
            </a:schemeClr>
          </a:solidFill>
          <a:ln w="1905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OPC</a:t>
            </a:r>
          </a:p>
        </p:txBody>
      </p:sp>
      <p:sp>
        <p:nvSpPr>
          <p:cNvPr id="7" name="Flowchart: Connector 6">
            <a:extLst>
              <a:ext uri="{FF2B5EF4-FFF2-40B4-BE49-F238E27FC236}">
                <a16:creationId xmlns:a16="http://schemas.microsoft.com/office/drawing/2014/main" id="{80469067-30BE-A13D-A138-4EE7BED4DEC1}"/>
              </a:ext>
            </a:extLst>
          </p:cNvPr>
          <p:cNvSpPr/>
          <p:nvPr/>
        </p:nvSpPr>
        <p:spPr>
          <a:xfrm>
            <a:off x="2819430" y="1848564"/>
            <a:ext cx="1288117" cy="943405"/>
          </a:xfrm>
          <a:prstGeom prst="flowChartConnector">
            <a:avLst/>
          </a:prstGeom>
          <a:solidFill>
            <a:schemeClr val="bg1">
              <a:lumMod val="95000"/>
            </a:schemeClr>
          </a:solidFill>
          <a:ln w="1905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NaCl</a:t>
            </a:r>
          </a:p>
        </p:txBody>
      </p:sp>
      <p:sp>
        <p:nvSpPr>
          <p:cNvPr id="8" name="Flowchart: Connector 7">
            <a:extLst>
              <a:ext uri="{FF2B5EF4-FFF2-40B4-BE49-F238E27FC236}">
                <a16:creationId xmlns:a16="http://schemas.microsoft.com/office/drawing/2014/main" id="{26456BD2-B04C-7CAF-A6C2-BE1CDE09209C}"/>
              </a:ext>
            </a:extLst>
          </p:cNvPr>
          <p:cNvSpPr/>
          <p:nvPr/>
        </p:nvSpPr>
        <p:spPr>
          <a:xfrm>
            <a:off x="5495579" y="1763043"/>
            <a:ext cx="1288117" cy="943405"/>
          </a:xfrm>
          <a:prstGeom prst="flowChartConnector">
            <a:avLst/>
          </a:prstGeom>
          <a:solidFill>
            <a:schemeClr val="bg1">
              <a:lumMod val="95000"/>
            </a:schemeClr>
          </a:solidFill>
          <a:ln w="1905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CaCl</a:t>
            </a:r>
            <a:r>
              <a:rPr lang="en-US" sz="11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p:txBody>
      </p:sp>
      <p:sp>
        <p:nvSpPr>
          <p:cNvPr id="9" name="Flowchart: Connector 8">
            <a:extLst>
              <a:ext uri="{FF2B5EF4-FFF2-40B4-BE49-F238E27FC236}">
                <a16:creationId xmlns:a16="http://schemas.microsoft.com/office/drawing/2014/main" id="{59BD8992-1B43-2BD4-E2C0-1D56F5762E77}"/>
              </a:ext>
            </a:extLst>
          </p:cNvPr>
          <p:cNvSpPr/>
          <p:nvPr/>
        </p:nvSpPr>
        <p:spPr>
          <a:xfrm>
            <a:off x="8536126" y="1763043"/>
            <a:ext cx="1288117" cy="943405"/>
          </a:xfrm>
          <a:prstGeom prst="flowChartConnector">
            <a:avLst/>
          </a:prstGeom>
          <a:solidFill>
            <a:schemeClr val="bg1">
              <a:lumMod val="95000"/>
            </a:schemeClr>
          </a:solidFill>
          <a:ln w="1905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MgCl</a:t>
            </a:r>
            <a:r>
              <a:rPr lang="en-US" sz="1100" dirty="0">
                <a:latin typeface="Times New Roman" panose="02020603050405020304" pitchFamily="18" charset="0"/>
                <a:cs typeface="Times New Roman" panose="02020603050405020304" pitchFamily="18" charset="0"/>
              </a:rPr>
              <a:t>2</a:t>
            </a:r>
            <a:endParaRPr lang="en-US" sz="2000"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88A30368-6C0B-3CE3-A42E-994B925595D4}"/>
              </a:ext>
            </a:extLst>
          </p:cNvPr>
          <p:cNvSpPr txBox="1"/>
          <p:nvPr/>
        </p:nvSpPr>
        <p:spPr>
          <a:xfrm>
            <a:off x="2982632" y="2992518"/>
            <a:ext cx="6889682" cy="461665"/>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90%                              92%                                86%</a:t>
            </a:r>
          </a:p>
        </p:txBody>
      </p:sp>
      <p:sp>
        <p:nvSpPr>
          <p:cNvPr id="27" name="Flowchart: Connector 26">
            <a:extLst>
              <a:ext uri="{FF2B5EF4-FFF2-40B4-BE49-F238E27FC236}">
                <a16:creationId xmlns:a16="http://schemas.microsoft.com/office/drawing/2014/main" id="{25F66302-4EFC-639C-B1C4-B8FA408D4A5F}"/>
              </a:ext>
            </a:extLst>
          </p:cNvPr>
          <p:cNvSpPr/>
          <p:nvPr/>
        </p:nvSpPr>
        <p:spPr>
          <a:xfrm>
            <a:off x="735160" y="3873629"/>
            <a:ext cx="1103915" cy="1097867"/>
          </a:xfrm>
          <a:prstGeom prst="flowChartConnector">
            <a:avLst/>
          </a:prstGeom>
          <a:solidFill>
            <a:schemeClr val="bg1">
              <a:lumMod val="95000"/>
            </a:schemeClr>
          </a:solidFill>
          <a:ln w="19050">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latin typeface="Times New Roman" panose="02020603050405020304" pitchFamily="18" charset="0"/>
                <a:cs typeface="Times New Roman" panose="02020603050405020304" pitchFamily="18" charset="0"/>
              </a:rPr>
              <a:t>Slag</a:t>
            </a:r>
          </a:p>
        </p:txBody>
      </p:sp>
      <p:sp>
        <p:nvSpPr>
          <p:cNvPr id="28" name="TextBox 27">
            <a:extLst>
              <a:ext uri="{FF2B5EF4-FFF2-40B4-BE49-F238E27FC236}">
                <a16:creationId xmlns:a16="http://schemas.microsoft.com/office/drawing/2014/main" id="{62316A56-C8BF-5C93-B5E0-6638DB086914}"/>
              </a:ext>
            </a:extLst>
          </p:cNvPr>
          <p:cNvSpPr txBox="1"/>
          <p:nvPr/>
        </p:nvSpPr>
        <p:spPr>
          <a:xfrm>
            <a:off x="2713540" y="4287736"/>
            <a:ext cx="8268965" cy="830997"/>
          </a:xfrm>
          <a:prstGeom prst="rect">
            <a:avLst/>
          </a:prstGeom>
          <a:noFill/>
        </p:spPr>
        <p:txBody>
          <a:bodyPr wrap="square">
            <a:spAutoFit/>
          </a:bodyPr>
          <a:lstStyle/>
          <a:p>
            <a:r>
              <a:rPr lang="en-US" sz="2400" dirty="0">
                <a:latin typeface="Times New Roman" panose="02020603050405020304" pitchFamily="18" charset="0"/>
                <a:cs typeface="Times New Roman" panose="02020603050405020304" pitchFamily="18" charset="0"/>
              </a:rPr>
              <a:t>SG25: 90%                      83%                                71%</a:t>
            </a:r>
          </a:p>
          <a:p>
            <a:r>
              <a:rPr lang="en-US" sz="2400" dirty="0">
                <a:latin typeface="Times New Roman" panose="02020603050405020304" pitchFamily="18" charset="0"/>
                <a:cs typeface="Times New Roman" panose="02020603050405020304" pitchFamily="18" charset="0"/>
              </a:rPr>
              <a:t>SG50: 90%	                 72%	                    58%</a:t>
            </a:r>
          </a:p>
        </p:txBody>
      </p:sp>
      <p:sp>
        <p:nvSpPr>
          <p:cNvPr id="4" name="Rectangle 3">
            <a:extLst>
              <a:ext uri="{FF2B5EF4-FFF2-40B4-BE49-F238E27FC236}">
                <a16:creationId xmlns:a16="http://schemas.microsoft.com/office/drawing/2014/main" id="{17B4A1C2-8741-AE81-7EC1-C56F86AE03A8}"/>
              </a:ext>
            </a:extLst>
          </p:cNvPr>
          <p:cNvSpPr/>
          <p:nvPr/>
        </p:nvSpPr>
        <p:spPr>
          <a:xfrm>
            <a:off x="-7792" y="1280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Chloride Desorption</a:t>
            </a:r>
          </a:p>
        </p:txBody>
      </p:sp>
      <p:sp>
        <p:nvSpPr>
          <p:cNvPr id="11" name="Rectangle 10">
            <a:extLst>
              <a:ext uri="{FF2B5EF4-FFF2-40B4-BE49-F238E27FC236}">
                <a16:creationId xmlns:a16="http://schemas.microsoft.com/office/drawing/2014/main" id="{1D7F7AF3-A22B-DABA-046A-16DC0E13DB72}"/>
              </a:ext>
            </a:extLst>
          </p:cNvPr>
          <p:cNvSpPr/>
          <p:nvPr/>
        </p:nvSpPr>
        <p:spPr>
          <a:xfrm>
            <a:off x="2319686" y="1579697"/>
            <a:ext cx="2444821" cy="4016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12" name="Slide Number Placeholder 11">
            <a:extLst>
              <a:ext uri="{FF2B5EF4-FFF2-40B4-BE49-F238E27FC236}">
                <a16:creationId xmlns:a16="http://schemas.microsoft.com/office/drawing/2014/main" id="{C81B9A9C-F56D-ACA5-4E0E-4DB9CB552C2D}"/>
              </a:ext>
            </a:extLst>
          </p:cNvPr>
          <p:cNvSpPr>
            <a:spLocks noGrp="1"/>
          </p:cNvSpPr>
          <p:nvPr>
            <p:ph type="sldNum" sz="quarter" idx="12"/>
          </p:nvPr>
        </p:nvSpPr>
        <p:spPr/>
        <p:txBody>
          <a:bodyPr/>
          <a:lstStyle/>
          <a:p>
            <a:fld id="{79979DF2-E2ED-49F8-8BF8-C290A078E34F}" type="slidenum">
              <a:rPr lang="en-US" smtClean="0"/>
              <a:t>36</a:t>
            </a:fld>
            <a:endParaRPr lang="en-US" dirty="0"/>
          </a:p>
        </p:txBody>
      </p:sp>
    </p:spTree>
    <p:extLst>
      <p:ext uri="{BB962C8B-B14F-4D97-AF65-F5344CB8AC3E}">
        <p14:creationId xmlns:p14="http://schemas.microsoft.com/office/powerpoint/2010/main" val="175981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grpId="0" nodeType="clickEffect">
                                  <p:stCondLst>
                                    <p:cond delay="0"/>
                                  </p:stCondLst>
                                  <p:childTnLst>
                                    <p:animMotion origin="layout" path="M -4.79167E-6 -0.00209 L 0.20053 -0.00255 " pathEditMode="relative" rAng="0" ptsTypes="AA">
                                      <p:cBhvr>
                                        <p:cTn id="27" dur="2000" fill="hold"/>
                                        <p:tgtEl>
                                          <p:spTgt spid="11"/>
                                        </p:tgtEl>
                                        <p:attrNameLst>
                                          <p:attrName>ppt_x</p:attrName>
                                          <p:attrName>ppt_y</p:attrName>
                                        </p:attrNameLst>
                                      </p:cBhvr>
                                      <p:rCtr x="10026" y="-23"/>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grpId="1" nodeType="clickEffect">
                                  <p:stCondLst>
                                    <p:cond delay="0"/>
                                  </p:stCondLst>
                                  <p:childTnLst>
                                    <p:animMotion origin="layout" path="M 0.25652 1.85185E-6 L 0.4573 -0.00046 " pathEditMode="relative" rAng="0" ptsTypes="AA">
                                      <p:cBhvr>
                                        <p:cTn id="31" dur="2000" fill="hold"/>
                                        <p:tgtEl>
                                          <p:spTgt spid="11"/>
                                        </p:tgtEl>
                                        <p:attrNameLst>
                                          <p:attrName>ppt_x</p:attrName>
                                          <p:attrName>ppt_y</p:attrName>
                                        </p:attrNameLst>
                                      </p:cBhvr>
                                      <p:rCtr x="1003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5" grpId="0"/>
      <p:bldP spid="6" grpId="0" animBg="1"/>
      <p:bldP spid="7" grpId="0" animBg="1"/>
      <p:bldP spid="8" grpId="0" animBg="1"/>
      <p:bldP spid="9" grpId="0" animBg="1"/>
      <p:bldP spid="23" grpId="0"/>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29C23-04CD-DFE7-1012-785A61EA844B}"/>
              </a:ext>
            </a:extLst>
          </p:cNvPr>
          <p:cNvSpPr/>
          <p:nvPr/>
        </p:nvSpPr>
        <p:spPr>
          <a:xfrm>
            <a:off x="-7792" y="1280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Century" panose="02040604050505020304" pitchFamily="18" charset="0"/>
                <a:cs typeface="Times New Roman" panose="02020603050405020304" pitchFamily="18" charset="0"/>
              </a:rPr>
              <a:t>Results: Visual Inspection</a:t>
            </a:r>
          </a:p>
        </p:txBody>
      </p:sp>
      <p:pic>
        <p:nvPicPr>
          <p:cNvPr id="11" name="Picture 10">
            <a:extLst>
              <a:ext uri="{FF2B5EF4-FFF2-40B4-BE49-F238E27FC236}">
                <a16:creationId xmlns:a16="http://schemas.microsoft.com/office/drawing/2014/main" id="{520F72EE-6992-4274-1A13-24243844B5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72952"/>
          <a:stretch/>
        </p:blipFill>
        <p:spPr bwMode="auto">
          <a:xfrm>
            <a:off x="-7792" y="625203"/>
            <a:ext cx="3480384" cy="5478287"/>
          </a:xfrm>
          <a:prstGeom prst="rect">
            <a:avLst/>
          </a:prstGeom>
          <a:noFill/>
        </p:spPr>
      </p:pic>
      <p:pic>
        <p:nvPicPr>
          <p:cNvPr id="12" name="Picture 11">
            <a:extLst>
              <a:ext uri="{FF2B5EF4-FFF2-40B4-BE49-F238E27FC236}">
                <a16:creationId xmlns:a16="http://schemas.microsoft.com/office/drawing/2014/main" id="{FE8A4A3F-7451-F7D1-946E-02CE48DFA5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55" r="41415"/>
          <a:stretch/>
        </p:blipFill>
        <p:spPr bwMode="auto">
          <a:xfrm>
            <a:off x="3190974" y="689856"/>
            <a:ext cx="4082852" cy="5478287"/>
          </a:xfrm>
          <a:prstGeom prst="rect">
            <a:avLst/>
          </a:prstGeom>
          <a:noFill/>
        </p:spPr>
      </p:pic>
      <p:pic>
        <p:nvPicPr>
          <p:cNvPr id="13" name="Picture 12">
            <a:extLst>
              <a:ext uri="{FF2B5EF4-FFF2-40B4-BE49-F238E27FC236}">
                <a16:creationId xmlns:a16="http://schemas.microsoft.com/office/drawing/2014/main" id="{DF17D092-4533-B580-4ABE-4469549EFA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044" r="1248"/>
          <a:stretch/>
        </p:blipFill>
        <p:spPr bwMode="auto">
          <a:xfrm>
            <a:off x="6920439" y="566414"/>
            <a:ext cx="5238002" cy="5478287"/>
          </a:xfrm>
          <a:prstGeom prst="rect">
            <a:avLst/>
          </a:prstGeom>
          <a:noFill/>
        </p:spPr>
      </p:pic>
      <p:sp>
        <p:nvSpPr>
          <p:cNvPr id="4" name="Slide Number Placeholder 3">
            <a:extLst>
              <a:ext uri="{FF2B5EF4-FFF2-40B4-BE49-F238E27FC236}">
                <a16:creationId xmlns:a16="http://schemas.microsoft.com/office/drawing/2014/main" id="{85F294DB-88C3-12AC-46B8-FA47AF60E641}"/>
              </a:ext>
            </a:extLst>
          </p:cNvPr>
          <p:cNvSpPr>
            <a:spLocks noGrp="1"/>
          </p:cNvSpPr>
          <p:nvPr>
            <p:ph type="sldNum" sz="quarter" idx="12"/>
          </p:nvPr>
        </p:nvSpPr>
        <p:spPr/>
        <p:txBody>
          <a:bodyPr/>
          <a:lstStyle/>
          <a:p>
            <a:fld id="{79979DF2-E2ED-49F8-8BF8-C290A078E34F}" type="slidenum">
              <a:rPr lang="en-US" smtClean="0"/>
              <a:t>37</a:t>
            </a:fld>
            <a:endParaRPr lang="en-US" dirty="0"/>
          </a:p>
        </p:txBody>
      </p:sp>
    </p:spTree>
    <p:extLst>
      <p:ext uri="{BB962C8B-B14F-4D97-AF65-F5344CB8AC3E}">
        <p14:creationId xmlns:p14="http://schemas.microsoft.com/office/powerpoint/2010/main" val="90387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E0BE49-7916-69BB-C6AB-6EA9C3F74102}"/>
              </a:ext>
            </a:extLst>
          </p:cNvPr>
          <p:cNvSpPr/>
          <p:nvPr/>
        </p:nvSpPr>
        <p:spPr>
          <a:xfrm>
            <a:off x="-7792" y="1280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Results: influence of GGBFS on pH, chloride binding, and desorption</a:t>
            </a:r>
          </a:p>
        </p:txBody>
      </p:sp>
      <p:graphicFrame>
        <p:nvGraphicFramePr>
          <p:cNvPr id="6" name="Object 5">
            <a:extLst>
              <a:ext uri="{FF2B5EF4-FFF2-40B4-BE49-F238E27FC236}">
                <a16:creationId xmlns:a16="http://schemas.microsoft.com/office/drawing/2014/main" id="{BDD9EB6E-3EBF-2297-FE4C-7161EF563E3C}"/>
              </a:ext>
            </a:extLst>
          </p:cNvPr>
          <p:cNvGraphicFramePr>
            <a:graphicFrameLocks noChangeAspect="1"/>
          </p:cNvGraphicFramePr>
          <p:nvPr>
            <p:extLst>
              <p:ext uri="{D42A27DB-BD31-4B8C-83A1-F6EECF244321}">
                <p14:modId xmlns:p14="http://schemas.microsoft.com/office/powerpoint/2010/main" val="2154675833"/>
              </p:ext>
            </p:extLst>
          </p:nvPr>
        </p:nvGraphicFramePr>
        <p:xfrm>
          <a:off x="218652" y="801552"/>
          <a:ext cx="11973348" cy="2678248"/>
        </p:xfrm>
        <a:graphic>
          <a:graphicData uri="http://schemas.openxmlformats.org/presentationml/2006/ole">
            <mc:AlternateContent xmlns:mc="http://schemas.openxmlformats.org/markup-compatibility/2006">
              <mc:Choice xmlns:v="urn:schemas-microsoft-com:vml" Requires="v">
                <p:oleObj name="Document" r:id="rId2" imgW="6393784" imgH="1430274" progId="Word.Document.12">
                  <p:embed/>
                </p:oleObj>
              </mc:Choice>
              <mc:Fallback>
                <p:oleObj name="Document" r:id="rId2" imgW="6393784" imgH="1430274" progId="Word.Document.12">
                  <p:embed/>
                  <p:pic>
                    <p:nvPicPr>
                      <p:cNvPr id="6" name="Object 5">
                        <a:extLst>
                          <a:ext uri="{FF2B5EF4-FFF2-40B4-BE49-F238E27FC236}">
                            <a16:creationId xmlns:a16="http://schemas.microsoft.com/office/drawing/2014/main" id="{BDD9EB6E-3EBF-2297-FE4C-7161EF563E3C}"/>
                          </a:ext>
                        </a:extLst>
                      </p:cNvPr>
                      <p:cNvPicPr/>
                      <p:nvPr/>
                    </p:nvPicPr>
                    <p:blipFill>
                      <a:blip r:embed="rId3"/>
                      <a:stretch>
                        <a:fillRect/>
                      </a:stretch>
                    </p:blipFill>
                    <p:spPr>
                      <a:xfrm>
                        <a:off x="218652" y="801552"/>
                        <a:ext cx="11973348" cy="2678248"/>
                      </a:xfrm>
                      <a:prstGeom prst="rect">
                        <a:avLst/>
                      </a:prstGeom>
                    </p:spPr>
                  </p:pic>
                </p:oleObj>
              </mc:Fallback>
            </mc:AlternateContent>
          </a:graphicData>
        </a:graphic>
      </p:graphicFrame>
      <p:pic>
        <p:nvPicPr>
          <p:cNvPr id="5" name="Picture 4">
            <a:extLst>
              <a:ext uri="{FF2B5EF4-FFF2-40B4-BE49-F238E27FC236}">
                <a16:creationId xmlns:a16="http://schemas.microsoft.com/office/drawing/2014/main" id="{9B29BE93-A4F0-D9B1-2DC3-85186E1D49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2584" y="3047162"/>
            <a:ext cx="2930308" cy="3733080"/>
          </a:xfrm>
          <a:prstGeom prst="rect">
            <a:avLst/>
          </a:prstGeom>
        </p:spPr>
      </p:pic>
      <p:sp>
        <p:nvSpPr>
          <p:cNvPr id="2" name="Slide Number Placeholder 1">
            <a:extLst>
              <a:ext uri="{FF2B5EF4-FFF2-40B4-BE49-F238E27FC236}">
                <a16:creationId xmlns:a16="http://schemas.microsoft.com/office/drawing/2014/main" id="{E70976EA-E8CB-EEBD-7B47-36572240F39F}"/>
              </a:ext>
            </a:extLst>
          </p:cNvPr>
          <p:cNvSpPr>
            <a:spLocks noGrp="1"/>
          </p:cNvSpPr>
          <p:nvPr>
            <p:ph type="sldNum" sz="quarter" idx="12"/>
          </p:nvPr>
        </p:nvSpPr>
        <p:spPr/>
        <p:txBody>
          <a:bodyPr/>
          <a:lstStyle/>
          <a:p>
            <a:fld id="{79979DF2-E2ED-49F8-8BF8-C290A078E34F}" type="slidenum">
              <a:rPr lang="en-US" smtClean="0"/>
              <a:t>38</a:t>
            </a:fld>
            <a:endParaRPr lang="en-US" dirty="0"/>
          </a:p>
        </p:txBody>
      </p:sp>
    </p:spTree>
    <p:extLst>
      <p:ext uri="{BB962C8B-B14F-4D97-AF65-F5344CB8AC3E}">
        <p14:creationId xmlns:p14="http://schemas.microsoft.com/office/powerpoint/2010/main" val="744242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878937-31A9-355B-5D0B-5D425D6EC941}"/>
              </a:ext>
            </a:extLst>
          </p:cNvPr>
          <p:cNvSpPr txBox="1"/>
          <p:nvPr/>
        </p:nvSpPr>
        <p:spPr>
          <a:xfrm>
            <a:off x="303609" y="944218"/>
            <a:ext cx="11584781" cy="5693866"/>
          </a:xfrm>
          <a:prstGeom prst="rect">
            <a:avLst/>
          </a:prstGeom>
          <a:noFill/>
        </p:spPr>
        <p:txBody>
          <a:bodyPr wrap="square">
            <a:spAutoFit/>
          </a:bodyPr>
          <a:lstStyle/>
          <a:p>
            <a:pPr marL="342900" indent="-342900" algn="jus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Chloride desorption phenomenon should be considered in the service life modelling of concrete structure. </a:t>
            </a:r>
          </a:p>
          <a:p>
            <a:pPr algn="just"/>
            <a:endParaRPr lang="en-US" sz="28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Incorporation of slag inhibited chloride desorption and led to the retention of more bound chlorides when the pH decreased.</a:t>
            </a:r>
          </a:p>
          <a:p>
            <a:pPr algn="just"/>
            <a:endParaRPr lang="en-US" sz="28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Increased slag replacement levels reduced the released bound chloride percentage, particularly in MgCl</a:t>
            </a:r>
            <a:r>
              <a:rPr lang="en-US" sz="2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and CaCl</a:t>
            </a:r>
            <a:r>
              <a:rPr lang="en-US" sz="2000" dirty="0">
                <a:latin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cs typeface="Times New Roman" panose="02020603050405020304" pitchFamily="18" charset="0"/>
              </a:rPr>
              <a:t> solutions compared to OPC.</a:t>
            </a:r>
          </a:p>
          <a:p>
            <a:pPr marL="342900" indent="-342900" algn="just">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The chloride desorption in blended pastes was influenced by the cation in the order </a:t>
            </a:r>
          </a:p>
          <a:p>
            <a:pPr algn="just"/>
            <a:r>
              <a:rPr lang="en-US" sz="2800" dirty="0">
                <a:latin typeface="Times New Roman" panose="02020603050405020304" pitchFamily="18" charset="0"/>
                <a:cs typeface="Times New Roman" panose="02020603050405020304" pitchFamily="18" charset="0"/>
              </a:rPr>
              <a:t>Mg &gt; Ca &gt; Na.</a:t>
            </a:r>
          </a:p>
          <a:p>
            <a:pPr marL="571557" indent="-571557" algn="just">
              <a:buFont typeface="Wingdings" panose="05000000000000000000" pitchFamily="2" charset="2"/>
              <a:buChar char="§"/>
            </a:pPr>
            <a:endParaRPr lang="en-US" sz="28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5E0BE49-7916-69BB-C6AB-6EA9C3F74102}"/>
              </a:ext>
            </a:extLst>
          </p:cNvPr>
          <p:cNvSpPr/>
          <p:nvPr/>
        </p:nvSpPr>
        <p:spPr>
          <a:xfrm>
            <a:off x="-7792" y="1280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Conclusion</a:t>
            </a:r>
          </a:p>
        </p:txBody>
      </p:sp>
      <p:sp>
        <p:nvSpPr>
          <p:cNvPr id="5" name="Slide Number Placeholder 4">
            <a:extLst>
              <a:ext uri="{FF2B5EF4-FFF2-40B4-BE49-F238E27FC236}">
                <a16:creationId xmlns:a16="http://schemas.microsoft.com/office/drawing/2014/main" id="{C7D8A63E-BA9E-7D4E-3537-5B85C3A308B9}"/>
              </a:ext>
            </a:extLst>
          </p:cNvPr>
          <p:cNvSpPr>
            <a:spLocks noGrp="1"/>
          </p:cNvSpPr>
          <p:nvPr>
            <p:ph type="sldNum" sz="quarter" idx="12"/>
          </p:nvPr>
        </p:nvSpPr>
        <p:spPr/>
        <p:txBody>
          <a:bodyPr/>
          <a:lstStyle/>
          <a:p>
            <a:fld id="{79979DF2-E2ED-49F8-8BF8-C290A078E34F}" type="slidenum">
              <a:rPr lang="en-US" smtClean="0"/>
              <a:t>39</a:t>
            </a:fld>
            <a:endParaRPr lang="en-US" dirty="0"/>
          </a:p>
        </p:txBody>
      </p:sp>
    </p:spTree>
    <p:extLst>
      <p:ext uri="{BB962C8B-B14F-4D97-AF65-F5344CB8AC3E}">
        <p14:creationId xmlns:p14="http://schemas.microsoft.com/office/powerpoint/2010/main" val="157365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1C322F-E1D8-A5B4-D5BD-6D05514EB3FE}"/>
              </a:ext>
            </a:extLst>
          </p:cNvPr>
          <p:cNvSpPr txBox="1"/>
          <p:nvPr/>
        </p:nvSpPr>
        <p:spPr>
          <a:xfrm>
            <a:off x="-1" y="4679405"/>
            <a:ext cx="12110319" cy="3164208"/>
          </a:xfrm>
          <a:prstGeom prst="rect">
            <a:avLst/>
          </a:prstGeom>
        </p:spPr>
        <p:txBody>
          <a:bodyPr vert="horz" lIns="91440" tIns="45720" rIns="91440" bIns="45720" rtlCol="0" anchor="ctr">
            <a:normAutofit/>
          </a:bodyPr>
          <a:lstStyle/>
          <a:p>
            <a:pPr algn="ctr"/>
            <a:endParaRPr lang="en-US" sz="3000" dirty="0">
              <a:solidFill>
                <a:schemeClr val="bg1"/>
              </a:solidFill>
              <a:highlight>
                <a:srgbClr val="000000"/>
              </a:highlight>
              <a:latin typeface="Times New Roman" panose="02020603050405020304" pitchFamily="18" charset="0"/>
              <a:ea typeface="+mj-ea"/>
              <a:cs typeface="Times New Roman" panose="02020603050405020304" pitchFamily="18" charset="0"/>
            </a:endParaRPr>
          </a:p>
        </p:txBody>
      </p:sp>
      <p:sp>
        <p:nvSpPr>
          <p:cNvPr id="4" name="Rectangle 3">
            <a:extLst>
              <a:ext uri="{FF2B5EF4-FFF2-40B4-BE49-F238E27FC236}">
                <a16:creationId xmlns:a16="http://schemas.microsoft.com/office/drawing/2014/main" id="{3543F777-67DB-5B80-ED9C-84A321BCF8E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What is Chloride Attack? </a:t>
            </a:r>
          </a:p>
        </p:txBody>
      </p:sp>
      <p:sp>
        <p:nvSpPr>
          <p:cNvPr id="9" name="TextBox 8">
            <a:extLst>
              <a:ext uri="{FF2B5EF4-FFF2-40B4-BE49-F238E27FC236}">
                <a16:creationId xmlns:a16="http://schemas.microsoft.com/office/drawing/2014/main" id="{D58A458C-278A-7289-C58D-80B2CEE75FC4}"/>
              </a:ext>
            </a:extLst>
          </p:cNvPr>
          <p:cNvSpPr txBox="1"/>
          <p:nvPr/>
        </p:nvSpPr>
        <p:spPr>
          <a:xfrm>
            <a:off x="160637" y="4906005"/>
            <a:ext cx="11870726" cy="2185214"/>
          </a:xfrm>
          <a:prstGeom prst="rect">
            <a:avLst/>
          </a:prstGeom>
          <a:noFill/>
        </p:spPr>
        <p:txBody>
          <a:bodyPr wrap="square">
            <a:spAutoFit/>
          </a:bodyPr>
          <a:lstStyle/>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Chlorides breaks down the “</a:t>
            </a:r>
            <a:r>
              <a:rPr lang="en-US" sz="2800" u="sng" dirty="0">
                <a:latin typeface="Times New Roman" panose="02020603050405020304" pitchFamily="18" charset="0"/>
                <a:cs typeface="Times New Roman" panose="02020603050405020304" pitchFamily="18" charset="0"/>
              </a:rPr>
              <a:t>passive layer</a:t>
            </a:r>
            <a:r>
              <a:rPr lang="en-US" sz="2800" dirty="0">
                <a:latin typeface="Times New Roman" panose="02020603050405020304" pitchFamily="18" charset="0"/>
                <a:cs typeface="Times New Roman" panose="02020603050405020304" pitchFamily="18" charset="0"/>
              </a:rPr>
              <a:t>” around reinforcing bars.</a:t>
            </a: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The rebars loses section during corrosion, losing capacity! </a:t>
            </a: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The corrosion products (black rust and red rust) are 2x to 3x more volumes, causing more cracking!</a:t>
            </a:r>
          </a:p>
          <a:p>
            <a:pPr marL="342900" indent="-342900">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723E50D-327F-400F-B955-D860501C01C7}"/>
              </a:ext>
            </a:extLst>
          </p:cNvPr>
          <p:cNvSpPr/>
          <p:nvPr/>
        </p:nvSpPr>
        <p:spPr>
          <a:xfrm>
            <a:off x="1005971" y="1596309"/>
            <a:ext cx="3477336" cy="256938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1717854B-A044-C86B-6E60-D9802E394E2F}"/>
              </a:ext>
            </a:extLst>
          </p:cNvPr>
          <p:cNvPicPr>
            <a:picLocks noChangeAspect="1"/>
          </p:cNvPicPr>
          <p:nvPr/>
        </p:nvPicPr>
        <p:blipFill>
          <a:blip r:embed="rId3"/>
          <a:stretch>
            <a:fillRect/>
          </a:stretch>
        </p:blipFill>
        <p:spPr>
          <a:xfrm>
            <a:off x="1022531" y="3109703"/>
            <a:ext cx="3450150" cy="320375"/>
          </a:xfrm>
          <a:prstGeom prst="rect">
            <a:avLst/>
          </a:prstGeom>
        </p:spPr>
      </p:pic>
      <p:sp>
        <p:nvSpPr>
          <p:cNvPr id="12" name="Freeform 5">
            <a:extLst>
              <a:ext uri="{FF2B5EF4-FFF2-40B4-BE49-F238E27FC236}">
                <a16:creationId xmlns:a16="http://schemas.microsoft.com/office/drawing/2014/main" id="{27BB58C4-5BED-2029-D53B-23206E69C7B3}"/>
              </a:ext>
            </a:extLst>
          </p:cNvPr>
          <p:cNvSpPr/>
          <p:nvPr/>
        </p:nvSpPr>
        <p:spPr>
          <a:xfrm flipV="1">
            <a:off x="1005971" y="3095748"/>
            <a:ext cx="3466710" cy="19067"/>
          </a:xfrm>
          <a:custGeom>
            <a:avLst/>
            <a:gdLst>
              <a:gd name="connsiteX0" fmla="*/ 0 w 6819900"/>
              <a:gd name="connsiteY0" fmla="*/ 0 h 9525"/>
              <a:gd name="connsiteX1" fmla="*/ 6819900 w 6819900"/>
              <a:gd name="connsiteY1" fmla="*/ 9525 h 9525"/>
              <a:gd name="connsiteX0" fmla="*/ 0 w 10048"/>
              <a:gd name="connsiteY0" fmla="*/ 2213 h 3039"/>
              <a:gd name="connsiteX1" fmla="*/ 10048 w 10048"/>
              <a:gd name="connsiteY1" fmla="*/ 827 h 3039"/>
            </a:gdLst>
            <a:ahLst/>
            <a:cxnLst>
              <a:cxn ang="0">
                <a:pos x="connsiteX0" y="connsiteY0"/>
              </a:cxn>
              <a:cxn ang="0">
                <a:pos x="connsiteX1" y="connsiteY1"/>
              </a:cxn>
            </a:cxnLst>
            <a:rect l="l" t="t" r="r" b="b"/>
            <a:pathLst>
              <a:path w="10048" h="3039">
                <a:moveTo>
                  <a:pt x="0" y="2213"/>
                </a:moveTo>
                <a:cubicBezTo>
                  <a:pt x="3333" y="5546"/>
                  <a:pt x="6715" y="-2506"/>
                  <a:pt x="10048" y="827"/>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4C102A2-3ADB-2EFD-8672-7F5D80E688B1}"/>
              </a:ext>
            </a:extLst>
          </p:cNvPr>
          <p:cNvGrpSpPr/>
          <p:nvPr/>
        </p:nvGrpSpPr>
        <p:grpSpPr>
          <a:xfrm>
            <a:off x="2235705" y="2819488"/>
            <a:ext cx="407484" cy="323165"/>
            <a:chOff x="4436737" y="3706333"/>
            <a:chExt cx="407484" cy="323165"/>
          </a:xfrm>
        </p:grpSpPr>
        <p:sp>
          <p:nvSpPr>
            <p:cNvPr id="14" name="Oval 13">
              <a:extLst>
                <a:ext uri="{FF2B5EF4-FFF2-40B4-BE49-F238E27FC236}">
                  <a16:creationId xmlns:a16="http://schemas.microsoft.com/office/drawing/2014/main" id="{3A741E2E-5B6C-A89C-1C39-E67FF4C5BBAC}"/>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5" name="TextBox 14">
              <a:extLst>
                <a:ext uri="{FF2B5EF4-FFF2-40B4-BE49-F238E27FC236}">
                  <a16:creationId xmlns:a16="http://schemas.microsoft.com/office/drawing/2014/main" id="{C3C84020-9CD8-D7CC-6548-777C509584A2}"/>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pic>
        <p:nvPicPr>
          <p:cNvPr id="16" name="Picture 15">
            <a:extLst>
              <a:ext uri="{FF2B5EF4-FFF2-40B4-BE49-F238E27FC236}">
                <a16:creationId xmlns:a16="http://schemas.microsoft.com/office/drawing/2014/main" id="{E7BA6EBD-E0F9-C2E9-F762-0A4DBB21ED0C}"/>
              </a:ext>
            </a:extLst>
          </p:cNvPr>
          <p:cNvPicPr>
            <a:picLocks/>
          </p:cNvPicPr>
          <p:nvPr/>
        </p:nvPicPr>
        <p:blipFill>
          <a:blip r:embed="rId4"/>
          <a:stretch>
            <a:fillRect/>
          </a:stretch>
        </p:blipFill>
        <p:spPr>
          <a:xfrm>
            <a:off x="1008939" y="3098536"/>
            <a:ext cx="3477336" cy="320040"/>
          </a:xfrm>
          <a:prstGeom prst="rect">
            <a:avLst/>
          </a:prstGeom>
        </p:spPr>
      </p:pic>
      <p:sp>
        <p:nvSpPr>
          <p:cNvPr id="17" name="Freeform 17">
            <a:extLst>
              <a:ext uri="{FF2B5EF4-FFF2-40B4-BE49-F238E27FC236}">
                <a16:creationId xmlns:a16="http://schemas.microsoft.com/office/drawing/2014/main" id="{6D8B00EC-8CE3-F461-0459-45C7D1BE814E}"/>
              </a:ext>
            </a:extLst>
          </p:cNvPr>
          <p:cNvSpPr/>
          <p:nvPr/>
        </p:nvSpPr>
        <p:spPr>
          <a:xfrm>
            <a:off x="1008936" y="3409560"/>
            <a:ext cx="3477337" cy="45719"/>
          </a:xfrm>
          <a:custGeom>
            <a:avLst/>
            <a:gdLst>
              <a:gd name="connsiteX0" fmla="*/ 0 w 6819900"/>
              <a:gd name="connsiteY0" fmla="*/ 0 h 9525"/>
              <a:gd name="connsiteX1" fmla="*/ 6819900 w 6819900"/>
              <a:gd name="connsiteY1" fmla="*/ 9525 h 9525"/>
            </a:gdLst>
            <a:ahLst/>
            <a:cxnLst>
              <a:cxn ang="0">
                <a:pos x="connsiteX0" y="connsiteY0"/>
              </a:cxn>
              <a:cxn ang="0">
                <a:pos x="connsiteX1" y="connsiteY1"/>
              </a:cxn>
            </a:cxnLst>
            <a:rect l="l" t="t" r="r" b="b"/>
            <a:pathLst>
              <a:path w="6819900" h="9525">
                <a:moveTo>
                  <a:pt x="0" y="0"/>
                </a:moveTo>
                <a:lnTo>
                  <a:pt x="6819900" y="9525"/>
                </a:ln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32E198E5-9C9F-4568-0286-AC2AC34BD44A}"/>
              </a:ext>
            </a:extLst>
          </p:cNvPr>
          <p:cNvGrpSpPr/>
          <p:nvPr/>
        </p:nvGrpSpPr>
        <p:grpSpPr>
          <a:xfrm>
            <a:off x="2543862" y="1910785"/>
            <a:ext cx="407484" cy="323165"/>
            <a:chOff x="4436737" y="3706333"/>
            <a:chExt cx="407484" cy="323165"/>
          </a:xfrm>
        </p:grpSpPr>
        <p:sp>
          <p:nvSpPr>
            <p:cNvPr id="19" name="Oval 18">
              <a:extLst>
                <a:ext uri="{FF2B5EF4-FFF2-40B4-BE49-F238E27FC236}">
                  <a16:creationId xmlns:a16="http://schemas.microsoft.com/office/drawing/2014/main" id="{20CA6598-8208-DD22-0832-E3046E6CF164}"/>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20" name="TextBox 19">
              <a:extLst>
                <a:ext uri="{FF2B5EF4-FFF2-40B4-BE49-F238E27FC236}">
                  <a16:creationId xmlns:a16="http://schemas.microsoft.com/office/drawing/2014/main" id="{931542C8-5E55-E34F-B6F7-21A1F9CEA041}"/>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21" name="Group 20">
            <a:extLst>
              <a:ext uri="{FF2B5EF4-FFF2-40B4-BE49-F238E27FC236}">
                <a16:creationId xmlns:a16="http://schemas.microsoft.com/office/drawing/2014/main" id="{E420B8AE-4A98-6067-28E2-94B0D9D46FD2}"/>
              </a:ext>
            </a:extLst>
          </p:cNvPr>
          <p:cNvGrpSpPr/>
          <p:nvPr/>
        </p:nvGrpSpPr>
        <p:grpSpPr>
          <a:xfrm>
            <a:off x="1843743" y="2328681"/>
            <a:ext cx="407484" cy="323165"/>
            <a:chOff x="4436737" y="3706333"/>
            <a:chExt cx="407484" cy="323165"/>
          </a:xfrm>
        </p:grpSpPr>
        <p:sp>
          <p:nvSpPr>
            <p:cNvPr id="22" name="Oval 21">
              <a:extLst>
                <a:ext uri="{FF2B5EF4-FFF2-40B4-BE49-F238E27FC236}">
                  <a16:creationId xmlns:a16="http://schemas.microsoft.com/office/drawing/2014/main" id="{798C2EBA-6574-5578-4AF0-25C552CA350B}"/>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23" name="TextBox 22">
              <a:extLst>
                <a:ext uri="{FF2B5EF4-FFF2-40B4-BE49-F238E27FC236}">
                  <a16:creationId xmlns:a16="http://schemas.microsoft.com/office/drawing/2014/main" id="{7D346F3C-3A19-E715-CAEC-C0DB204E16D3}"/>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24" name="Group 23">
            <a:extLst>
              <a:ext uri="{FF2B5EF4-FFF2-40B4-BE49-F238E27FC236}">
                <a16:creationId xmlns:a16="http://schemas.microsoft.com/office/drawing/2014/main" id="{F10E77CF-E5CD-CC78-292A-D09AB007EA4A}"/>
              </a:ext>
            </a:extLst>
          </p:cNvPr>
          <p:cNvGrpSpPr/>
          <p:nvPr/>
        </p:nvGrpSpPr>
        <p:grpSpPr>
          <a:xfrm>
            <a:off x="3001665" y="2419548"/>
            <a:ext cx="407484" cy="323165"/>
            <a:chOff x="4436737" y="3706333"/>
            <a:chExt cx="407484" cy="323165"/>
          </a:xfrm>
        </p:grpSpPr>
        <p:sp>
          <p:nvSpPr>
            <p:cNvPr id="25" name="Oval 24">
              <a:extLst>
                <a:ext uri="{FF2B5EF4-FFF2-40B4-BE49-F238E27FC236}">
                  <a16:creationId xmlns:a16="http://schemas.microsoft.com/office/drawing/2014/main" id="{44513B2E-1A2C-1ED2-3E63-0561973C26CA}"/>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26" name="TextBox 25">
              <a:extLst>
                <a:ext uri="{FF2B5EF4-FFF2-40B4-BE49-F238E27FC236}">
                  <a16:creationId xmlns:a16="http://schemas.microsoft.com/office/drawing/2014/main" id="{401CD23B-CE5A-2791-B325-BB3201B2B523}"/>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27" name="Group 26">
            <a:extLst>
              <a:ext uri="{FF2B5EF4-FFF2-40B4-BE49-F238E27FC236}">
                <a16:creationId xmlns:a16="http://schemas.microsoft.com/office/drawing/2014/main" id="{602601F3-7036-CB91-94FA-9BA0E49037FD}"/>
              </a:ext>
            </a:extLst>
          </p:cNvPr>
          <p:cNvGrpSpPr/>
          <p:nvPr/>
        </p:nvGrpSpPr>
        <p:grpSpPr>
          <a:xfrm>
            <a:off x="1981625" y="2809429"/>
            <a:ext cx="407484" cy="323165"/>
            <a:chOff x="4436737" y="3706333"/>
            <a:chExt cx="407484" cy="323165"/>
          </a:xfrm>
        </p:grpSpPr>
        <p:sp>
          <p:nvSpPr>
            <p:cNvPr id="28" name="Oval 27">
              <a:extLst>
                <a:ext uri="{FF2B5EF4-FFF2-40B4-BE49-F238E27FC236}">
                  <a16:creationId xmlns:a16="http://schemas.microsoft.com/office/drawing/2014/main" id="{A927BA84-99B1-2B68-72A4-C8D2309CE2CD}"/>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29" name="TextBox 28">
              <a:extLst>
                <a:ext uri="{FF2B5EF4-FFF2-40B4-BE49-F238E27FC236}">
                  <a16:creationId xmlns:a16="http://schemas.microsoft.com/office/drawing/2014/main" id="{87A8E245-4C1D-5B19-B438-785E135E37F5}"/>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30" name="Group 29">
            <a:extLst>
              <a:ext uri="{FF2B5EF4-FFF2-40B4-BE49-F238E27FC236}">
                <a16:creationId xmlns:a16="http://schemas.microsoft.com/office/drawing/2014/main" id="{261DD0B5-EE2F-21D2-3882-A9F353D8EAB2}"/>
              </a:ext>
            </a:extLst>
          </p:cNvPr>
          <p:cNvGrpSpPr/>
          <p:nvPr/>
        </p:nvGrpSpPr>
        <p:grpSpPr>
          <a:xfrm>
            <a:off x="1696717" y="2716928"/>
            <a:ext cx="407484" cy="323165"/>
            <a:chOff x="4436737" y="3706333"/>
            <a:chExt cx="407484" cy="323165"/>
          </a:xfrm>
        </p:grpSpPr>
        <p:sp>
          <p:nvSpPr>
            <p:cNvPr id="31" name="Oval 30">
              <a:extLst>
                <a:ext uri="{FF2B5EF4-FFF2-40B4-BE49-F238E27FC236}">
                  <a16:creationId xmlns:a16="http://schemas.microsoft.com/office/drawing/2014/main" id="{E78201C6-9579-F7A8-C6BA-42D471BF8FD7}"/>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32" name="TextBox 31">
              <a:extLst>
                <a:ext uri="{FF2B5EF4-FFF2-40B4-BE49-F238E27FC236}">
                  <a16:creationId xmlns:a16="http://schemas.microsoft.com/office/drawing/2014/main" id="{0E9E8E78-ED9A-3F12-72B4-B93D8306BCEE}"/>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33" name="Group 32">
            <a:extLst>
              <a:ext uri="{FF2B5EF4-FFF2-40B4-BE49-F238E27FC236}">
                <a16:creationId xmlns:a16="http://schemas.microsoft.com/office/drawing/2014/main" id="{0B3F936A-CE49-FE07-9901-215A906B9DDA}"/>
              </a:ext>
            </a:extLst>
          </p:cNvPr>
          <p:cNvGrpSpPr/>
          <p:nvPr/>
        </p:nvGrpSpPr>
        <p:grpSpPr>
          <a:xfrm>
            <a:off x="2911786" y="2785162"/>
            <a:ext cx="407484" cy="323165"/>
            <a:chOff x="4450009" y="3705289"/>
            <a:chExt cx="407484" cy="323165"/>
          </a:xfrm>
        </p:grpSpPr>
        <p:sp>
          <p:nvSpPr>
            <p:cNvPr id="34" name="Oval 33">
              <a:extLst>
                <a:ext uri="{FF2B5EF4-FFF2-40B4-BE49-F238E27FC236}">
                  <a16:creationId xmlns:a16="http://schemas.microsoft.com/office/drawing/2014/main" id="{C61F30D7-6CAF-65FB-7654-CD0E0C2C83E7}"/>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35" name="TextBox 34">
              <a:extLst>
                <a:ext uri="{FF2B5EF4-FFF2-40B4-BE49-F238E27FC236}">
                  <a16:creationId xmlns:a16="http://schemas.microsoft.com/office/drawing/2014/main" id="{6BF9CE0F-F86B-8052-5DA9-3B3831036CB4}"/>
                </a:ext>
              </a:extLst>
            </p:cNvPr>
            <p:cNvSpPr txBox="1"/>
            <p:nvPr/>
          </p:nvSpPr>
          <p:spPr>
            <a:xfrm>
              <a:off x="4450009" y="3705289"/>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36" name="Group 35">
            <a:extLst>
              <a:ext uri="{FF2B5EF4-FFF2-40B4-BE49-F238E27FC236}">
                <a16:creationId xmlns:a16="http://schemas.microsoft.com/office/drawing/2014/main" id="{9E616FDA-46FB-86B7-16D1-BD6EB61C5C80}"/>
              </a:ext>
            </a:extLst>
          </p:cNvPr>
          <p:cNvGrpSpPr/>
          <p:nvPr/>
        </p:nvGrpSpPr>
        <p:grpSpPr>
          <a:xfrm>
            <a:off x="2491013" y="2791797"/>
            <a:ext cx="407484" cy="323165"/>
            <a:chOff x="4436737" y="3706333"/>
            <a:chExt cx="407484" cy="323165"/>
          </a:xfrm>
        </p:grpSpPr>
        <p:sp>
          <p:nvSpPr>
            <p:cNvPr id="37" name="Oval 36">
              <a:extLst>
                <a:ext uri="{FF2B5EF4-FFF2-40B4-BE49-F238E27FC236}">
                  <a16:creationId xmlns:a16="http://schemas.microsoft.com/office/drawing/2014/main" id="{D43FFC82-3549-841E-3751-44FEE053F9EC}"/>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38" name="TextBox 37">
              <a:extLst>
                <a:ext uri="{FF2B5EF4-FFF2-40B4-BE49-F238E27FC236}">
                  <a16:creationId xmlns:a16="http://schemas.microsoft.com/office/drawing/2014/main" id="{CA758E09-5CD1-15AA-0DFB-3CEEEF847FB2}"/>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39" name="Group 38">
            <a:extLst>
              <a:ext uri="{FF2B5EF4-FFF2-40B4-BE49-F238E27FC236}">
                <a16:creationId xmlns:a16="http://schemas.microsoft.com/office/drawing/2014/main" id="{2F8319C5-38C9-5E09-DA89-CD298F0B399D}"/>
              </a:ext>
            </a:extLst>
          </p:cNvPr>
          <p:cNvGrpSpPr/>
          <p:nvPr/>
        </p:nvGrpSpPr>
        <p:grpSpPr>
          <a:xfrm>
            <a:off x="2088679" y="2589779"/>
            <a:ext cx="407484" cy="323165"/>
            <a:chOff x="4436737" y="3706333"/>
            <a:chExt cx="407484" cy="323165"/>
          </a:xfrm>
        </p:grpSpPr>
        <p:sp>
          <p:nvSpPr>
            <p:cNvPr id="40" name="Oval 39">
              <a:extLst>
                <a:ext uri="{FF2B5EF4-FFF2-40B4-BE49-F238E27FC236}">
                  <a16:creationId xmlns:a16="http://schemas.microsoft.com/office/drawing/2014/main" id="{5D4EC2C8-EA76-7030-21A3-7578A4741259}"/>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41" name="TextBox 40">
              <a:extLst>
                <a:ext uri="{FF2B5EF4-FFF2-40B4-BE49-F238E27FC236}">
                  <a16:creationId xmlns:a16="http://schemas.microsoft.com/office/drawing/2014/main" id="{4CBCFD95-3BA0-6E1F-4F1A-92E6A00335C2}"/>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42" name="Group 41">
            <a:extLst>
              <a:ext uri="{FF2B5EF4-FFF2-40B4-BE49-F238E27FC236}">
                <a16:creationId xmlns:a16="http://schemas.microsoft.com/office/drawing/2014/main" id="{331A17AA-2D71-0737-AED1-B0F338E141F1}"/>
              </a:ext>
            </a:extLst>
          </p:cNvPr>
          <p:cNvGrpSpPr/>
          <p:nvPr/>
        </p:nvGrpSpPr>
        <p:grpSpPr>
          <a:xfrm>
            <a:off x="2696262" y="2063185"/>
            <a:ext cx="407484" cy="323165"/>
            <a:chOff x="4436737" y="3706333"/>
            <a:chExt cx="407484" cy="323165"/>
          </a:xfrm>
        </p:grpSpPr>
        <p:sp>
          <p:nvSpPr>
            <p:cNvPr id="43" name="Oval 42">
              <a:extLst>
                <a:ext uri="{FF2B5EF4-FFF2-40B4-BE49-F238E27FC236}">
                  <a16:creationId xmlns:a16="http://schemas.microsoft.com/office/drawing/2014/main" id="{74126BA2-AA49-C7BE-9E31-4187B4E3A09F}"/>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44" name="TextBox 43">
              <a:extLst>
                <a:ext uri="{FF2B5EF4-FFF2-40B4-BE49-F238E27FC236}">
                  <a16:creationId xmlns:a16="http://schemas.microsoft.com/office/drawing/2014/main" id="{D696091D-65E0-E691-5CFC-10616B621D6D}"/>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45" name="Group 44">
            <a:extLst>
              <a:ext uri="{FF2B5EF4-FFF2-40B4-BE49-F238E27FC236}">
                <a16:creationId xmlns:a16="http://schemas.microsoft.com/office/drawing/2014/main" id="{8329DD20-07BA-CFD5-1556-75DB7F1B29B3}"/>
              </a:ext>
            </a:extLst>
          </p:cNvPr>
          <p:cNvGrpSpPr/>
          <p:nvPr/>
        </p:nvGrpSpPr>
        <p:grpSpPr>
          <a:xfrm>
            <a:off x="3441121" y="2375978"/>
            <a:ext cx="407484" cy="323165"/>
            <a:chOff x="4436737" y="3706333"/>
            <a:chExt cx="407484" cy="323165"/>
          </a:xfrm>
        </p:grpSpPr>
        <p:sp>
          <p:nvSpPr>
            <p:cNvPr id="46" name="Oval 45">
              <a:extLst>
                <a:ext uri="{FF2B5EF4-FFF2-40B4-BE49-F238E27FC236}">
                  <a16:creationId xmlns:a16="http://schemas.microsoft.com/office/drawing/2014/main" id="{8A8DE984-2D61-7C89-346E-F08F5198E76B}"/>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47" name="TextBox 46">
              <a:extLst>
                <a:ext uri="{FF2B5EF4-FFF2-40B4-BE49-F238E27FC236}">
                  <a16:creationId xmlns:a16="http://schemas.microsoft.com/office/drawing/2014/main" id="{630A388B-2456-0349-BE02-173DC16EF9C9}"/>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48" name="Group 47">
            <a:extLst>
              <a:ext uri="{FF2B5EF4-FFF2-40B4-BE49-F238E27FC236}">
                <a16:creationId xmlns:a16="http://schemas.microsoft.com/office/drawing/2014/main" id="{78C99643-7E40-B8C8-1251-F9E5BC49E862}"/>
              </a:ext>
            </a:extLst>
          </p:cNvPr>
          <p:cNvGrpSpPr/>
          <p:nvPr/>
        </p:nvGrpSpPr>
        <p:grpSpPr>
          <a:xfrm>
            <a:off x="1092728" y="2284605"/>
            <a:ext cx="407484" cy="323165"/>
            <a:chOff x="4436737" y="3706333"/>
            <a:chExt cx="407484" cy="323165"/>
          </a:xfrm>
        </p:grpSpPr>
        <p:sp>
          <p:nvSpPr>
            <p:cNvPr id="49" name="Oval 48">
              <a:extLst>
                <a:ext uri="{FF2B5EF4-FFF2-40B4-BE49-F238E27FC236}">
                  <a16:creationId xmlns:a16="http://schemas.microsoft.com/office/drawing/2014/main" id="{71D39066-1982-C873-A215-344DCB26EA5A}"/>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50" name="TextBox 49">
              <a:extLst>
                <a:ext uri="{FF2B5EF4-FFF2-40B4-BE49-F238E27FC236}">
                  <a16:creationId xmlns:a16="http://schemas.microsoft.com/office/drawing/2014/main" id="{63DEBF5E-5C7F-7849-CD79-DACCFDD894CE}"/>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51" name="Group 50">
            <a:extLst>
              <a:ext uri="{FF2B5EF4-FFF2-40B4-BE49-F238E27FC236}">
                <a16:creationId xmlns:a16="http://schemas.microsoft.com/office/drawing/2014/main" id="{EFDC9A69-26F4-75F0-8384-38213D5BD1A3}"/>
              </a:ext>
            </a:extLst>
          </p:cNvPr>
          <p:cNvGrpSpPr/>
          <p:nvPr/>
        </p:nvGrpSpPr>
        <p:grpSpPr>
          <a:xfrm>
            <a:off x="1311133" y="2668952"/>
            <a:ext cx="407484" cy="323165"/>
            <a:chOff x="4436737" y="3706333"/>
            <a:chExt cx="407484" cy="323165"/>
          </a:xfrm>
        </p:grpSpPr>
        <p:sp>
          <p:nvSpPr>
            <p:cNvPr id="52" name="Oval 51">
              <a:extLst>
                <a:ext uri="{FF2B5EF4-FFF2-40B4-BE49-F238E27FC236}">
                  <a16:creationId xmlns:a16="http://schemas.microsoft.com/office/drawing/2014/main" id="{67BE9A57-8398-2516-B5C8-F6F5A1BB4A6F}"/>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53" name="TextBox 52">
              <a:extLst>
                <a:ext uri="{FF2B5EF4-FFF2-40B4-BE49-F238E27FC236}">
                  <a16:creationId xmlns:a16="http://schemas.microsoft.com/office/drawing/2014/main" id="{4E26D913-7F12-5157-0F40-4257E9109057}"/>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54" name="Group 53">
            <a:extLst>
              <a:ext uri="{FF2B5EF4-FFF2-40B4-BE49-F238E27FC236}">
                <a16:creationId xmlns:a16="http://schemas.microsoft.com/office/drawing/2014/main" id="{2E4B70CA-7B41-FF6F-A4F9-583A86F314AA}"/>
              </a:ext>
            </a:extLst>
          </p:cNvPr>
          <p:cNvGrpSpPr/>
          <p:nvPr/>
        </p:nvGrpSpPr>
        <p:grpSpPr>
          <a:xfrm>
            <a:off x="2354976" y="2575496"/>
            <a:ext cx="407484" cy="323165"/>
            <a:chOff x="4436737" y="3706333"/>
            <a:chExt cx="407484" cy="323165"/>
          </a:xfrm>
        </p:grpSpPr>
        <p:sp>
          <p:nvSpPr>
            <p:cNvPr id="55" name="Oval 54">
              <a:extLst>
                <a:ext uri="{FF2B5EF4-FFF2-40B4-BE49-F238E27FC236}">
                  <a16:creationId xmlns:a16="http://schemas.microsoft.com/office/drawing/2014/main" id="{64B21063-C353-1486-E7AA-6571D5C4479A}"/>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56" name="TextBox 55">
              <a:extLst>
                <a:ext uri="{FF2B5EF4-FFF2-40B4-BE49-F238E27FC236}">
                  <a16:creationId xmlns:a16="http://schemas.microsoft.com/office/drawing/2014/main" id="{CA4B633D-6F45-401B-C46E-E3742C02AC46}"/>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57" name="Group 56">
            <a:extLst>
              <a:ext uri="{FF2B5EF4-FFF2-40B4-BE49-F238E27FC236}">
                <a16:creationId xmlns:a16="http://schemas.microsoft.com/office/drawing/2014/main" id="{20107098-6903-764B-98A2-DE0BA8EDCC79}"/>
              </a:ext>
            </a:extLst>
          </p:cNvPr>
          <p:cNvGrpSpPr/>
          <p:nvPr/>
        </p:nvGrpSpPr>
        <p:grpSpPr>
          <a:xfrm>
            <a:off x="1970577" y="1855239"/>
            <a:ext cx="407484" cy="323165"/>
            <a:chOff x="4450009" y="3705289"/>
            <a:chExt cx="407484" cy="323165"/>
          </a:xfrm>
        </p:grpSpPr>
        <p:sp>
          <p:nvSpPr>
            <p:cNvPr id="58" name="Oval 57">
              <a:extLst>
                <a:ext uri="{FF2B5EF4-FFF2-40B4-BE49-F238E27FC236}">
                  <a16:creationId xmlns:a16="http://schemas.microsoft.com/office/drawing/2014/main" id="{BBAC1F7D-3BA0-938E-7744-B43D365A4A13}"/>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59" name="TextBox 58">
              <a:extLst>
                <a:ext uri="{FF2B5EF4-FFF2-40B4-BE49-F238E27FC236}">
                  <a16:creationId xmlns:a16="http://schemas.microsoft.com/office/drawing/2014/main" id="{3FA72785-6D67-CB85-B4E7-0EDD62062765}"/>
                </a:ext>
              </a:extLst>
            </p:cNvPr>
            <p:cNvSpPr txBox="1"/>
            <p:nvPr/>
          </p:nvSpPr>
          <p:spPr>
            <a:xfrm>
              <a:off x="4450009" y="3705289"/>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60" name="Group 59">
            <a:extLst>
              <a:ext uri="{FF2B5EF4-FFF2-40B4-BE49-F238E27FC236}">
                <a16:creationId xmlns:a16="http://schemas.microsoft.com/office/drawing/2014/main" id="{92C23660-5E1D-6EC4-74EA-AA7750ABEB6A}"/>
              </a:ext>
            </a:extLst>
          </p:cNvPr>
          <p:cNvGrpSpPr/>
          <p:nvPr/>
        </p:nvGrpSpPr>
        <p:grpSpPr>
          <a:xfrm>
            <a:off x="2216173" y="2353134"/>
            <a:ext cx="407484" cy="323165"/>
            <a:chOff x="4436737" y="3706333"/>
            <a:chExt cx="407484" cy="323165"/>
          </a:xfrm>
        </p:grpSpPr>
        <p:sp>
          <p:nvSpPr>
            <p:cNvPr id="61" name="Oval 60">
              <a:extLst>
                <a:ext uri="{FF2B5EF4-FFF2-40B4-BE49-F238E27FC236}">
                  <a16:creationId xmlns:a16="http://schemas.microsoft.com/office/drawing/2014/main" id="{4F9F0410-09D1-94FF-B857-C73AF8EF54C4}"/>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62" name="TextBox 61">
              <a:extLst>
                <a:ext uri="{FF2B5EF4-FFF2-40B4-BE49-F238E27FC236}">
                  <a16:creationId xmlns:a16="http://schemas.microsoft.com/office/drawing/2014/main" id="{314802F1-A031-A5AE-E06F-5760FD79BDC6}"/>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sp>
        <p:nvSpPr>
          <p:cNvPr id="63" name="Rectangle 62">
            <a:extLst>
              <a:ext uri="{FF2B5EF4-FFF2-40B4-BE49-F238E27FC236}">
                <a16:creationId xmlns:a16="http://schemas.microsoft.com/office/drawing/2014/main" id="{A7D1EF8D-7595-3DE2-38DB-E2591CB8C792}"/>
              </a:ext>
            </a:extLst>
          </p:cNvPr>
          <p:cNvSpPr/>
          <p:nvPr/>
        </p:nvSpPr>
        <p:spPr>
          <a:xfrm>
            <a:off x="1005971" y="1126105"/>
            <a:ext cx="3477336" cy="470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4" name="Group 63">
            <a:extLst>
              <a:ext uri="{FF2B5EF4-FFF2-40B4-BE49-F238E27FC236}">
                <a16:creationId xmlns:a16="http://schemas.microsoft.com/office/drawing/2014/main" id="{DBB228D5-2BC3-DCB3-067F-F180B63BCCB8}"/>
              </a:ext>
            </a:extLst>
          </p:cNvPr>
          <p:cNvGrpSpPr/>
          <p:nvPr/>
        </p:nvGrpSpPr>
        <p:grpSpPr>
          <a:xfrm>
            <a:off x="1164107" y="1195004"/>
            <a:ext cx="407484" cy="323165"/>
            <a:chOff x="4436737" y="3706333"/>
            <a:chExt cx="407484" cy="323165"/>
          </a:xfrm>
        </p:grpSpPr>
        <p:sp>
          <p:nvSpPr>
            <p:cNvPr id="65" name="Oval 64">
              <a:extLst>
                <a:ext uri="{FF2B5EF4-FFF2-40B4-BE49-F238E27FC236}">
                  <a16:creationId xmlns:a16="http://schemas.microsoft.com/office/drawing/2014/main" id="{572A5EFE-2E06-46FB-C4C0-9BC1E0BF7033}"/>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66" name="TextBox 65">
              <a:extLst>
                <a:ext uri="{FF2B5EF4-FFF2-40B4-BE49-F238E27FC236}">
                  <a16:creationId xmlns:a16="http://schemas.microsoft.com/office/drawing/2014/main" id="{0EDFE113-3B1F-3DDA-8EB9-FB0A2896C3F2}"/>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67" name="Group 66">
            <a:extLst>
              <a:ext uri="{FF2B5EF4-FFF2-40B4-BE49-F238E27FC236}">
                <a16:creationId xmlns:a16="http://schemas.microsoft.com/office/drawing/2014/main" id="{D2BE60D6-DD7E-E522-F904-275332124E93}"/>
              </a:ext>
            </a:extLst>
          </p:cNvPr>
          <p:cNvGrpSpPr/>
          <p:nvPr/>
        </p:nvGrpSpPr>
        <p:grpSpPr>
          <a:xfrm>
            <a:off x="1696717" y="1194352"/>
            <a:ext cx="407484" cy="323165"/>
            <a:chOff x="4436737" y="3706333"/>
            <a:chExt cx="407484" cy="323165"/>
          </a:xfrm>
        </p:grpSpPr>
        <p:sp>
          <p:nvSpPr>
            <p:cNvPr id="68" name="Oval 67">
              <a:extLst>
                <a:ext uri="{FF2B5EF4-FFF2-40B4-BE49-F238E27FC236}">
                  <a16:creationId xmlns:a16="http://schemas.microsoft.com/office/drawing/2014/main" id="{73A084BD-34D5-E130-5386-4BCC47E18C1B}"/>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70" name="TextBox 69">
              <a:extLst>
                <a:ext uri="{FF2B5EF4-FFF2-40B4-BE49-F238E27FC236}">
                  <a16:creationId xmlns:a16="http://schemas.microsoft.com/office/drawing/2014/main" id="{C5F01286-17A8-9598-0683-19220FADD409}"/>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71" name="Group 70">
            <a:extLst>
              <a:ext uri="{FF2B5EF4-FFF2-40B4-BE49-F238E27FC236}">
                <a16:creationId xmlns:a16="http://schemas.microsoft.com/office/drawing/2014/main" id="{9D9FFE6A-B69C-0587-E9F7-54F32A19A02D}"/>
              </a:ext>
            </a:extLst>
          </p:cNvPr>
          <p:cNvGrpSpPr/>
          <p:nvPr/>
        </p:nvGrpSpPr>
        <p:grpSpPr>
          <a:xfrm>
            <a:off x="2227567" y="1200349"/>
            <a:ext cx="407484" cy="323165"/>
            <a:chOff x="4436737" y="3706333"/>
            <a:chExt cx="407484" cy="323165"/>
          </a:xfrm>
        </p:grpSpPr>
        <p:sp>
          <p:nvSpPr>
            <p:cNvPr id="72" name="Oval 71">
              <a:extLst>
                <a:ext uri="{FF2B5EF4-FFF2-40B4-BE49-F238E27FC236}">
                  <a16:creationId xmlns:a16="http://schemas.microsoft.com/office/drawing/2014/main" id="{767082F0-4C49-C105-DC5F-E0CAFC4AE94A}"/>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74" name="TextBox 73">
              <a:extLst>
                <a:ext uri="{FF2B5EF4-FFF2-40B4-BE49-F238E27FC236}">
                  <a16:creationId xmlns:a16="http://schemas.microsoft.com/office/drawing/2014/main" id="{E2A3DEC7-5279-5A9F-B1DA-66F9BB1CB1E8}"/>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75" name="Group 74">
            <a:extLst>
              <a:ext uri="{FF2B5EF4-FFF2-40B4-BE49-F238E27FC236}">
                <a16:creationId xmlns:a16="http://schemas.microsoft.com/office/drawing/2014/main" id="{2A02E701-ADF2-D0EA-DBD6-B6050223683A}"/>
              </a:ext>
            </a:extLst>
          </p:cNvPr>
          <p:cNvGrpSpPr/>
          <p:nvPr/>
        </p:nvGrpSpPr>
        <p:grpSpPr>
          <a:xfrm>
            <a:off x="2825786" y="1188460"/>
            <a:ext cx="407484" cy="323165"/>
            <a:chOff x="4436737" y="3706333"/>
            <a:chExt cx="407484" cy="323165"/>
          </a:xfrm>
        </p:grpSpPr>
        <p:sp>
          <p:nvSpPr>
            <p:cNvPr id="76" name="Oval 75">
              <a:extLst>
                <a:ext uri="{FF2B5EF4-FFF2-40B4-BE49-F238E27FC236}">
                  <a16:creationId xmlns:a16="http://schemas.microsoft.com/office/drawing/2014/main" id="{5B297118-1D16-0992-2DF1-9C5F6992881D}"/>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77" name="TextBox 76">
              <a:extLst>
                <a:ext uri="{FF2B5EF4-FFF2-40B4-BE49-F238E27FC236}">
                  <a16:creationId xmlns:a16="http://schemas.microsoft.com/office/drawing/2014/main" id="{6F3127B8-D95C-A59D-BAAE-A07B845F590B}"/>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78" name="Group 77">
            <a:extLst>
              <a:ext uri="{FF2B5EF4-FFF2-40B4-BE49-F238E27FC236}">
                <a16:creationId xmlns:a16="http://schemas.microsoft.com/office/drawing/2014/main" id="{A01A8141-A02F-B0D3-3115-F3D75FE2B850}"/>
              </a:ext>
            </a:extLst>
          </p:cNvPr>
          <p:cNvGrpSpPr/>
          <p:nvPr/>
        </p:nvGrpSpPr>
        <p:grpSpPr>
          <a:xfrm>
            <a:off x="3515145" y="1188460"/>
            <a:ext cx="407484" cy="323165"/>
            <a:chOff x="4436737" y="3706333"/>
            <a:chExt cx="407484" cy="323165"/>
          </a:xfrm>
        </p:grpSpPr>
        <p:sp>
          <p:nvSpPr>
            <p:cNvPr id="79" name="Oval 78">
              <a:extLst>
                <a:ext uri="{FF2B5EF4-FFF2-40B4-BE49-F238E27FC236}">
                  <a16:creationId xmlns:a16="http://schemas.microsoft.com/office/drawing/2014/main" id="{A0481CB9-5D65-3C75-A232-34DB51F977B8}"/>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80" name="TextBox 79">
              <a:extLst>
                <a:ext uri="{FF2B5EF4-FFF2-40B4-BE49-F238E27FC236}">
                  <a16:creationId xmlns:a16="http://schemas.microsoft.com/office/drawing/2014/main" id="{90D8DFF0-2F43-437E-1D75-5EBE4C6B05F8}"/>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sp>
        <p:nvSpPr>
          <p:cNvPr id="81" name="Slide Number Placeholder 80">
            <a:extLst>
              <a:ext uri="{FF2B5EF4-FFF2-40B4-BE49-F238E27FC236}">
                <a16:creationId xmlns:a16="http://schemas.microsoft.com/office/drawing/2014/main" id="{F5889124-56FD-71CF-9C7A-58287ADF60B8}"/>
              </a:ext>
            </a:extLst>
          </p:cNvPr>
          <p:cNvSpPr>
            <a:spLocks noGrp="1"/>
          </p:cNvSpPr>
          <p:nvPr>
            <p:ph type="sldNum" sz="quarter" idx="12"/>
          </p:nvPr>
        </p:nvSpPr>
        <p:spPr/>
        <p:txBody>
          <a:bodyPr/>
          <a:lstStyle/>
          <a:p>
            <a:fld id="{79979DF2-E2ED-49F8-8BF8-C290A078E34F}" type="slidenum">
              <a:rPr lang="en-US" smtClean="0"/>
              <a:t>4</a:t>
            </a:fld>
            <a:endParaRPr lang="en-US" dirty="0"/>
          </a:p>
        </p:txBody>
      </p:sp>
      <p:sp>
        <p:nvSpPr>
          <p:cNvPr id="82" name="TextBox 81">
            <a:extLst>
              <a:ext uri="{FF2B5EF4-FFF2-40B4-BE49-F238E27FC236}">
                <a16:creationId xmlns:a16="http://schemas.microsoft.com/office/drawing/2014/main" id="{43C9B169-6BE6-C44C-ABBB-0F217F5141C2}"/>
              </a:ext>
            </a:extLst>
          </p:cNvPr>
          <p:cNvSpPr txBox="1"/>
          <p:nvPr/>
        </p:nvSpPr>
        <p:spPr>
          <a:xfrm>
            <a:off x="4884359" y="1680073"/>
            <a:ext cx="6837399" cy="1384995"/>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The “</a:t>
            </a:r>
            <a:r>
              <a:rPr lang="en-US" sz="2800" u="sng" dirty="0">
                <a:latin typeface="Times New Roman" panose="02020603050405020304" pitchFamily="18" charset="0"/>
                <a:cs typeface="Times New Roman" panose="02020603050405020304" pitchFamily="18" charset="0"/>
              </a:rPr>
              <a:t>passive layer</a:t>
            </a:r>
            <a:r>
              <a:rPr lang="en-US" sz="2800" dirty="0">
                <a:latin typeface="Times New Roman" panose="02020603050405020304" pitchFamily="18" charset="0"/>
                <a:cs typeface="Times New Roman" panose="02020603050405020304" pitchFamily="18" charset="0"/>
              </a:rPr>
              <a:t>” remains intact as long as:</a:t>
            </a:r>
          </a:p>
          <a:p>
            <a:endParaRPr lang="en-US" sz="28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 pH &gt; 12  or Chloride ions are not present! </a:t>
            </a:r>
          </a:p>
        </p:txBody>
      </p:sp>
      <p:cxnSp>
        <p:nvCxnSpPr>
          <p:cNvPr id="83" name="Straight Arrow Connector 82">
            <a:extLst>
              <a:ext uri="{FF2B5EF4-FFF2-40B4-BE49-F238E27FC236}">
                <a16:creationId xmlns:a16="http://schemas.microsoft.com/office/drawing/2014/main" id="{1D67EF0D-ED6B-D590-D049-45F27FC12C05}"/>
              </a:ext>
            </a:extLst>
          </p:cNvPr>
          <p:cNvCxnSpPr>
            <a:cxnSpLocks/>
          </p:cNvCxnSpPr>
          <p:nvPr/>
        </p:nvCxnSpPr>
        <p:spPr>
          <a:xfrm flipH="1" flipV="1">
            <a:off x="3821953" y="3476657"/>
            <a:ext cx="1022326" cy="50983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85" name="TextBox 84">
            <a:extLst>
              <a:ext uri="{FF2B5EF4-FFF2-40B4-BE49-F238E27FC236}">
                <a16:creationId xmlns:a16="http://schemas.microsoft.com/office/drawing/2014/main" id="{06EA4093-559A-B9B7-F43C-157D28D33BBE}"/>
              </a:ext>
            </a:extLst>
          </p:cNvPr>
          <p:cNvSpPr txBox="1"/>
          <p:nvPr/>
        </p:nvSpPr>
        <p:spPr>
          <a:xfrm>
            <a:off x="4414118" y="3985440"/>
            <a:ext cx="7777882"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a:t>
            </a:r>
            <a:r>
              <a:rPr lang="en-US" u="sng" dirty="0">
                <a:latin typeface="Times New Roman" panose="02020603050405020304" pitchFamily="18" charset="0"/>
                <a:cs typeface="Times New Roman" panose="02020603050405020304" pitchFamily="18" charset="0"/>
              </a:rPr>
              <a:t>passive layer</a:t>
            </a:r>
            <a:r>
              <a:rPr lang="en-US" dirty="0">
                <a:latin typeface="Times New Roman" panose="02020603050405020304" pitchFamily="18" charset="0"/>
                <a:cs typeface="Times New Roman" panose="02020603050405020304" pitchFamily="18" charset="0"/>
              </a:rPr>
              <a:t>” forms due to presence of OH- (high pH) in concrete pore solution</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2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7"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9" presetClass="emph" presetSubtype="0" nodeType="afterEffect">
                                  <p:stCondLst>
                                    <p:cond delay="0"/>
                                  </p:stCondLst>
                                  <p:childTnLst>
                                    <p:set>
                                      <p:cBhvr>
                                        <p:cTn id="25" dur="indefinite"/>
                                        <p:tgtEl>
                                          <p:spTgt spid="18"/>
                                        </p:tgtEl>
                                        <p:attrNameLst>
                                          <p:attrName>style.opacity</p:attrName>
                                        </p:attrNameLst>
                                      </p:cBhvr>
                                      <p:to>
                                        <p:strVal val="0.5"/>
                                      </p:to>
                                    </p:set>
                                    <p:animEffect filter="image" prLst="opacity: 0.5">
                                      <p:cBhvr rctx="IE">
                                        <p:cTn id="26" dur="indefinite"/>
                                        <p:tgtEl>
                                          <p:spTgt spid="18"/>
                                        </p:tgtEl>
                                      </p:cBhvr>
                                    </p:animEffect>
                                  </p:childTnLst>
                                </p:cTn>
                              </p:par>
                              <p:par>
                                <p:cTn id="27" presetID="47"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9" presetClass="emph" presetSubtype="0" nodeType="afterEffect">
                                  <p:stCondLst>
                                    <p:cond delay="0"/>
                                  </p:stCondLst>
                                  <p:childTnLst>
                                    <p:set>
                                      <p:cBhvr>
                                        <p:cTn id="34" dur="indefinite"/>
                                        <p:tgtEl>
                                          <p:spTgt spid="21"/>
                                        </p:tgtEl>
                                        <p:attrNameLst>
                                          <p:attrName>style.opacity</p:attrName>
                                        </p:attrNameLst>
                                      </p:cBhvr>
                                      <p:to>
                                        <p:strVal val="0.5"/>
                                      </p:to>
                                    </p:set>
                                    <p:animEffect filter="image" prLst="opacity: 0.5">
                                      <p:cBhvr rctx="IE">
                                        <p:cTn id="35" dur="indefinite"/>
                                        <p:tgtEl>
                                          <p:spTgt spid="21"/>
                                        </p:tgtEl>
                                      </p:cBhvr>
                                    </p:animEffect>
                                  </p:childTnLst>
                                </p:cTn>
                              </p:par>
                              <p:par>
                                <p:cTn id="36" presetID="47"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anim calcmode="lin" valueType="num">
                                      <p:cBhvr>
                                        <p:cTn id="39" dur="500" fill="hold"/>
                                        <p:tgtEl>
                                          <p:spTgt spid="24"/>
                                        </p:tgtEl>
                                        <p:attrNameLst>
                                          <p:attrName>ppt_x</p:attrName>
                                        </p:attrNameLst>
                                      </p:cBhvr>
                                      <p:tavLst>
                                        <p:tav tm="0">
                                          <p:val>
                                            <p:strVal val="#ppt_x"/>
                                          </p:val>
                                        </p:tav>
                                        <p:tav tm="100000">
                                          <p:val>
                                            <p:strVal val="#ppt_x"/>
                                          </p:val>
                                        </p:tav>
                                      </p:tavLst>
                                    </p:anim>
                                    <p:anim calcmode="lin" valueType="num">
                                      <p:cBhvr>
                                        <p:cTn id="40" dur="500" fill="hold"/>
                                        <p:tgtEl>
                                          <p:spTgt spid="24"/>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9" presetClass="emph" presetSubtype="0" nodeType="afterEffect">
                                  <p:stCondLst>
                                    <p:cond delay="0"/>
                                  </p:stCondLst>
                                  <p:childTnLst>
                                    <p:set>
                                      <p:cBhvr>
                                        <p:cTn id="43" dur="indefinite"/>
                                        <p:tgtEl>
                                          <p:spTgt spid="24"/>
                                        </p:tgtEl>
                                        <p:attrNameLst>
                                          <p:attrName>style.opacity</p:attrName>
                                        </p:attrNameLst>
                                      </p:cBhvr>
                                      <p:to>
                                        <p:strVal val="0.5"/>
                                      </p:to>
                                    </p:set>
                                    <p:animEffect filter="image" prLst="opacity: 0.5">
                                      <p:cBhvr rctx="IE">
                                        <p:cTn id="44" dur="indefinite"/>
                                        <p:tgtEl>
                                          <p:spTgt spid="24"/>
                                        </p:tgtEl>
                                      </p:cBhvr>
                                    </p:animEffect>
                                  </p:childTnLst>
                                </p:cTn>
                              </p:par>
                              <p:par>
                                <p:cTn id="45" presetID="47"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anim calcmode="lin" valueType="num">
                                      <p:cBhvr>
                                        <p:cTn id="48" dur="500" fill="hold"/>
                                        <p:tgtEl>
                                          <p:spTgt spid="27"/>
                                        </p:tgtEl>
                                        <p:attrNameLst>
                                          <p:attrName>ppt_x</p:attrName>
                                        </p:attrNameLst>
                                      </p:cBhvr>
                                      <p:tavLst>
                                        <p:tav tm="0">
                                          <p:val>
                                            <p:strVal val="#ppt_x"/>
                                          </p:val>
                                        </p:tav>
                                        <p:tav tm="100000">
                                          <p:val>
                                            <p:strVal val="#ppt_x"/>
                                          </p:val>
                                        </p:tav>
                                      </p:tavLst>
                                    </p:anim>
                                    <p:anim calcmode="lin" valueType="num">
                                      <p:cBhvr>
                                        <p:cTn id="49" dur="500" fill="hold"/>
                                        <p:tgtEl>
                                          <p:spTgt spid="27"/>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anim calcmode="lin" valueType="num">
                                      <p:cBhvr>
                                        <p:cTn id="53" dur="500" fill="hold"/>
                                        <p:tgtEl>
                                          <p:spTgt spid="30"/>
                                        </p:tgtEl>
                                        <p:attrNameLst>
                                          <p:attrName>ppt_x</p:attrName>
                                        </p:attrNameLst>
                                      </p:cBhvr>
                                      <p:tavLst>
                                        <p:tav tm="0">
                                          <p:val>
                                            <p:strVal val="#ppt_x"/>
                                          </p:val>
                                        </p:tav>
                                        <p:tav tm="100000">
                                          <p:val>
                                            <p:strVal val="#ppt_x"/>
                                          </p:val>
                                        </p:tav>
                                      </p:tavLst>
                                    </p:anim>
                                    <p:anim calcmode="lin" valueType="num">
                                      <p:cBhvr>
                                        <p:cTn id="54" dur="500" fill="hold"/>
                                        <p:tgtEl>
                                          <p:spTgt spid="30"/>
                                        </p:tgtEl>
                                        <p:attrNameLst>
                                          <p:attrName>ppt_y</p:attrName>
                                        </p:attrNameLst>
                                      </p:cBhvr>
                                      <p:tavLst>
                                        <p:tav tm="0">
                                          <p:val>
                                            <p:strVal val="#ppt_y-.1"/>
                                          </p:val>
                                        </p:tav>
                                        <p:tav tm="100000">
                                          <p:val>
                                            <p:strVal val="#ppt_y"/>
                                          </p:val>
                                        </p:tav>
                                      </p:tavLst>
                                    </p:anim>
                                  </p:childTnLst>
                                </p:cTn>
                              </p:par>
                            </p:childTnLst>
                          </p:cTn>
                        </p:par>
                        <p:par>
                          <p:cTn id="55" fill="hold">
                            <p:stCondLst>
                              <p:cond delay="2000"/>
                            </p:stCondLst>
                            <p:childTnLst>
                              <p:par>
                                <p:cTn id="56" presetID="9" presetClass="emph" presetSubtype="0" nodeType="afterEffect">
                                  <p:stCondLst>
                                    <p:cond delay="0"/>
                                  </p:stCondLst>
                                  <p:childTnLst>
                                    <p:set>
                                      <p:cBhvr>
                                        <p:cTn id="57" dur="indefinite"/>
                                        <p:tgtEl>
                                          <p:spTgt spid="30"/>
                                        </p:tgtEl>
                                        <p:attrNameLst>
                                          <p:attrName>style.opacity</p:attrName>
                                        </p:attrNameLst>
                                      </p:cBhvr>
                                      <p:to>
                                        <p:strVal val="0.5"/>
                                      </p:to>
                                    </p:set>
                                    <p:animEffect filter="image" prLst="opacity: 0.5">
                                      <p:cBhvr rctx="IE">
                                        <p:cTn id="58" dur="indefinite"/>
                                        <p:tgtEl>
                                          <p:spTgt spid="30"/>
                                        </p:tgtEl>
                                      </p:cBhvr>
                                    </p:animEffect>
                                  </p:childTnLst>
                                </p:cTn>
                              </p:par>
                              <p:par>
                                <p:cTn id="59" presetID="47"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anim calcmode="lin" valueType="num">
                                      <p:cBhvr>
                                        <p:cTn id="62" dur="500" fill="hold"/>
                                        <p:tgtEl>
                                          <p:spTgt spid="33"/>
                                        </p:tgtEl>
                                        <p:attrNameLst>
                                          <p:attrName>ppt_x</p:attrName>
                                        </p:attrNameLst>
                                      </p:cBhvr>
                                      <p:tavLst>
                                        <p:tav tm="0">
                                          <p:val>
                                            <p:strVal val="#ppt_x"/>
                                          </p:val>
                                        </p:tav>
                                        <p:tav tm="100000">
                                          <p:val>
                                            <p:strVal val="#ppt_x"/>
                                          </p:val>
                                        </p:tav>
                                      </p:tavLst>
                                    </p:anim>
                                    <p:anim calcmode="lin" valueType="num">
                                      <p:cBhvr>
                                        <p:cTn id="63" dur="500" fill="hold"/>
                                        <p:tgtEl>
                                          <p:spTgt spid="33"/>
                                        </p:tgtEl>
                                        <p:attrNameLst>
                                          <p:attrName>ppt_y</p:attrName>
                                        </p:attrNameLst>
                                      </p:cBhvr>
                                      <p:tavLst>
                                        <p:tav tm="0">
                                          <p:val>
                                            <p:strVal val="#ppt_y-.1"/>
                                          </p:val>
                                        </p:tav>
                                        <p:tav tm="100000">
                                          <p:val>
                                            <p:strVal val="#ppt_y"/>
                                          </p:val>
                                        </p:tav>
                                      </p:tavLst>
                                    </p:anim>
                                  </p:childTnLst>
                                </p:cTn>
                              </p:par>
                            </p:childTnLst>
                          </p:cTn>
                        </p:par>
                        <p:par>
                          <p:cTn id="64" fill="hold">
                            <p:stCondLst>
                              <p:cond delay="2500"/>
                            </p:stCondLst>
                            <p:childTnLst>
                              <p:par>
                                <p:cTn id="65" presetID="9" presetClass="emph" presetSubtype="0" nodeType="afterEffect">
                                  <p:stCondLst>
                                    <p:cond delay="0"/>
                                  </p:stCondLst>
                                  <p:childTnLst>
                                    <p:set>
                                      <p:cBhvr>
                                        <p:cTn id="66" dur="indefinite"/>
                                        <p:tgtEl>
                                          <p:spTgt spid="33"/>
                                        </p:tgtEl>
                                        <p:attrNameLst>
                                          <p:attrName>style.opacity</p:attrName>
                                        </p:attrNameLst>
                                      </p:cBhvr>
                                      <p:to>
                                        <p:strVal val="0.5"/>
                                      </p:to>
                                    </p:set>
                                    <p:animEffect filter="image" prLst="opacity: 0.5">
                                      <p:cBhvr rctx="IE">
                                        <p:cTn id="67" dur="indefinite"/>
                                        <p:tgtEl>
                                          <p:spTgt spid="33"/>
                                        </p:tgtEl>
                                      </p:cBhvr>
                                    </p:animEffect>
                                  </p:childTnLst>
                                </p:cTn>
                              </p:par>
                              <p:par>
                                <p:cTn id="68" presetID="47" presetClass="entr" presetSubtype="0" fill="hold" nodeType="with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anim calcmode="lin" valueType="num">
                                      <p:cBhvr>
                                        <p:cTn id="71" dur="500" fill="hold"/>
                                        <p:tgtEl>
                                          <p:spTgt spid="36"/>
                                        </p:tgtEl>
                                        <p:attrNameLst>
                                          <p:attrName>ppt_x</p:attrName>
                                        </p:attrNameLst>
                                      </p:cBhvr>
                                      <p:tavLst>
                                        <p:tav tm="0">
                                          <p:val>
                                            <p:strVal val="#ppt_x"/>
                                          </p:val>
                                        </p:tav>
                                        <p:tav tm="100000">
                                          <p:val>
                                            <p:strVal val="#ppt_x"/>
                                          </p:val>
                                        </p:tav>
                                      </p:tavLst>
                                    </p:anim>
                                    <p:anim calcmode="lin" valueType="num">
                                      <p:cBhvr>
                                        <p:cTn id="72" dur="500" fill="hold"/>
                                        <p:tgtEl>
                                          <p:spTgt spid="36"/>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500"/>
                                        <p:tgtEl>
                                          <p:spTgt spid="39"/>
                                        </p:tgtEl>
                                      </p:cBhvr>
                                    </p:animEffect>
                                    <p:anim calcmode="lin" valueType="num">
                                      <p:cBhvr>
                                        <p:cTn id="76" dur="500" fill="hold"/>
                                        <p:tgtEl>
                                          <p:spTgt spid="39"/>
                                        </p:tgtEl>
                                        <p:attrNameLst>
                                          <p:attrName>ppt_x</p:attrName>
                                        </p:attrNameLst>
                                      </p:cBhvr>
                                      <p:tavLst>
                                        <p:tav tm="0">
                                          <p:val>
                                            <p:strVal val="#ppt_x"/>
                                          </p:val>
                                        </p:tav>
                                        <p:tav tm="100000">
                                          <p:val>
                                            <p:strVal val="#ppt_x"/>
                                          </p:val>
                                        </p:tav>
                                      </p:tavLst>
                                    </p:anim>
                                    <p:anim calcmode="lin" valueType="num">
                                      <p:cBhvr>
                                        <p:cTn id="77" dur="500" fill="hold"/>
                                        <p:tgtEl>
                                          <p:spTgt spid="39"/>
                                        </p:tgtEl>
                                        <p:attrNameLst>
                                          <p:attrName>ppt_y</p:attrName>
                                        </p:attrNameLst>
                                      </p:cBhvr>
                                      <p:tavLst>
                                        <p:tav tm="0">
                                          <p:val>
                                            <p:strVal val="#ppt_y-.1"/>
                                          </p:val>
                                        </p:tav>
                                        <p:tav tm="100000">
                                          <p:val>
                                            <p:strVal val="#ppt_y"/>
                                          </p:val>
                                        </p:tav>
                                      </p:tavLst>
                                    </p:anim>
                                  </p:childTnLst>
                                </p:cTn>
                              </p:par>
                              <p:par>
                                <p:cTn id="78" presetID="47" presetClass="entr" presetSubtype="0" fill="hold"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anim calcmode="lin" valueType="num">
                                      <p:cBhvr>
                                        <p:cTn id="81" dur="500" fill="hold"/>
                                        <p:tgtEl>
                                          <p:spTgt spid="42"/>
                                        </p:tgtEl>
                                        <p:attrNameLst>
                                          <p:attrName>ppt_x</p:attrName>
                                        </p:attrNameLst>
                                      </p:cBhvr>
                                      <p:tavLst>
                                        <p:tav tm="0">
                                          <p:val>
                                            <p:strVal val="#ppt_x"/>
                                          </p:val>
                                        </p:tav>
                                        <p:tav tm="100000">
                                          <p:val>
                                            <p:strVal val="#ppt_x"/>
                                          </p:val>
                                        </p:tav>
                                      </p:tavLst>
                                    </p:anim>
                                    <p:anim calcmode="lin" valueType="num">
                                      <p:cBhvr>
                                        <p:cTn id="82" dur="500" fill="hold"/>
                                        <p:tgtEl>
                                          <p:spTgt spid="42"/>
                                        </p:tgtEl>
                                        <p:attrNameLst>
                                          <p:attrName>ppt_y</p:attrName>
                                        </p:attrNameLst>
                                      </p:cBhvr>
                                      <p:tavLst>
                                        <p:tav tm="0">
                                          <p:val>
                                            <p:strVal val="#ppt_y-.1"/>
                                          </p:val>
                                        </p:tav>
                                        <p:tav tm="100000">
                                          <p:val>
                                            <p:strVal val="#ppt_y"/>
                                          </p:val>
                                        </p:tav>
                                      </p:tavLst>
                                    </p:anim>
                                  </p:childTnLst>
                                </p:cTn>
                              </p:par>
                            </p:childTnLst>
                          </p:cTn>
                        </p:par>
                        <p:par>
                          <p:cTn id="83" fill="hold">
                            <p:stCondLst>
                              <p:cond delay="3000"/>
                            </p:stCondLst>
                            <p:childTnLst>
                              <p:par>
                                <p:cTn id="84" presetID="9" presetClass="emph" presetSubtype="0" nodeType="afterEffect">
                                  <p:stCondLst>
                                    <p:cond delay="0"/>
                                  </p:stCondLst>
                                  <p:childTnLst>
                                    <p:set>
                                      <p:cBhvr>
                                        <p:cTn id="85" dur="indefinite"/>
                                        <p:tgtEl>
                                          <p:spTgt spid="42"/>
                                        </p:tgtEl>
                                        <p:attrNameLst>
                                          <p:attrName>style.opacity</p:attrName>
                                        </p:attrNameLst>
                                      </p:cBhvr>
                                      <p:to>
                                        <p:strVal val="0.5"/>
                                      </p:to>
                                    </p:set>
                                    <p:animEffect filter="image" prLst="opacity: 0.5">
                                      <p:cBhvr rctx="IE">
                                        <p:cTn id="86" dur="indefinite"/>
                                        <p:tgtEl>
                                          <p:spTgt spid="42"/>
                                        </p:tgtEl>
                                      </p:cBhvr>
                                    </p:animEffect>
                                  </p:childTnLst>
                                </p:cTn>
                              </p:par>
                              <p:par>
                                <p:cTn id="87" presetID="47" presetClass="entr" presetSubtype="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500"/>
                                        <p:tgtEl>
                                          <p:spTgt spid="45"/>
                                        </p:tgtEl>
                                      </p:cBhvr>
                                    </p:animEffect>
                                    <p:anim calcmode="lin" valueType="num">
                                      <p:cBhvr>
                                        <p:cTn id="90" dur="500" fill="hold"/>
                                        <p:tgtEl>
                                          <p:spTgt spid="45"/>
                                        </p:tgtEl>
                                        <p:attrNameLst>
                                          <p:attrName>ppt_x</p:attrName>
                                        </p:attrNameLst>
                                      </p:cBhvr>
                                      <p:tavLst>
                                        <p:tav tm="0">
                                          <p:val>
                                            <p:strVal val="#ppt_x"/>
                                          </p:val>
                                        </p:tav>
                                        <p:tav tm="100000">
                                          <p:val>
                                            <p:strVal val="#ppt_x"/>
                                          </p:val>
                                        </p:tav>
                                      </p:tavLst>
                                    </p:anim>
                                    <p:anim calcmode="lin" valueType="num">
                                      <p:cBhvr>
                                        <p:cTn id="91" dur="500" fill="hold"/>
                                        <p:tgtEl>
                                          <p:spTgt spid="45"/>
                                        </p:tgtEl>
                                        <p:attrNameLst>
                                          <p:attrName>ppt_y</p:attrName>
                                        </p:attrNameLst>
                                      </p:cBhvr>
                                      <p:tavLst>
                                        <p:tav tm="0">
                                          <p:val>
                                            <p:strVal val="#ppt_y-.1"/>
                                          </p:val>
                                        </p:tav>
                                        <p:tav tm="100000">
                                          <p:val>
                                            <p:strVal val="#ppt_y"/>
                                          </p:val>
                                        </p:tav>
                                      </p:tavLst>
                                    </p:anim>
                                  </p:childTnLst>
                                </p:cTn>
                              </p:par>
                            </p:childTnLst>
                          </p:cTn>
                        </p:par>
                        <p:par>
                          <p:cTn id="92" fill="hold">
                            <p:stCondLst>
                              <p:cond delay="3500"/>
                            </p:stCondLst>
                            <p:childTnLst>
                              <p:par>
                                <p:cTn id="93" presetID="9" presetClass="emph" presetSubtype="0" nodeType="afterEffect">
                                  <p:stCondLst>
                                    <p:cond delay="0"/>
                                  </p:stCondLst>
                                  <p:childTnLst>
                                    <p:set>
                                      <p:cBhvr>
                                        <p:cTn id="94" dur="indefinite"/>
                                        <p:tgtEl>
                                          <p:spTgt spid="45"/>
                                        </p:tgtEl>
                                        <p:attrNameLst>
                                          <p:attrName>style.opacity</p:attrName>
                                        </p:attrNameLst>
                                      </p:cBhvr>
                                      <p:to>
                                        <p:strVal val="0.5"/>
                                      </p:to>
                                    </p:set>
                                    <p:animEffect filter="image" prLst="opacity: 0.5">
                                      <p:cBhvr rctx="IE">
                                        <p:cTn id="95" dur="indefinite"/>
                                        <p:tgtEl>
                                          <p:spTgt spid="45"/>
                                        </p:tgtEl>
                                      </p:cBhvr>
                                    </p:animEffect>
                                  </p:childTnLst>
                                </p:cTn>
                              </p:par>
                              <p:par>
                                <p:cTn id="96" presetID="47" presetClass="entr" presetSubtype="0" fill="hold"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500"/>
                                        <p:tgtEl>
                                          <p:spTgt spid="48"/>
                                        </p:tgtEl>
                                      </p:cBhvr>
                                    </p:animEffect>
                                    <p:anim calcmode="lin" valueType="num">
                                      <p:cBhvr>
                                        <p:cTn id="99" dur="500" fill="hold"/>
                                        <p:tgtEl>
                                          <p:spTgt spid="48"/>
                                        </p:tgtEl>
                                        <p:attrNameLst>
                                          <p:attrName>ppt_x</p:attrName>
                                        </p:attrNameLst>
                                      </p:cBhvr>
                                      <p:tavLst>
                                        <p:tav tm="0">
                                          <p:val>
                                            <p:strVal val="#ppt_x"/>
                                          </p:val>
                                        </p:tav>
                                        <p:tav tm="100000">
                                          <p:val>
                                            <p:strVal val="#ppt_x"/>
                                          </p:val>
                                        </p:tav>
                                      </p:tavLst>
                                    </p:anim>
                                    <p:anim calcmode="lin" valueType="num">
                                      <p:cBhvr>
                                        <p:cTn id="100" dur="500" fill="hold"/>
                                        <p:tgtEl>
                                          <p:spTgt spid="48"/>
                                        </p:tgtEl>
                                        <p:attrNameLst>
                                          <p:attrName>ppt_y</p:attrName>
                                        </p:attrNameLst>
                                      </p:cBhvr>
                                      <p:tavLst>
                                        <p:tav tm="0">
                                          <p:val>
                                            <p:strVal val="#ppt_y-.1"/>
                                          </p:val>
                                        </p:tav>
                                        <p:tav tm="100000">
                                          <p:val>
                                            <p:strVal val="#ppt_y"/>
                                          </p:val>
                                        </p:tav>
                                      </p:tavLst>
                                    </p:anim>
                                  </p:childTnLst>
                                </p:cTn>
                              </p:par>
                            </p:childTnLst>
                          </p:cTn>
                        </p:par>
                        <p:par>
                          <p:cTn id="101" fill="hold">
                            <p:stCondLst>
                              <p:cond delay="4000"/>
                            </p:stCondLst>
                            <p:childTnLst>
                              <p:par>
                                <p:cTn id="102" presetID="9" presetClass="emph" presetSubtype="0" nodeType="afterEffect">
                                  <p:stCondLst>
                                    <p:cond delay="0"/>
                                  </p:stCondLst>
                                  <p:childTnLst>
                                    <p:set>
                                      <p:cBhvr>
                                        <p:cTn id="103" dur="indefinite"/>
                                        <p:tgtEl>
                                          <p:spTgt spid="48"/>
                                        </p:tgtEl>
                                        <p:attrNameLst>
                                          <p:attrName>style.opacity</p:attrName>
                                        </p:attrNameLst>
                                      </p:cBhvr>
                                      <p:to>
                                        <p:strVal val="0.5"/>
                                      </p:to>
                                    </p:set>
                                    <p:animEffect filter="image" prLst="opacity: 0.5">
                                      <p:cBhvr rctx="IE">
                                        <p:cTn id="104" dur="indefinite"/>
                                        <p:tgtEl>
                                          <p:spTgt spid="48"/>
                                        </p:tgtEl>
                                      </p:cBhvr>
                                    </p:animEffect>
                                  </p:childTnLst>
                                </p:cTn>
                              </p:par>
                              <p:par>
                                <p:cTn id="105" presetID="47" presetClass="entr" presetSubtype="0" fill="hold" nodeType="with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500"/>
                                        <p:tgtEl>
                                          <p:spTgt spid="51"/>
                                        </p:tgtEl>
                                      </p:cBhvr>
                                    </p:animEffect>
                                    <p:anim calcmode="lin" valueType="num">
                                      <p:cBhvr>
                                        <p:cTn id="108" dur="500" fill="hold"/>
                                        <p:tgtEl>
                                          <p:spTgt spid="51"/>
                                        </p:tgtEl>
                                        <p:attrNameLst>
                                          <p:attrName>ppt_x</p:attrName>
                                        </p:attrNameLst>
                                      </p:cBhvr>
                                      <p:tavLst>
                                        <p:tav tm="0">
                                          <p:val>
                                            <p:strVal val="#ppt_x"/>
                                          </p:val>
                                        </p:tav>
                                        <p:tav tm="100000">
                                          <p:val>
                                            <p:strVal val="#ppt_x"/>
                                          </p:val>
                                        </p:tav>
                                      </p:tavLst>
                                    </p:anim>
                                    <p:anim calcmode="lin" valueType="num">
                                      <p:cBhvr>
                                        <p:cTn id="109" dur="500" fill="hold"/>
                                        <p:tgtEl>
                                          <p:spTgt spid="51"/>
                                        </p:tgtEl>
                                        <p:attrNameLst>
                                          <p:attrName>ppt_y</p:attrName>
                                        </p:attrNameLst>
                                      </p:cBhvr>
                                      <p:tavLst>
                                        <p:tav tm="0">
                                          <p:val>
                                            <p:strVal val="#ppt_y-.1"/>
                                          </p:val>
                                        </p:tav>
                                        <p:tav tm="100000">
                                          <p:val>
                                            <p:strVal val="#ppt_y"/>
                                          </p:val>
                                        </p:tav>
                                      </p:tavLst>
                                    </p:anim>
                                  </p:childTnLst>
                                </p:cTn>
                              </p:par>
                            </p:childTnLst>
                          </p:cTn>
                        </p:par>
                        <p:par>
                          <p:cTn id="110" fill="hold">
                            <p:stCondLst>
                              <p:cond delay="4500"/>
                            </p:stCondLst>
                            <p:childTnLst>
                              <p:par>
                                <p:cTn id="111" presetID="9" presetClass="emph" presetSubtype="0" nodeType="afterEffect">
                                  <p:stCondLst>
                                    <p:cond delay="0"/>
                                  </p:stCondLst>
                                  <p:childTnLst>
                                    <p:set>
                                      <p:cBhvr>
                                        <p:cTn id="112" dur="indefinite"/>
                                        <p:tgtEl>
                                          <p:spTgt spid="51"/>
                                        </p:tgtEl>
                                        <p:attrNameLst>
                                          <p:attrName>style.opacity</p:attrName>
                                        </p:attrNameLst>
                                      </p:cBhvr>
                                      <p:to>
                                        <p:strVal val="0.5"/>
                                      </p:to>
                                    </p:set>
                                    <p:animEffect filter="image" prLst="opacity: 0.5">
                                      <p:cBhvr rctx="IE">
                                        <p:cTn id="113" dur="indefinite"/>
                                        <p:tgtEl>
                                          <p:spTgt spid="51"/>
                                        </p:tgtEl>
                                      </p:cBhvr>
                                    </p:animEffect>
                                  </p:childTnLst>
                                </p:cTn>
                              </p:par>
                              <p:par>
                                <p:cTn id="114" presetID="47" presetClass="entr" presetSubtype="0" fill="hold" nodeType="withEffect">
                                  <p:stCondLst>
                                    <p:cond delay="0"/>
                                  </p:stCondLst>
                                  <p:childTnLst>
                                    <p:set>
                                      <p:cBhvr>
                                        <p:cTn id="115" dur="1" fill="hold">
                                          <p:stCondLst>
                                            <p:cond delay="0"/>
                                          </p:stCondLst>
                                        </p:cTn>
                                        <p:tgtEl>
                                          <p:spTgt spid="54"/>
                                        </p:tgtEl>
                                        <p:attrNameLst>
                                          <p:attrName>style.visibility</p:attrName>
                                        </p:attrNameLst>
                                      </p:cBhvr>
                                      <p:to>
                                        <p:strVal val="visible"/>
                                      </p:to>
                                    </p:set>
                                    <p:animEffect transition="in" filter="fade">
                                      <p:cBhvr>
                                        <p:cTn id="116" dur="500"/>
                                        <p:tgtEl>
                                          <p:spTgt spid="54"/>
                                        </p:tgtEl>
                                      </p:cBhvr>
                                    </p:animEffect>
                                    <p:anim calcmode="lin" valueType="num">
                                      <p:cBhvr>
                                        <p:cTn id="117" dur="500" fill="hold"/>
                                        <p:tgtEl>
                                          <p:spTgt spid="54"/>
                                        </p:tgtEl>
                                        <p:attrNameLst>
                                          <p:attrName>ppt_x</p:attrName>
                                        </p:attrNameLst>
                                      </p:cBhvr>
                                      <p:tavLst>
                                        <p:tav tm="0">
                                          <p:val>
                                            <p:strVal val="#ppt_x"/>
                                          </p:val>
                                        </p:tav>
                                        <p:tav tm="100000">
                                          <p:val>
                                            <p:strVal val="#ppt_x"/>
                                          </p:val>
                                        </p:tav>
                                      </p:tavLst>
                                    </p:anim>
                                    <p:anim calcmode="lin" valueType="num">
                                      <p:cBhvr>
                                        <p:cTn id="118" dur="500" fill="hold"/>
                                        <p:tgtEl>
                                          <p:spTgt spid="54"/>
                                        </p:tgtEl>
                                        <p:attrNameLst>
                                          <p:attrName>ppt_y</p:attrName>
                                        </p:attrNameLst>
                                      </p:cBhvr>
                                      <p:tavLst>
                                        <p:tav tm="0">
                                          <p:val>
                                            <p:strVal val="#ppt_y-.1"/>
                                          </p:val>
                                        </p:tav>
                                        <p:tav tm="100000">
                                          <p:val>
                                            <p:strVal val="#ppt_y"/>
                                          </p:val>
                                        </p:tav>
                                      </p:tavLst>
                                    </p:anim>
                                  </p:childTnLst>
                                </p:cTn>
                              </p:par>
                              <p:par>
                                <p:cTn id="119" presetID="47" presetClass="entr" presetSubtype="0" fill="hold" nodeType="withEffect">
                                  <p:stCondLst>
                                    <p:cond delay="0"/>
                                  </p:stCondLst>
                                  <p:childTnLst>
                                    <p:set>
                                      <p:cBhvr>
                                        <p:cTn id="120" dur="1" fill="hold">
                                          <p:stCondLst>
                                            <p:cond delay="0"/>
                                          </p:stCondLst>
                                        </p:cTn>
                                        <p:tgtEl>
                                          <p:spTgt spid="57"/>
                                        </p:tgtEl>
                                        <p:attrNameLst>
                                          <p:attrName>style.visibility</p:attrName>
                                        </p:attrNameLst>
                                      </p:cBhvr>
                                      <p:to>
                                        <p:strVal val="visible"/>
                                      </p:to>
                                    </p:set>
                                    <p:animEffect transition="in" filter="fade">
                                      <p:cBhvr>
                                        <p:cTn id="121" dur="500"/>
                                        <p:tgtEl>
                                          <p:spTgt spid="57"/>
                                        </p:tgtEl>
                                      </p:cBhvr>
                                    </p:animEffect>
                                    <p:anim calcmode="lin" valueType="num">
                                      <p:cBhvr>
                                        <p:cTn id="122" dur="500" fill="hold"/>
                                        <p:tgtEl>
                                          <p:spTgt spid="57"/>
                                        </p:tgtEl>
                                        <p:attrNameLst>
                                          <p:attrName>ppt_x</p:attrName>
                                        </p:attrNameLst>
                                      </p:cBhvr>
                                      <p:tavLst>
                                        <p:tav tm="0">
                                          <p:val>
                                            <p:strVal val="#ppt_x"/>
                                          </p:val>
                                        </p:tav>
                                        <p:tav tm="100000">
                                          <p:val>
                                            <p:strVal val="#ppt_x"/>
                                          </p:val>
                                        </p:tav>
                                      </p:tavLst>
                                    </p:anim>
                                    <p:anim calcmode="lin" valueType="num">
                                      <p:cBhvr>
                                        <p:cTn id="123" dur="500" fill="hold"/>
                                        <p:tgtEl>
                                          <p:spTgt spid="57"/>
                                        </p:tgtEl>
                                        <p:attrNameLst>
                                          <p:attrName>ppt_y</p:attrName>
                                        </p:attrNameLst>
                                      </p:cBhvr>
                                      <p:tavLst>
                                        <p:tav tm="0">
                                          <p:val>
                                            <p:strVal val="#ppt_y-.1"/>
                                          </p:val>
                                        </p:tav>
                                        <p:tav tm="100000">
                                          <p:val>
                                            <p:strVal val="#ppt_y"/>
                                          </p:val>
                                        </p:tav>
                                      </p:tavLst>
                                    </p:anim>
                                  </p:childTnLst>
                                </p:cTn>
                              </p:par>
                            </p:childTnLst>
                          </p:cTn>
                        </p:par>
                        <p:par>
                          <p:cTn id="124" fill="hold">
                            <p:stCondLst>
                              <p:cond delay="5000"/>
                            </p:stCondLst>
                            <p:childTnLst>
                              <p:par>
                                <p:cTn id="125" presetID="9" presetClass="emph" presetSubtype="0" nodeType="afterEffect">
                                  <p:stCondLst>
                                    <p:cond delay="0"/>
                                  </p:stCondLst>
                                  <p:childTnLst>
                                    <p:set>
                                      <p:cBhvr>
                                        <p:cTn id="126" dur="indefinite"/>
                                        <p:tgtEl>
                                          <p:spTgt spid="57"/>
                                        </p:tgtEl>
                                        <p:attrNameLst>
                                          <p:attrName>style.opacity</p:attrName>
                                        </p:attrNameLst>
                                      </p:cBhvr>
                                      <p:to>
                                        <p:strVal val="0.5"/>
                                      </p:to>
                                    </p:set>
                                    <p:animEffect filter="image" prLst="opacity: 0.5">
                                      <p:cBhvr rctx="IE">
                                        <p:cTn id="127" dur="indefinite"/>
                                        <p:tgtEl>
                                          <p:spTgt spid="57"/>
                                        </p:tgtEl>
                                      </p:cBhvr>
                                    </p:animEffect>
                                  </p:childTnLst>
                                </p:cTn>
                              </p:par>
                              <p:par>
                                <p:cTn id="128" presetID="47" presetClass="entr" presetSubtype="0" fill="hold" nodeType="withEffect">
                                  <p:stCondLst>
                                    <p:cond delay="0"/>
                                  </p:stCondLst>
                                  <p:childTnLst>
                                    <p:set>
                                      <p:cBhvr>
                                        <p:cTn id="129" dur="1" fill="hold">
                                          <p:stCondLst>
                                            <p:cond delay="0"/>
                                          </p:stCondLst>
                                        </p:cTn>
                                        <p:tgtEl>
                                          <p:spTgt spid="60"/>
                                        </p:tgtEl>
                                        <p:attrNameLst>
                                          <p:attrName>style.visibility</p:attrName>
                                        </p:attrNameLst>
                                      </p:cBhvr>
                                      <p:to>
                                        <p:strVal val="visible"/>
                                      </p:to>
                                    </p:set>
                                    <p:animEffect transition="in" filter="fade">
                                      <p:cBhvr>
                                        <p:cTn id="130" dur="500"/>
                                        <p:tgtEl>
                                          <p:spTgt spid="60"/>
                                        </p:tgtEl>
                                      </p:cBhvr>
                                    </p:animEffect>
                                    <p:anim calcmode="lin" valueType="num">
                                      <p:cBhvr>
                                        <p:cTn id="131" dur="500" fill="hold"/>
                                        <p:tgtEl>
                                          <p:spTgt spid="60"/>
                                        </p:tgtEl>
                                        <p:attrNameLst>
                                          <p:attrName>ppt_x</p:attrName>
                                        </p:attrNameLst>
                                      </p:cBhvr>
                                      <p:tavLst>
                                        <p:tav tm="0">
                                          <p:val>
                                            <p:strVal val="#ppt_x"/>
                                          </p:val>
                                        </p:tav>
                                        <p:tav tm="100000">
                                          <p:val>
                                            <p:strVal val="#ppt_x"/>
                                          </p:val>
                                        </p:tav>
                                      </p:tavLst>
                                    </p:anim>
                                    <p:anim calcmode="lin" valueType="num">
                                      <p:cBhvr>
                                        <p:cTn id="132" dur="500" fill="hold"/>
                                        <p:tgtEl>
                                          <p:spTgt spid="60"/>
                                        </p:tgtEl>
                                        <p:attrNameLst>
                                          <p:attrName>ppt_y</p:attrName>
                                        </p:attrNameLst>
                                      </p:cBhvr>
                                      <p:tavLst>
                                        <p:tav tm="0">
                                          <p:val>
                                            <p:strVal val="#ppt_y-.1"/>
                                          </p:val>
                                        </p:tav>
                                        <p:tav tm="100000">
                                          <p:val>
                                            <p:strVal val="#ppt_y"/>
                                          </p:val>
                                        </p:tav>
                                      </p:tavLst>
                                    </p:anim>
                                  </p:childTnLst>
                                </p:cTn>
                              </p:par>
                              <p:par>
                                <p:cTn id="133" presetID="10" presetClass="entr" presetSubtype="0" fill="hold" nodeType="withEffect">
                                  <p:stCondLst>
                                    <p:cond delay="0"/>
                                  </p:stCondLst>
                                  <p:childTnLst>
                                    <p:set>
                                      <p:cBhvr>
                                        <p:cTn id="134" dur="1" fill="hold">
                                          <p:stCondLst>
                                            <p:cond delay="0"/>
                                          </p:stCondLst>
                                        </p:cTn>
                                        <p:tgtEl>
                                          <p:spTgt spid="16"/>
                                        </p:tgtEl>
                                        <p:attrNameLst>
                                          <p:attrName>style.visibility</p:attrName>
                                        </p:attrNameLst>
                                      </p:cBhvr>
                                      <p:to>
                                        <p:strVal val="visible"/>
                                      </p:to>
                                    </p:set>
                                    <p:animEffect transition="in" filter="fade">
                                      <p:cBhvr>
                                        <p:cTn id="135" dur="500"/>
                                        <p:tgtEl>
                                          <p:spTgt spid="16"/>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9"/>
                                        </p:tgtEl>
                                        <p:attrNameLst>
                                          <p:attrName>style.visibility</p:attrName>
                                        </p:attrNameLst>
                                      </p:cBhvr>
                                      <p:to>
                                        <p:strVal val="visible"/>
                                      </p:to>
                                    </p:set>
                                    <p:animEffect transition="in" filter="fade">
                                      <p:cBhvr>
                                        <p:cTn id="140" dur="500"/>
                                        <p:tgtEl>
                                          <p:spTgt spid="9"/>
                                        </p:tgtEl>
                                      </p:cBhvr>
                                    </p:animEffec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85"/>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83"/>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82"/>
                                        </p:tgtEl>
                                        <p:attrNameLst>
                                          <p:attrName>style.visibility</p:attrName>
                                        </p:attrNameLst>
                                      </p:cBhvr>
                                      <p:to>
                                        <p:strVal val="visible"/>
                                      </p:to>
                                    </p:set>
                                    <p:animEffect transition="in" filter="fade">
                                      <p:cBhvr>
                                        <p:cTn id="151"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2" grpId="0" animBg="1"/>
      <p:bldP spid="17" grpId="0" animBg="1"/>
      <p:bldP spid="82" grpId="0"/>
      <p:bldP spid="8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2"/>
          </a:fgClr>
          <a:bgClr>
            <a:schemeClr val="bg1"/>
          </a:bgClr>
        </a:patt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DCFB0B7B-67CD-455A-ABAC-74C6A4C346D5}"/>
              </a:ext>
            </a:extLst>
          </p:cNvPr>
          <p:cNvSpPr txBox="1">
            <a:spLocks/>
          </p:cNvSpPr>
          <p:nvPr/>
        </p:nvSpPr>
        <p:spPr>
          <a:xfrm>
            <a:off x="237477" y="591037"/>
            <a:ext cx="6437700" cy="59283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Limitation of Study</a:t>
            </a:r>
          </a:p>
        </p:txBody>
      </p:sp>
      <p:sp>
        <p:nvSpPr>
          <p:cNvPr id="6" name="Title 1">
            <a:extLst>
              <a:ext uri="{FF2B5EF4-FFF2-40B4-BE49-F238E27FC236}">
                <a16:creationId xmlns:a16="http://schemas.microsoft.com/office/drawing/2014/main" id="{7A5C95B8-C2CB-4140-B018-594B11727AAB}"/>
              </a:ext>
            </a:extLst>
          </p:cNvPr>
          <p:cNvSpPr txBox="1">
            <a:spLocks/>
          </p:cNvSpPr>
          <p:nvPr/>
        </p:nvSpPr>
        <p:spPr>
          <a:xfrm>
            <a:off x="346230" y="615857"/>
            <a:ext cx="669644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3D566960-2BE2-4347-9852-5D63998DAE66}"/>
              </a:ext>
            </a:extLst>
          </p:cNvPr>
          <p:cNvSpPr txBox="1">
            <a:spLocks/>
          </p:cNvSpPr>
          <p:nvPr/>
        </p:nvSpPr>
        <p:spPr>
          <a:xfrm>
            <a:off x="7496776" y="3134279"/>
            <a:ext cx="4119545" cy="8757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Ongoing Work </a:t>
            </a:r>
          </a:p>
        </p:txBody>
      </p:sp>
      <p:sp>
        <p:nvSpPr>
          <p:cNvPr id="18" name="Title 1">
            <a:extLst>
              <a:ext uri="{FF2B5EF4-FFF2-40B4-BE49-F238E27FC236}">
                <a16:creationId xmlns:a16="http://schemas.microsoft.com/office/drawing/2014/main" id="{B93D625F-B490-4C24-95C6-988836D7715F}"/>
              </a:ext>
            </a:extLst>
          </p:cNvPr>
          <p:cNvSpPr txBox="1">
            <a:spLocks/>
          </p:cNvSpPr>
          <p:nvPr/>
        </p:nvSpPr>
        <p:spPr>
          <a:xfrm>
            <a:off x="233038" y="1172406"/>
            <a:ext cx="11725923" cy="119354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Using pure salt solutions</a:t>
            </a:r>
          </a:p>
          <a:p>
            <a:pPr marL="342900" marR="0" lvl="0" indent="-342900" algn="l" defTabSz="914400" rtl="0" eaLnBrk="1" fontAlgn="auto" latinLnBrk="0" hangingPunct="1">
              <a:lnSpc>
                <a:spcPct val="90000"/>
              </a:lnSpc>
              <a:spcBef>
                <a:spcPct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Using dried paste samples</a:t>
            </a:r>
          </a:p>
        </p:txBody>
      </p:sp>
      <p:sp>
        <p:nvSpPr>
          <p:cNvPr id="19" name="Title 1">
            <a:extLst>
              <a:ext uri="{FF2B5EF4-FFF2-40B4-BE49-F238E27FC236}">
                <a16:creationId xmlns:a16="http://schemas.microsoft.com/office/drawing/2014/main" id="{06906349-0583-4BEB-99E1-BDF8BBDC3632}"/>
              </a:ext>
            </a:extLst>
          </p:cNvPr>
          <p:cNvSpPr txBox="1">
            <a:spLocks/>
          </p:cNvSpPr>
          <p:nvPr/>
        </p:nvSpPr>
        <p:spPr>
          <a:xfrm>
            <a:off x="6095999" y="3685332"/>
            <a:ext cx="8173226" cy="239150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90000"/>
              </a:lnSpc>
              <a:spcBef>
                <a:spcPct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Commercial brine solutions</a:t>
            </a:r>
          </a:p>
          <a:p>
            <a:pPr marL="342900" marR="0" lvl="0" indent="-342900" algn="l" defTabSz="914400" rtl="0" eaLnBrk="1" fontAlgn="auto" latinLnBrk="0" hangingPunct="1">
              <a:lnSpc>
                <a:spcPct val="90000"/>
              </a:lnSpc>
              <a:spcBef>
                <a:spcPct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Wet–dry or freeze-thaw cycles</a:t>
            </a:r>
          </a:p>
          <a:p>
            <a:pPr marL="342900" marR="0" lvl="0" indent="-342900" algn="l" defTabSz="914400" rtl="0" eaLnBrk="1" fontAlgn="auto" latinLnBrk="0" hangingPunct="1">
              <a:lnSpc>
                <a:spcPct val="90000"/>
              </a:lnSpc>
              <a:spcBef>
                <a:spcPct val="0"/>
              </a:spcBef>
              <a:spcAft>
                <a:spcPts val="60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Incorporating corrosion inhibitors</a:t>
            </a:r>
          </a:p>
          <a:p>
            <a:pPr marL="342900" marR="0" lvl="0" indent="-342900" algn="l" defTabSz="914400" rtl="0" eaLnBrk="1" fontAlgn="auto" latinLnBrk="0" hangingPunct="1">
              <a:lnSpc>
                <a:spcPct val="90000"/>
              </a:lnSpc>
              <a:spcBef>
                <a:spcPct val="0"/>
              </a:spcBef>
              <a:spcAft>
                <a:spcPts val="60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34BCA22-B090-1E63-1D0A-D224EDB321AE}"/>
              </a:ext>
            </a:extLst>
          </p:cNvPr>
          <p:cNvSpPr>
            <a:spLocks noGrp="1"/>
          </p:cNvSpPr>
          <p:nvPr>
            <p:ph type="sldNum" sz="quarter" idx="12"/>
          </p:nvPr>
        </p:nvSpPr>
        <p:spPr/>
        <p:txBody>
          <a:bodyPr/>
          <a:lstStyle/>
          <a:p>
            <a:fld id="{79979DF2-E2ED-49F8-8BF8-C290A078E34F}" type="slidenum">
              <a:rPr lang="en-US" smtClean="0"/>
              <a:t>40</a:t>
            </a:fld>
            <a:endParaRPr lang="en-US" dirty="0"/>
          </a:p>
        </p:txBody>
      </p:sp>
    </p:spTree>
    <p:extLst>
      <p:ext uri="{BB962C8B-B14F-4D97-AF65-F5344CB8AC3E}">
        <p14:creationId xmlns:p14="http://schemas.microsoft.com/office/powerpoint/2010/main" val="5238558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E0BE49-7916-69BB-C6AB-6EA9C3F74102}"/>
              </a:ext>
            </a:extLst>
          </p:cNvPr>
          <p:cNvSpPr/>
          <p:nvPr/>
        </p:nvSpPr>
        <p:spPr>
          <a:xfrm>
            <a:off x="-7792" y="1280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Century" panose="02040604050505020304" pitchFamily="18" charset="0"/>
                <a:cs typeface="Times New Roman" panose="02020603050405020304" pitchFamily="18" charset="0"/>
              </a:rPr>
              <a:t>Main References</a:t>
            </a:r>
          </a:p>
        </p:txBody>
      </p:sp>
      <p:sp>
        <p:nvSpPr>
          <p:cNvPr id="7" name="TextBox 6">
            <a:extLst>
              <a:ext uri="{FF2B5EF4-FFF2-40B4-BE49-F238E27FC236}">
                <a16:creationId xmlns:a16="http://schemas.microsoft.com/office/drawing/2014/main" id="{FE00861C-6BBA-9096-599D-70FB2EE45840}"/>
              </a:ext>
            </a:extLst>
          </p:cNvPr>
          <p:cNvSpPr txBox="1"/>
          <p:nvPr/>
        </p:nvSpPr>
        <p:spPr>
          <a:xfrm>
            <a:off x="339724" y="687685"/>
            <a:ext cx="11712575" cy="5028556"/>
          </a:xfrm>
          <a:prstGeom prst="rect">
            <a:avLst/>
          </a:prstGeom>
          <a:noFill/>
        </p:spPr>
        <p:txBody>
          <a:bodyPr wrap="square">
            <a:spAutoFit/>
          </a:bodyPr>
          <a:lstStyle/>
          <a:p>
            <a:pPr algn="just">
              <a:lnSpc>
                <a:spcPct val="150000"/>
              </a:lnSpc>
            </a:pPr>
            <a:r>
              <a:rPr lang="en-AU" dirty="0">
                <a:effectLst/>
                <a:latin typeface="Times New Roman" panose="02020603050405020304" pitchFamily="18" charset="0"/>
                <a:ea typeface="Calibri" panose="020F0502020204030204" pitchFamily="34" charset="0"/>
                <a:cs typeface="Times New Roman" panose="02020603050405020304" pitchFamily="18" charset="0"/>
              </a:rPr>
              <a:t>1- Avet, F., and Scrivener, K. (2020). "</a:t>
            </a:r>
            <a:r>
              <a:rPr lang="en-AU" i="1" dirty="0">
                <a:effectLst/>
                <a:latin typeface="Times New Roman" panose="02020603050405020304" pitchFamily="18" charset="0"/>
                <a:ea typeface="Calibri" panose="020F0502020204030204" pitchFamily="34" charset="0"/>
                <a:cs typeface="Times New Roman" panose="02020603050405020304" pitchFamily="18" charset="0"/>
              </a:rPr>
              <a:t>Influence of pH on the chloride binding capacity of Limestone Calcined Clay Cements (LC3)</a:t>
            </a:r>
            <a:r>
              <a:rPr lang="en-AU" dirty="0">
                <a:effectLst/>
                <a:latin typeface="Times New Roman" panose="02020603050405020304" pitchFamily="18" charset="0"/>
                <a:ea typeface="Calibri" panose="020F0502020204030204" pitchFamily="34" charset="0"/>
                <a:cs typeface="Times New Roman" panose="02020603050405020304" pitchFamily="18" charset="0"/>
              </a:rPr>
              <a:t>" </a:t>
            </a:r>
            <a:r>
              <a:rPr lang="en-AU" i="1" dirty="0">
                <a:effectLst/>
                <a:latin typeface="Times New Roman" panose="02020603050405020304" pitchFamily="18" charset="0"/>
                <a:ea typeface="Calibri" panose="020F0502020204030204" pitchFamily="34" charset="0"/>
                <a:cs typeface="Times New Roman" panose="02020603050405020304" pitchFamily="18" charset="0"/>
              </a:rPr>
              <a:t>Cement and Concrete Research</a:t>
            </a:r>
            <a:r>
              <a:rPr lang="en-AU" dirty="0">
                <a:effectLst/>
                <a:latin typeface="Times New Roman" panose="02020603050405020304" pitchFamily="18" charset="0"/>
                <a:ea typeface="Calibri" panose="020F0502020204030204" pitchFamily="34" charset="0"/>
                <a:cs typeface="Times New Roman" panose="02020603050405020304" pitchFamily="18" charset="0"/>
              </a:rPr>
              <a:t>, 131, 106031.</a:t>
            </a:r>
          </a:p>
          <a:p>
            <a:pPr algn="just">
              <a:lnSpc>
                <a:spcPct val="150000"/>
              </a:lnSpc>
            </a:pPr>
            <a:r>
              <a:rPr lang="en-AU" dirty="0">
                <a:latin typeface="Times New Roman" panose="02020603050405020304" pitchFamily="18" charset="0"/>
                <a:cs typeface="Times New Roman" panose="02020603050405020304" pitchFamily="18" charset="0"/>
              </a:rPr>
              <a:t>2- </a:t>
            </a:r>
            <a:r>
              <a:rPr lang="en-US" dirty="0">
                <a:effectLst/>
                <a:latin typeface="Times New Roman" panose="02020603050405020304" pitchFamily="18" charset="0"/>
                <a:ea typeface="Calibri" panose="020F0502020204030204" pitchFamily="34" charset="0"/>
                <a:cs typeface="Times New Roman" panose="02020603050405020304" pitchFamily="18" charset="0"/>
              </a:rPr>
              <a:t> Chang, H. (2017).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Chloride binding capacity of pastes influenced by carbonation under three conditions</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Cement and Concrete Composites</a:t>
            </a:r>
            <a:r>
              <a:rPr lang="en-US" dirty="0">
                <a:effectLst/>
                <a:latin typeface="Times New Roman" panose="02020603050405020304" pitchFamily="18" charset="0"/>
                <a:ea typeface="Calibri" panose="020F0502020204030204" pitchFamily="34" charset="0"/>
                <a:cs typeface="Times New Roman" panose="02020603050405020304" pitchFamily="18" charset="0"/>
              </a:rPr>
              <a:t>, 84, 1-9.</a:t>
            </a:r>
            <a:endParaRPr lang="en-AU" dirty="0">
              <a:latin typeface="Times New Roman" panose="02020603050405020304" pitchFamily="18" charset="0"/>
              <a:cs typeface="Times New Roman" panose="02020603050405020304" pitchFamily="18" charset="0"/>
            </a:endParaRPr>
          </a:p>
          <a:p>
            <a:pPr algn="just">
              <a:lnSpc>
                <a:spcPct val="150000"/>
              </a:lnSpc>
            </a:pPr>
            <a:r>
              <a:rPr lang="en-AU" dirty="0">
                <a:latin typeface="Times New Roman" panose="02020603050405020304" pitchFamily="18" charset="0"/>
                <a:cs typeface="Times New Roman" panose="02020603050405020304" pitchFamily="18" charset="0"/>
              </a:rPr>
              <a:t>3- </a:t>
            </a:r>
            <a:r>
              <a:rPr lang="en-US" dirty="0">
                <a:effectLst/>
                <a:latin typeface="Times New Roman" panose="02020603050405020304" pitchFamily="18" charset="0"/>
                <a:ea typeface="Calibri" panose="020F0502020204030204" pitchFamily="34" charset="0"/>
                <a:cs typeface="Times New Roman" panose="02020603050405020304" pitchFamily="18" charset="0"/>
              </a:rPr>
              <a:t> Chu, H., Wang, T., Guo, M.-Z., Zhu, Z., Jiang, L., Pan, C., and Liu, T. (2019a).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Effect of stray current on stability of bound chlorides in chloride and sulfate coexistence environment</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Construction and Building Materials</a:t>
            </a:r>
            <a:r>
              <a:rPr lang="en-US" dirty="0">
                <a:effectLst/>
                <a:latin typeface="Times New Roman" panose="02020603050405020304" pitchFamily="18" charset="0"/>
                <a:ea typeface="Calibri" panose="020F0502020204030204" pitchFamily="34" charset="0"/>
                <a:cs typeface="Times New Roman" panose="02020603050405020304" pitchFamily="18" charset="0"/>
              </a:rPr>
              <a:t>, 194, 247-256.</a:t>
            </a:r>
            <a:endParaRPr lang="en-AU" dirty="0">
              <a:latin typeface="Times New Roman" panose="02020603050405020304" pitchFamily="18" charset="0"/>
              <a:cs typeface="Times New Roman" panose="02020603050405020304" pitchFamily="18" charset="0"/>
            </a:endParaRPr>
          </a:p>
          <a:p>
            <a:pPr algn="just">
              <a:lnSpc>
                <a:spcPct val="150000"/>
              </a:lnSpc>
            </a:pPr>
            <a:r>
              <a:rPr lang="en-AU" dirty="0">
                <a:latin typeface="Times New Roman" panose="02020603050405020304" pitchFamily="18" charset="0"/>
                <a:cs typeface="Times New Roman" panose="02020603050405020304" pitchFamily="18" charset="0"/>
              </a:rPr>
              <a:t>4- </a:t>
            </a:r>
            <a:r>
              <a:rPr lang="en-US" dirty="0">
                <a:effectLst/>
                <a:latin typeface="Times New Roman" panose="02020603050405020304" pitchFamily="18" charset="0"/>
                <a:ea typeface="Calibri" panose="020F0502020204030204" pitchFamily="34" charset="0"/>
                <a:cs typeface="Times New Roman" panose="02020603050405020304" pitchFamily="18" charset="0"/>
              </a:rPr>
              <a:t> De Weerdt, K., Colombo, A., Coppola, L., Justnes, H., and Geiker, M. R. (2015).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Impact of the associated cation on chloride binding of Portland cement paste</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Cement and Concrete Research</a:t>
            </a:r>
            <a:r>
              <a:rPr lang="en-US" dirty="0">
                <a:effectLst/>
                <a:latin typeface="Times New Roman" panose="02020603050405020304" pitchFamily="18" charset="0"/>
                <a:ea typeface="Calibri" panose="020F0502020204030204" pitchFamily="34" charset="0"/>
                <a:cs typeface="Times New Roman" panose="02020603050405020304" pitchFamily="18" charset="0"/>
              </a:rPr>
              <a:t>, 68, 196-202.</a:t>
            </a:r>
            <a:endParaRPr lang="en-AU" dirty="0">
              <a:latin typeface="Times New Roman" panose="02020603050405020304" pitchFamily="18" charset="0"/>
              <a:cs typeface="Times New Roman" panose="02020603050405020304" pitchFamily="18" charset="0"/>
            </a:endParaRPr>
          </a:p>
          <a:p>
            <a:pPr algn="just">
              <a:lnSpc>
                <a:spcPct val="150000"/>
              </a:lnSpc>
            </a:pPr>
            <a:r>
              <a:rPr lang="en-AU" dirty="0">
                <a:latin typeface="Times New Roman" panose="02020603050405020304" pitchFamily="18" charset="0"/>
                <a:cs typeface="Times New Roman" panose="02020603050405020304" pitchFamily="18" charset="0"/>
              </a:rPr>
              <a:t>5- </a:t>
            </a:r>
            <a:r>
              <a:rPr lang="en-US" dirty="0">
                <a:latin typeface="Times New Roman" panose="02020603050405020304" pitchFamily="18" charset="0"/>
                <a:cs typeface="Times New Roman" panose="02020603050405020304" pitchFamily="18" charset="0"/>
              </a:rPr>
              <a:t> Zhu, Q., Jiang, L., Chen, Y., Xu, J., and Mo, L. (2012). "</a:t>
            </a:r>
            <a:r>
              <a:rPr lang="en-US" i="1" dirty="0">
                <a:latin typeface="Times New Roman" panose="02020603050405020304" pitchFamily="18" charset="0"/>
                <a:cs typeface="Times New Roman" panose="02020603050405020304" pitchFamily="18" charset="0"/>
              </a:rPr>
              <a:t>Effect of chloride salt type on chloride binding behavior of concrete</a:t>
            </a:r>
            <a:r>
              <a:rPr lang="en-US" dirty="0">
                <a:latin typeface="Times New Roman" panose="02020603050405020304" pitchFamily="18" charset="0"/>
                <a:cs typeface="Times New Roman" panose="02020603050405020304" pitchFamily="18" charset="0"/>
              </a:rPr>
              <a:t>" Construction and Building Materials, 37, 512-517.</a:t>
            </a:r>
            <a:endParaRPr lang="en-AU" dirty="0">
              <a:latin typeface="Times New Roman" panose="02020603050405020304" pitchFamily="18" charset="0"/>
              <a:cs typeface="Times New Roman" panose="02020603050405020304" pitchFamily="18" charset="0"/>
            </a:endParaRPr>
          </a:p>
          <a:p>
            <a:pPr algn="just">
              <a:lnSpc>
                <a:spcPct val="150000"/>
              </a:lnSpc>
            </a:pPr>
            <a:r>
              <a:rPr lang="en-AU" dirty="0">
                <a:latin typeface="Times New Roman" panose="02020603050405020304" pitchFamily="18" charset="0"/>
                <a:cs typeface="Times New Roman" panose="02020603050405020304" pitchFamily="18" charset="0"/>
              </a:rPr>
              <a:t>6- </a:t>
            </a:r>
            <a:r>
              <a:rPr lang="en-US" dirty="0">
                <a:effectLst/>
                <a:latin typeface="Times New Roman" panose="02020603050405020304" pitchFamily="18" charset="0"/>
                <a:ea typeface="Calibri" panose="020F0502020204030204" pitchFamily="34" charset="0"/>
                <a:cs typeface="Times New Roman" panose="02020603050405020304" pitchFamily="18" charset="0"/>
              </a:rPr>
              <a:t> Teymouri, M., Shakouri, M., and Vaddey, N. P. (2021).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pH-dependent chloride desorption isotherms of Portland cement paste</a:t>
            </a: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i="1" dirty="0">
                <a:effectLst/>
                <a:latin typeface="Times New Roman" panose="02020603050405020304" pitchFamily="18" charset="0"/>
                <a:ea typeface="Calibri" panose="020F0502020204030204" pitchFamily="34" charset="0"/>
                <a:cs typeface="Times New Roman" panose="02020603050405020304" pitchFamily="18" charset="0"/>
              </a:rPr>
              <a:t>Construction and Building Materials</a:t>
            </a:r>
            <a:r>
              <a:rPr lang="en-US" dirty="0">
                <a:effectLst/>
                <a:latin typeface="Times New Roman" panose="02020603050405020304" pitchFamily="18" charset="0"/>
                <a:ea typeface="Calibri" panose="020F0502020204030204" pitchFamily="34" charset="0"/>
                <a:cs typeface="Times New Roman" panose="02020603050405020304" pitchFamily="18" charset="0"/>
              </a:rPr>
              <a:t>, 312, 125415.</a:t>
            </a:r>
          </a:p>
        </p:txBody>
      </p:sp>
      <p:sp>
        <p:nvSpPr>
          <p:cNvPr id="2" name="Slide Number Placeholder 1">
            <a:extLst>
              <a:ext uri="{FF2B5EF4-FFF2-40B4-BE49-F238E27FC236}">
                <a16:creationId xmlns:a16="http://schemas.microsoft.com/office/drawing/2014/main" id="{49E53407-D9CF-C3AC-C03A-6A28C19D0C51}"/>
              </a:ext>
            </a:extLst>
          </p:cNvPr>
          <p:cNvSpPr>
            <a:spLocks noGrp="1"/>
          </p:cNvSpPr>
          <p:nvPr>
            <p:ph type="sldNum" sz="quarter" idx="12"/>
          </p:nvPr>
        </p:nvSpPr>
        <p:spPr/>
        <p:txBody>
          <a:bodyPr/>
          <a:lstStyle/>
          <a:p>
            <a:fld id="{79979DF2-E2ED-49F8-8BF8-C290A078E34F}" type="slidenum">
              <a:rPr lang="en-US" smtClean="0"/>
              <a:t>41</a:t>
            </a:fld>
            <a:endParaRPr lang="en-US" dirty="0"/>
          </a:p>
        </p:txBody>
      </p:sp>
    </p:spTree>
    <p:extLst>
      <p:ext uri="{BB962C8B-B14F-4D97-AF65-F5344CB8AC3E}">
        <p14:creationId xmlns:p14="http://schemas.microsoft.com/office/powerpoint/2010/main" val="35651068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CI Foundation Funds Research Projects | 2020-04-28 | Walls &amp; Ceilings">
            <a:extLst>
              <a:ext uri="{FF2B5EF4-FFF2-40B4-BE49-F238E27FC236}">
                <a16:creationId xmlns:a16="http://schemas.microsoft.com/office/drawing/2014/main" id="{8CF19813-BBD7-76E3-E851-A04464FB9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605" y="107723"/>
            <a:ext cx="5636995" cy="34448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5E0BE49-7916-69BB-C6AB-6EA9C3F74102}"/>
              </a:ext>
            </a:extLst>
          </p:cNvPr>
          <p:cNvSpPr/>
          <p:nvPr/>
        </p:nvSpPr>
        <p:spPr>
          <a:xfrm>
            <a:off x="-7792" y="12807"/>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Century" panose="02040604050505020304" pitchFamily="18" charset="0"/>
                <a:cs typeface="Times New Roman" panose="02020603050405020304" pitchFamily="18" charset="0"/>
              </a:rPr>
              <a:t>Acknowledgment</a:t>
            </a:r>
          </a:p>
        </p:txBody>
      </p:sp>
      <p:sp>
        <p:nvSpPr>
          <p:cNvPr id="6" name="TextBox 5">
            <a:extLst>
              <a:ext uri="{FF2B5EF4-FFF2-40B4-BE49-F238E27FC236}">
                <a16:creationId xmlns:a16="http://schemas.microsoft.com/office/drawing/2014/main" id="{675C459E-3FFC-52D6-F8F2-FCA093608583}"/>
              </a:ext>
            </a:extLst>
          </p:cNvPr>
          <p:cNvSpPr txBox="1"/>
          <p:nvPr/>
        </p:nvSpPr>
        <p:spPr>
          <a:xfrm>
            <a:off x="368668" y="2386032"/>
            <a:ext cx="11162898" cy="2246769"/>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Calibri" panose="020F0502020204030204" pitchFamily="34" charset="0"/>
              </a:rPr>
              <a:t>The American Concrete Institute Foundation supported this research under grant number P0042. </a:t>
            </a:r>
          </a:p>
          <a:p>
            <a:pPr algn="just"/>
            <a:endParaRPr lang="en-US" sz="2800" dirty="0">
              <a:solidFill>
                <a:srgbClr val="000000"/>
              </a:solidFill>
              <a:latin typeface="Times New Roman" panose="02020603050405020304" pitchFamily="18" charset="0"/>
              <a:ea typeface="Calibri" panose="020F0502020204030204" pitchFamily="34" charset="0"/>
            </a:endParaRPr>
          </a:p>
          <a:p>
            <a:pPr algn="just"/>
            <a:r>
              <a:rPr lang="en-US" sz="2800" dirty="0">
                <a:solidFill>
                  <a:srgbClr val="000000"/>
                </a:solidFill>
                <a:effectLst/>
                <a:latin typeface="Times New Roman" panose="02020603050405020304" pitchFamily="18" charset="0"/>
                <a:ea typeface="Calibri" panose="020F0502020204030204" pitchFamily="34" charset="0"/>
              </a:rPr>
              <a:t>We thank our advisory team and ACI-365 committee members for endorsing this project. </a:t>
            </a:r>
          </a:p>
        </p:txBody>
      </p:sp>
      <p:sp>
        <p:nvSpPr>
          <p:cNvPr id="5" name="TextBox 4">
            <a:extLst>
              <a:ext uri="{FF2B5EF4-FFF2-40B4-BE49-F238E27FC236}">
                <a16:creationId xmlns:a16="http://schemas.microsoft.com/office/drawing/2014/main" id="{5C530C3A-AD75-68E0-14CB-B9FD77148025}"/>
              </a:ext>
            </a:extLst>
          </p:cNvPr>
          <p:cNvSpPr txBox="1"/>
          <p:nvPr/>
        </p:nvSpPr>
        <p:spPr>
          <a:xfrm>
            <a:off x="293908" y="5402243"/>
            <a:ext cx="11312417" cy="523220"/>
          </a:xfrm>
          <a:prstGeom prst="rect">
            <a:avLst/>
          </a:prstGeom>
          <a:noFill/>
        </p:spPr>
        <p:txBody>
          <a:bodyPr wrap="square">
            <a:spAutoFit/>
          </a:bodyPr>
          <a:lstStyle/>
          <a:p>
            <a:pPr algn="just"/>
            <a:r>
              <a:rPr lang="en-US" sz="2800" dirty="0">
                <a:solidFill>
                  <a:srgbClr val="000000"/>
                </a:solidFill>
                <a:latin typeface="Times New Roman" panose="02020603050405020304" pitchFamily="18" charset="0"/>
                <a:ea typeface="Calibri" panose="020F0502020204030204" pitchFamily="34" charset="0"/>
              </a:rPr>
              <a:t> Thanks to the Slag Cement Association for the opportunity. </a:t>
            </a:r>
            <a:endParaRPr lang="en-US" sz="2800" dirty="0">
              <a:solidFill>
                <a:srgbClr val="000000"/>
              </a:solidFill>
              <a:effectLst/>
              <a:latin typeface="Times New Roman" panose="02020603050405020304" pitchFamily="18" charset="0"/>
              <a:ea typeface="Calibri" panose="020F0502020204030204" pitchFamily="34" charset="0"/>
            </a:endParaRPr>
          </a:p>
        </p:txBody>
      </p:sp>
      <p:sp>
        <p:nvSpPr>
          <p:cNvPr id="2" name="Slide Number Placeholder 1">
            <a:extLst>
              <a:ext uri="{FF2B5EF4-FFF2-40B4-BE49-F238E27FC236}">
                <a16:creationId xmlns:a16="http://schemas.microsoft.com/office/drawing/2014/main" id="{0EB1D456-0E2A-47AD-108E-6A0EF908ABBB}"/>
              </a:ext>
            </a:extLst>
          </p:cNvPr>
          <p:cNvSpPr>
            <a:spLocks noGrp="1"/>
          </p:cNvSpPr>
          <p:nvPr>
            <p:ph type="sldNum" sz="quarter" idx="12"/>
          </p:nvPr>
        </p:nvSpPr>
        <p:spPr/>
        <p:txBody>
          <a:bodyPr/>
          <a:lstStyle/>
          <a:p>
            <a:fld id="{79979DF2-E2ED-49F8-8BF8-C290A078E34F}" type="slidenum">
              <a:rPr lang="en-US" smtClean="0"/>
              <a:t>42</a:t>
            </a:fld>
            <a:endParaRPr lang="en-US" dirty="0"/>
          </a:p>
        </p:txBody>
      </p:sp>
    </p:spTree>
    <p:extLst>
      <p:ext uri="{BB962C8B-B14F-4D97-AF65-F5344CB8AC3E}">
        <p14:creationId xmlns:p14="http://schemas.microsoft.com/office/powerpoint/2010/main" val="38754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4" descr="Wood human figure">
            <a:extLst>
              <a:ext uri="{FF2B5EF4-FFF2-40B4-BE49-F238E27FC236}">
                <a16:creationId xmlns:a16="http://schemas.microsoft.com/office/drawing/2014/main" id="{6D47BEEA-4550-8827-D51C-C97F4871CDDE}"/>
              </a:ext>
            </a:extLst>
          </p:cNvPr>
          <p:cNvPicPr>
            <a:picLocks noChangeAspect="1"/>
          </p:cNvPicPr>
          <p:nvPr/>
        </p:nvPicPr>
        <p:blipFill rotWithShape="1">
          <a:blip r:embed="rId3">
            <a:alphaModFix amt="60000"/>
            <a:duotone>
              <a:prstClr val="black"/>
              <a:schemeClr val="tx2">
                <a:tint val="45000"/>
                <a:satMod val="400000"/>
              </a:schemeClr>
            </a:duotone>
          </a:blip>
          <a:srcRect b="15730"/>
          <a:stretch/>
        </p:blipFill>
        <p:spPr>
          <a:xfrm>
            <a:off x="-1" y="10"/>
            <a:ext cx="12192001" cy="6857990"/>
          </a:xfrm>
          <a:prstGeom prst="rect">
            <a:avLst/>
          </a:prstGeom>
          <a:solidFill>
            <a:srgbClr val="387261"/>
          </a:solidFill>
        </p:spPr>
      </p:pic>
      <p:sp>
        <p:nvSpPr>
          <p:cNvPr id="3" name="TextBox 2">
            <a:extLst>
              <a:ext uri="{FF2B5EF4-FFF2-40B4-BE49-F238E27FC236}">
                <a16:creationId xmlns:a16="http://schemas.microsoft.com/office/drawing/2014/main" id="{A64B7132-5F34-48DE-B897-878C0C77B875}"/>
              </a:ext>
            </a:extLst>
          </p:cNvPr>
          <p:cNvSpPr txBox="1"/>
          <p:nvPr/>
        </p:nvSpPr>
        <p:spPr>
          <a:xfrm>
            <a:off x="2755900" y="-455443"/>
            <a:ext cx="10515600" cy="2985923"/>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200" b="1" dirty="0">
                <a:solidFill>
                  <a:srgbClr val="FFFFFF"/>
                </a:solidFill>
                <a:latin typeface="Times New Roman" panose="02020603050405020304" pitchFamily="18" charset="0"/>
                <a:ea typeface="+mj-ea"/>
                <a:cs typeface="Times New Roman" panose="02020603050405020304" pitchFamily="18" charset="0"/>
              </a:rPr>
              <a:t>Thanks For Listening!</a:t>
            </a:r>
          </a:p>
          <a:p>
            <a:pPr algn="ctr" defTabSz="914400">
              <a:lnSpc>
                <a:spcPct val="90000"/>
              </a:lnSpc>
              <a:spcBef>
                <a:spcPct val="0"/>
              </a:spcBef>
              <a:spcAft>
                <a:spcPts val="600"/>
              </a:spcAft>
            </a:pPr>
            <a:endParaRPr lang="en-US" sz="3200" b="1" dirty="0">
              <a:solidFill>
                <a:srgbClr val="FFFFFF"/>
              </a:solidFill>
              <a:latin typeface="Times New Roman" panose="02020603050405020304" pitchFamily="18" charset="0"/>
              <a:ea typeface="+mj-ea"/>
              <a:cs typeface="Times New Roman" panose="02020603050405020304" pitchFamily="18" charset="0"/>
            </a:endParaRPr>
          </a:p>
          <a:p>
            <a:pPr algn="ctr" defTabSz="914400">
              <a:lnSpc>
                <a:spcPct val="90000"/>
              </a:lnSpc>
              <a:spcBef>
                <a:spcPct val="0"/>
              </a:spcBef>
              <a:spcAft>
                <a:spcPts val="600"/>
              </a:spcAft>
            </a:pPr>
            <a:r>
              <a:rPr lang="en-US" sz="3200" b="1" dirty="0">
                <a:solidFill>
                  <a:srgbClr val="FFFFFF"/>
                </a:solidFill>
                <a:latin typeface="Times New Roman" panose="02020603050405020304" pitchFamily="18" charset="0"/>
                <a:ea typeface="+mj-ea"/>
                <a:cs typeface="Times New Roman" panose="02020603050405020304" pitchFamily="18" charset="0"/>
              </a:rPr>
              <a:t>Questions?</a:t>
            </a:r>
          </a:p>
          <a:p>
            <a:pPr algn="ctr" defTabSz="914400">
              <a:lnSpc>
                <a:spcPct val="90000"/>
              </a:lnSpc>
              <a:spcBef>
                <a:spcPct val="0"/>
              </a:spcBef>
              <a:spcAft>
                <a:spcPts val="600"/>
              </a:spcAft>
            </a:pPr>
            <a:r>
              <a:rPr lang="en-US" sz="3200" b="1" dirty="0">
                <a:solidFill>
                  <a:srgbClr val="FFFFFF"/>
                </a:solidFill>
                <a:latin typeface="Times New Roman" panose="02020603050405020304" pitchFamily="18" charset="0"/>
                <a:ea typeface="+mj-ea"/>
                <a:cs typeface="Times New Roman" panose="02020603050405020304" pitchFamily="18" charset="0"/>
              </a:rPr>
              <a:t>Teymouri@colostate.edu</a:t>
            </a:r>
          </a:p>
        </p:txBody>
      </p:sp>
      <p:pic>
        <p:nvPicPr>
          <p:cNvPr id="2" name="Picture 1" descr="Qr code&#10;&#10;Description automatically generated">
            <a:extLst>
              <a:ext uri="{FF2B5EF4-FFF2-40B4-BE49-F238E27FC236}">
                <a16:creationId xmlns:a16="http://schemas.microsoft.com/office/drawing/2014/main" id="{40A7ABC8-3352-41B1-811C-503129B1A290}"/>
              </a:ext>
            </a:extLst>
          </p:cNvPr>
          <p:cNvPicPr>
            <a:picLocks noChangeAspect="1"/>
          </p:cNvPicPr>
          <p:nvPr/>
        </p:nvPicPr>
        <p:blipFill>
          <a:blip r:embed="rId4"/>
          <a:stretch>
            <a:fillRect/>
          </a:stretch>
        </p:blipFill>
        <p:spPr>
          <a:xfrm>
            <a:off x="6498218" y="3949092"/>
            <a:ext cx="2028335" cy="2028335"/>
          </a:xfrm>
          <a:prstGeom prst="rect">
            <a:avLst/>
          </a:prstGeom>
        </p:spPr>
      </p:pic>
      <p:pic>
        <p:nvPicPr>
          <p:cNvPr id="5" name="Picture 4" descr="Qr code&#10;&#10;Description automatically generated">
            <a:extLst>
              <a:ext uri="{FF2B5EF4-FFF2-40B4-BE49-F238E27FC236}">
                <a16:creationId xmlns:a16="http://schemas.microsoft.com/office/drawing/2014/main" id="{FAA77939-35FD-6AF8-1601-239368012E99}"/>
              </a:ext>
            </a:extLst>
          </p:cNvPr>
          <p:cNvPicPr>
            <a:picLocks noChangeAspect="1"/>
          </p:cNvPicPr>
          <p:nvPr/>
        </p:nvPicPr>
        <p:blipFill>
          <a:blip r:embed="rId5"/>
          <a:stretch>
            <a:fillRect/>
          </a:stretch>
        </p:blipFill>
        <p:spPr>
          <a:xfrm>
            <a:off x="9265579" y="3949092"/>
            <a:ext cx="2123895" cy="2123895"/>
          </a:xfrm>
          <a:prstGeom prst="rect">
            <a:avLst/>
          </a:prstGeom>
        </p:spPr>
      </p:pic>
      <p:sp>
        <p:nvSpPr>
          <p:cNvPr id="6" name="TextBox 5">
            <a:extLst>
              <a:ext uri="{FF2B5EF4-FFF2-40B4-BE49-F238E27FC236}">
                <a16:creationId xmlns:a16="http://schemas.microsoft.com/office/drawing/2014/main" id="{0F99912A-A1C3-E3C1-F7B1-69836B081140}"/>
              </a:ext>
            </a:extLst>
          </p:cNvPr>
          <p:cNvSpPr txBox="1"/>
          <p:nvPr/>
        </p:nvSpPr>
        <p:spPr>
          <a:xfrm>
            <a:off x="5882811" y="5865493"/>
            <a:ext cx="3530600" cy="76493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200" b="1" dirty="0">
                <a:solidFill>
                  <a:srgbClr val="FFFFFF"/>
                </a:solidFill>
                <a:latin typeface="Times New Roman" panose="02020603050405020304" pitchFamily="18" charset="0"/>
                <a:ea typeface="+mj-ea"/>
                <a:cs typeface="Times New Roman" panose="02020603050405020304" pitchFamily="18" charset="0"/>
              </a:rPr>
              <a:t>Paper 1</a:t>
            </a:r>
          </a:p>
        </p:txBody>
      </p:sp>
      <p:sp>
        <p:nvSpPr>
          <p:cNvPr id="7" name="TextBox 6">
            <a:extLst>
              <a:ext uri="{FF2B5EF4-FFF2-40B4-BE49-F238E27FC236}">
                <a16:creationId xmlns:a16="http://schemas.microsoft.com/office/drawing/2014/main" id="{AE815AB1-1A88-67D9-D5A2-B299F9D5F139}"/>
              </a:ext>
            </a:extLst>
          </p:cNvPr>
          <p:cNvSpPr txBox="1"/>
          <p:nvPr/>
        </p:nvSpPr>
        <p:spPr>
          <a:xfrm>
            <a:off x="8528979" y="5852279"/>
            <a:ext cx="3530600" cy="764935"/>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200" b="1" dirty="0">
                <a:solidFill>
                  <a:srgbClr val="FFFFFF"/>
                </a:solidFill>
                <a:latin typeface="Times New Roman" panose="02020603050405020304" pitchFamily="18" charset="0"/>
                <a:ea typeface="+mj-ea"/>
                <a:cs typeface="Times New Roman" panose="02020603050405020304" pitchFamily="18" charset="0"/>
              </a:rPr>
              <a:t>Paper 2</a:t>
            </a:r>
          </a:p>
        </p:txBody>
      </p:sp>
      <p:sp>
        <p:nvSpPr>
          <p:cNvPr id="8" name="Slide Number Placeholder 7">
            <a:extLst>
              <a:ext uri="{FF2B5EF4-FFF2-40B4-BE49-F238E27FC236}">
                <a16:creationId xmlns:a16="http://schemas.microsoft.com/office/drawing/2014/main" id="{C156CA3A-54CA-C3C5-9B3A-A4707D52595A}"/>
              </a:ext>
            </a:extLst>
          </p:cNvPr>
          <p:cNvSpPr>
            <a:spLocks noGrp="1"/>
          </p:cNvSpPr>
          <p:nvPr>
            <p:ph type="sldNum" sz="quarter" idx="12"/>
          </p:nvPr>
        </p:nvSpPr>
        <p:spPr/>
        <p:txBody>
          <a:bodyPr/>
          <a:lstStyle/>
          <a:p>
            <a:fld id="{79979DF2-E2ED-49F8-8BF8-C290A078E34F}" type="slidenum">
              <a:rPr lang="en-US" smtClean="0"/>
              <a:t>43</a:t>
            </a:fld>
            <a:endParaRPr lang="en-US" dirty="0"/>
          </a:p>
        </p:txBody>
      </p:sp>
    </p:spTree>
    <p:extLst>
      <p:ext uri="{BB962C8B-B14F-4D97-AF65-F5344CB8AC3E}">
        <p14:creationId xmlns:p14="http://schemas.microsoft.com/office/powerpoint/2010/main" val="1764890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1C322F-E1D8-A5B4-D5BD-6D05514EB3FE}"/>
              </a:ext>
            </a:extLst>
          </p:cNvPr>
          <p:cNvSpPr txBox="1"/>
          <p:nvPr/>
        </p:nvSpPr>
        <p:spPr>
          <a:xfrm>
            <a:off x="-1" y="4679405"/>
            <a:ext cx="12110319" cy="3164208"/>
          </a:xfrm>
          <a:prstGeom prst="rect">
            <a:avLst/>
          </a:prstGeom>
        </p:spPr>
        <p:txBody>
          <a:bodyPr vert="horz" lIns="91440" tIns="45720" rIns="91440" bIns="45720" rtlCol="0" anchor="ctr">
            <a:normAutofit/>
          </a:bodyPr>
          <a:lstStyle/>
          <a:p>
            <a:pPr algn="ctr"/>
            <a:endParaRPr lang="en-US" sz="3000" dirty="0">
              <a:solidFill>
                <a:schemeClr val="bg1"/>
              </a:solidFill>
              <a:highlight>
                <a:srgbClr val="000000"/>
              </a:highlight>
              <a:latin typeface="Times New Roman" panose="02020603050405020304" pitchFamily="18" charset="0"/>
              <a:ea typeface="+mj-ea"/>
              <a:cs typeface="Times New Roman" panose="02020603050405020304" pitchFamily="18" charset="0"/>
            </a:endParaRPr>
          </a:p>
        </p:txBody>
      </p:sp>
      <p:sp>
        <p:nvSpPr>
          <p:cNvPr id="4" name="Rectangle 3">
            <a:extLst>
              <a:ext uri="{FF2B5EF4-FFF2-40B4-BE49-F238E27FC236}">
                <a16:creationId xmlns:a16="http://schemas.microsoft.com/office/drawing/2014/main" id="{3543F777-67DB-5B80-ED9C-84A321BCF8E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Why Chloride-Induced Corrosion is Important?</a:t>
            </a:r>
          </a:p>
        </p:txBody>
      </p:sp>
      <p:sp>
        <p:nvSpPr>
          <p:cNvPr id="6" name="Slide Number Placeholder 5">
            <a:extLst>
              <a:ext uri="{FF2B5EF4-FFF2-40B4-BE49-F238E27FC236}">
                <a16:creationId xmlns:a16="http://schemas.microsoft.com/office/drawing/2014/main" id="{6FAD94CC-E93E-8E1E-840C-A1C9EAE33632}"/>
              </a:ext>
            </a:extLst>
          </p:cNvPr>
          <p:cNvSpPr>
            <a:spLocks noGrp="1"/>
          </p:cNvSpPr>
          <p:nvPr>
            <p:ph type="sldNum" sz="quarter" idx="12"/>
          </p:nvPr>
        </p:nvSpPr>
        <p:spPr/>
        <p:txBody>
          <a:bodyPr/>
          <a:lstStyle/>
          <a:p>
            <a:fld id="{79979DF2-E2ED-49F8-8BF8-C290A078E34F}" type="slidenum">
              <a:rPr lang="en-US" smtClean="0"/>
              <a:t>5</a:t>
            </a:fld>
            <a:endParaRPr lang="en-US" dirty="0"/>
          </a:p>
        </p:txBody>
      </p:sp>
      <p:pic>
        <p:nvPicPr>
          <p:cNvPr id="9" name="Picture 8">
            <a:extLst>
              <a:ext uri="{FF2B5EF4-FFF2-40B4-BE49-F238E27FC236}">
                <a16:creationId xmlns:a16="http://schemas.microsoft.com/office/drawing/2014/main" id="{1119F0DD-AB02-93F6-AE8F-1BAE367194CC}"/>
              </a:ext>
            </a:extLst>
          </p:cNvPr>
          <p:cNvPicPr>
            <a:picLocks noChangeAspect="1"/>
          </p:cNvPicPr>
          <p:nvPr/>
        </p:nvPicPr>
        <p:blipFill>
          <a:blip r:embed="rId2"/>
          <a:stretch>
            <a:fillRect/>
          </a:stretch>
        </p:blipFill>
        <p:spPr>
          <a:xfrm>
            <a:off x="1339706" y="1347028"/>
            <a:ext cx="9725457" cy="4588466"/>
          </a:xfrm>
          <a:prstGeom prst="rect">
            <a:avLst/>
          </a:prstGeom>
        </p:spPr>
      </p:pic>
      <p:pic>
        <p:nvPicPr>
          <p:cNvPr id="11" name="Picture 10">
            <a:extLst>
              <a:ext uri="{FF2B5EF4-FFF2-40B4-BE49-F238E27FC236}">
                <a16:creationId xmlns:a16="http://schemas.microsoft.com/office/drawing/2014/main" id="{36BF22C7-653A-EF54-1162-9602EF0188F0}"/>
              </a:ext>
            </a:extLst>
          </p:cNvPr>
          <p:cNvPicPr>
            <a:picLocks noChangeAspect="1"/>
          </p:cNvPicPr>
          <p:nvPr/>
        </p:nvPicPr>
        <p:blipFill>
          <a:blip r:embed="rId3"/>
          <a:stretch>
            <a:fillRect/>
          </a:stretch>
        </p:blipFill>
        <p:spPr>
          <a:xfrm>
            <a:off x="1094725" y="903600"/>
            <a:ext cx="10002549" cy="5750543"/>
          </a:xfrm>
          <a:prstGeom prst="rect">
            <a:avLst/>
          </a:prstGeom>
        </p:spPr>
      </p:pic>
      <p:sp>
        <p:nvSpPr>
          <p:cNvPr id="13" name="TextBox 12">
            <a:extLst>
              <a:ext uri="{FF2B5EF4-FFF2-40B4-BE49-F238E27FC236}">
                <a16:creationId xmlns:a16="http://schemas.microsoft.com/office/drawing/2014/main" id="{F9D025B6-A0B1-739B-C748-D5673E666DC5}"/>
              </a:ext>
            </a:extLst>
          </p:cNvPr>
          <p:cNvSpPr txBox="1"/>
          <p:nvPr/>
        </p:nvSpPr>
        <p:spPr>
          <a:xfrm>
            <a:off x="81681" y="6211669"/>
            <a:ext cx="6014319" cy="923330"/>
          </a:xfrm>
          <a:prstGeom prst="rect">
            <a:avLst/>
          </a:prstGeom>
          <a:noFill/>
        </p:spPr>
        <p:txBody>
          <a:bodyPr wrap="square">
            <a:spAutoFit/>
          </a:bodyPr>
          <a:lstStyle/>
          <a:p>
            <a:pPr algn="l"/>
            <a:r>
              <a:rPr lang="en-US" dirty="0">
                <a:solidFill>
                  <a:srgbClr val="0F0F0F"/>
                </a:solidFill>
                <a:effectLst/>
                <a:latin typeface="Times New Roman" panose="02020603050405020304" pitchFamily="18" charset="0"/>
                <a:cs typeface="Times New Roman" panose="02020603050405020304" pitchFamily="18" charset="0"/>
              </a:rPr>
              <a:t>Ref: Prof. Ueli Angst</a:t>
            </a:r>
          </a:p>
          <a:p>
            <a:r>
              <a:rPr lang="en-US" dirty="0">
                <a:latin typeface="Times New Roman" panose="02020603050405020304" pitchFamily="18" charset="0"/>
                <a:cs typeface="Times New Roman" panose="02020603050405020304" pitchFamily="18" charset="0"/>
              </a:rPr>
              <a:t>Engineering Materials Research Lab, ETH Zurich</a:t>
            </a:r>
            <a:br>
              <a:rPr lang="en-US" dirty="0">
                <a:latin typeface="Times New Roman" panose="02020603050405020304" pitchFamily="18" charset="0"/>
                <a:cs typeface="Times New Roman" panose="02020603050405020304" pitchFamily="18" charset="0"/>
              </a:rPr>
            </a:br>
            <a:endParaRPr lang="en-US" dirty="0">
              <a:solidFill>
                <a:srgbClr val="0F0F0F"/>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333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TextBox 63">
            <a:extLst>
              <a:ext uri="{FF2B5EF4-FFF2-40B4-BE49-F238E27FC236}">
                <a16:creationId xmlns:a16="http://schemas.microsoft.com/office/drawing/2014/main" id="{69B40A27-0449-4F4A-85E9-FE693EA8A0B7}"/>
              </a:ext>
            </a:extLst>
          </p:cNvPr>
          <p:cNvGraphicFramePr/>
          <p:nvPr/>
        </p:nvGraphicFramePr>
        <p:xfrm>
          <a:off x="435895" y="1201038"/>
          <a:ext cx="10302844" cy="2462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9" name="Picture 68" descr="A bridge over water&#10;&#10;Description automatically generated with low confidence">
            <a:extLst>
              <a:ext uri="{FF2B5EF4-FFF2-40B4-BE49-F238E27FC236}">
                <a16:creationId xmlns:a16="http://schemas.microsoft.com/office/drawing/2014/main" id="{1AB25C4A-9828-40AA-B3CE-86B010CAFF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876190"/>
            <a:ext cx="4433688" cy="2999916"/>
          </a:xfrm>
          <a:prstGeom prst="rect">
            <a:avLst/>
          </a:prstGeom>
        </p:spPr>
      </p:pic>
      <p:pic>
        <p:nvPicPr>
          <p:cNvPr id="84" name="Picture 83" descr="A body of water with buildings and cranes in the background&#10;&#10;Description automatically generated with medium confidence">
            <a:extLst>
              <a:ext uri="{FF2B5EF4-FFF2-40B4-BE49-F238E27FC236}">
                <a16:creationId xmlns:a16="http://schemas.microsoft.com/office/drawing/2014/main" id="{1B8E5142-C384-404A-A175-CFE7D27572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3687" y="3882947"/>
            <a:ext cx="3869798" cy="2979860"/>
          </a:xfrm>
          <a:prstGeom prst="rect">
            <a:avLst/>
          </a:prstGeom>
        </p:spPr>
      </p:pic>
      <p:pic>
        <p:nvPicPr>
          <p:cNvPr id="88" name="Picture 87" descr="A picture containing text, outdoor, road, way&#10;&#10;Description automatically generated">
            <a:extLst>
              <a:ext uri="{FF2B5EF4-FFF2-40B4-BE49-F238E27FC236}">
                <a16:creationId xmlns:a16="http://schemas.microsoft.com/office/drawing/2014/main" id="{13545A19-D645-4E97-A206-E740B0A89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11516" y="3882947"/>
            <a:ext cx="3869799" cy="2982933"/>
          </a:xfrm>
          <a:prstGeom prst="rect">
            <a:avLst/>
          </a:prstGeom>
        </p:spPr>
      </p:pic>
      <p:sp>
        <p:nvSpPr>
          <p:cNvPr id="90" name="TextBox 89">
            <a:extLst>
              <a:ext uri="{FF2B5EF4-FFF2-40B4-BE49-F238E27FC236}">
                <a16:creationId xmlns:a16="http://schemas.microsoft.com/office/drawing/2014/main" id="{20C3986A-6FEB-4076-8CC7-48CF6E75176D}"/>
              </a:ext>
            </a:extLst>
          </p:cNvPr>
          <p:cNvSpPr txBox="1"/>
          <p:nvPr/>
        </p:nvSpPr>
        <p:spPr>
          <a:xfrm>
            <a:off x="-70998" y="5450165"/>
            <a:ext cx="12110319" cy="1750690"/>
          </a:xfrm>
          <a:prstGeom prst="rect">
            <a:avLst/>
          </a:prstGeom>
        </p:spPr>
        <p:txBody>
          <a:bodyPr vert="horz" lIns="91440" tIns="45720" rIns="91440" bIns="45720" rtlCol="0" anchor="ctr">
            <a:normAutofit/>
          </a:bodyPr>
          <a:lstStyle/>
          <a:p>
            <a:pPr algn="ctr"/>
            <a:r>
              <a:rPr lang="en-US" sz="3000" dirty="0">
                <a:solidFill>
                  <a:schemeClr val="bg1"/>
                </a:solidFill>
                <a:highlight>
                  <a:srgbClr val="000000"/>
                </a:highlight>
                <a:latin typeface="Times New Roman" panose="02020603050405020304" pitchFamily="18" charset="0"/>
                <a:cs typeface="Times New Roman" panose="02020603050405020304" pitchFamily="18" charset="0"/>
              </a:rPr>
              <a:t>Federal Highway Administration (FHWA): The </a:t>
            </a:r>
            <a:r>
              <a:rPr lang="en-US" sz="3000" dirty="0">
                <a:solidFill>
                  <a:schemeClr val="bg1"/>
                </a:solidFill>
                <a:highlight>
                  <a:srgbClr val="000000"/>
                </a:highlight>
                <a:latin typeface="Times New Roman" panose="02020603050405020304" pitchFamily="18" charset="0"/>
                <a:ea typeface="+mj-ea"/>
                <a:cs typeface="Times New Roman" panose="02020603050405020304" pitchFamily="18" charset="0"/>
              </a:rPr>
              <a:t>cost of corrosion </a:t>
            </a:r>
            <a:r>
              <a:rPr lang="en-US" sz="3000" dirty="0">
                <a:solidFill>
                  <a:schemeClr val="bg1"/>
                </a:solidFill>
                <a:highlight>
                  <a:srgbClr val="000000"/>
                </a:highlight>
                <a:latin typeface="Times New Roman" panose="02020603050405020304" pitchFamily="18" charset="0"/>
                <a:cs typeface="Times New Roman" panose="02020603050405020304" pitchFamily="18" charset="0"/>
              </a:rPr>
              <a:t>to concrete bridges is  $10 billion/year.</a:t>
            </a:r>
          </a:p>
        </p:txBody>
      </p:sp>
      <p:sp>
        <p:nvSpPr>
          <p:cNvPr id="3" name="TextBox 2">
            <a:extLst>
              <a:ext uri="{FF2B5EF4-FFF2-40B4-BE49-F238E27FC236}">
                <a16:creationId xmlns:a16="http://schemas.microsoft.com/office/drawing/2014/main" id="{971C322F-E1D8-A5B4-D5BD-6D05514EB3FE}"/>
              </a:ext>
            </a:extLst>
          </p:cNvPr>
          <p:cNvSpPr txBox="1"/>
          <p:nvPr/>
        </p:nvSpPr>
        <p:spPr>
          <a:xfrm>
            <a:off x="-1" y="4679405"/>
            <a:ext cx="12110319" cy="3164208"/>
          </a:xfrm>
          <a:prstGeom prst="rect">
            <a:avLst/>
          </a:prstGeom>
        </p:spPr>
        <p:txBody>
          <a:bodyPr vert="horz" lIns="91440" tIns="45720" rIns="91440" bIns="45720" rtlCol="0" anchor="ctr">
            <a:normAutofit/>
          </a:bodyPr>
          <a:lstStyle/>
          <a:p>
            <a:pPr algn="ctr"/>
            <a:endParaRPr lang="en-US" sz="3000" dirty="0">
              <a:solidFill>
                <a:schemeClr val="bg1"/>
              </a:solidFill>
              <a:highlight>
                <a:srgbClr val="000000"/>
              </a:highlight>
              <a:latin typeface="Times New Roman" panose="02020603050405020304" pitchFamily="18" charset="0"/>
              <a:ea typeface="+mj-ea"/>
              <a:cs typeface="Times New Roman" panose="02020603050405020304" pitchFamily="18" charset="0"/>
            </a:endParaRPr>
          </a:p>
        </p:txBody>
      </p:sp>
      <p:sp>
        <p:nvSpPr>
          <p:cNvPr id="4" name="Rectangle 3">
            <a:extLst>
              <a:ext uri="{FF2B5EF4-FFF2-40B4-BE49-F238E27FC236}">
                <a16:creationId xmlns:a16="http://schemas.microsoft.com/office/drawing/2014/main" id="{3543F777-67DB-5B80-ED9C-84A321BCF8E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Why Chloride-Induced Corrosion is Important?</a:t>
            </a:r>
          </a:p>
        </p:txBody>
      </p:sp>
      <p:sp>
        <p:nvSpPr>
          <p:cNvPr id="5" name="TextBox 4">
            <a:extLst>
              <a:ext uri="{FF2B5EF4-FFF2-40B4-BE49-F238E27FC236}">
                <a16:creationId xmlns:a16="http://schemas.microsoft.com/office/drawing/2014/main" id="{CEBE2C55-3780-7E87-7E86-3709F4DFA34A}"/>
              </a:ext>
            </a:extLst>
          </p:cNvPr>
          <p:cNvSpPr txBox="1"/>
          <p:nvPr/>
        </p:nvSpPr>
        <p:spPr>
          <a:xfrm>
            <a:off x="307759" y="4049122"/>
            <a:ext cx="11576481" cy="1015663"/>
          </a:xfrm>
          <a:prstGeom prst="rect">
            <a:avLst/>
          </a:prstGeom>
          <a:noFill/>
        </p:spPr>
        <p:txBody>
          <a:bodyPr wrap="square">
            <a:spAutoFit/>
          </a:bodyPr>
          <a:lstStyle/>
          <a:p>
            <a:pPr algn="ctr"/>
            <a:r>
              <a:rPr lang="en-US" sz="3000" dirty="0">
                <a:solidFill>
                  <a:schemeClr val="bg1"/>
                </a:solidFill>
                <a:highlight>
                  <a:srgbClr val="000000"/>
                </a:highlight>
                <a:latin typeface="Times New Roman" panose="02020603050405020304" pitchFamily="18" charset="0"/>
                <a:cs typeface="Times New Roman" panose="02020603050405020304" pitchFamily="18" charset="0"/>
              </a:rPr>
              <a:t>Infrastructures card 2021: Chloride-induced corrosion afflicts more than 7.5% of the concrete bridges in the United States. </a:t>
            </a:r>
          </a:p>
        </p:txBody>
      </p:sp>
      <p:sp>
        <p:nvSpPr>
          <p:cNvPr id="6" name="Slide Number Placeholder 5">
            <a:extLst>
              <a:ext uri="{FF2B5EF4-FFF2-40B4-BE49-F238E27FC236}">
                <a16:creationId xmlns:a16="http://schemas.microsoft.com/office/drawing/2014/main" id="{6FAD94CC-E93E-8E1E-840C-A1C9EAE33632}"/>
              </a:ext>
            </a:extLst>
          </p:cNvPr>
          <p:cNvSpPr>
            <a:spLocks noGrp="1"/>
          </p:cNvSpPr>
          <p:nvPr>
            <p:ph type="sldNum" sz="quarter" idx="12"/>
          </p:nvPr>
        </p:nvSpPr>
        <p:spPr/>
        <p:txBody>
          <a:bodyPr/>
          <a:lstStyle/>
          <a:p>
            <a:fld id="{79979DF2-E2ED-49F8-8BF8-C290A078E34F}" type="slidenum">
              <a:rPr lang="en-US" smtClean="0"/>
              <a:t>6</a:t>
            </a:fld>
            <a:endParaRPr lang="en-US" dirty="0"/>
          </a:p>
        </p:txBody>
      </p:sp>
    </p:spTree>
    <p:extLst>
      <p:ext uri="{BB962C8B-B14F-4D97-AF65-F5344CB8AC3E}">
        <p14:creationId xmlns:p14="http://schemas.microsoft.com/office/powerpoint/2010/main" val="275241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1C322F-E1D8-A5B4-D5BD-6D05514EB3FE}"/>
              </a:ext>
            </a:extLst>
          </p:cNvPr>
          <p:cNvSpPr txBox="1"/>
          <p:nvPr/>
        </p:nvSpPr>
        <p:spPr>
          <a:xfrm>
            <a:off x="-1" y="4679405"/>
            <a:ext cx="12110319" cy="3164208"/>
          </a:xfrm>
          <a:prstGeom prst="rect">
            <a:avLst/>
          </a:prstGeom>
        </p:spPr>
        <p:txBody>
          <a:bodyPr vert="horz" lIns="91440" tIns="45720" rIns="91440" bIns="45720" rtlCol="0" anchor="ctr">
            <a:normAutofit/>
          </a:bodyPr>
          <a:lstStyle/>
          <a:p>
            <a:pPr algn="ctr"/>
            <a:endParaRPr lang="en-US" sz="3000" dirty="0">
              <a:solidFill>
                <a:schemeClr val="bg1"/>
              </a:solidFill>
              <a:highlight>
                <a:srgbClr val="000000"/>
              </a:highlight>
              <a:latin typeface="Times New Roman" panose="02020603050405020304" pitchFamily="18" charset="0"/>
              <a:ea typeface="+mj-ea"/>
              <a:cs typeface="Times New Roman" panose="02020603050405020304" pitchFamily="18" charset="0"/>
            </a:endParaRPr>
          </a:p>
        </p:txBody>
      </p:sp>
      <p:sp>
        <p:nvSpPr>
          <p:cNvPr id="4" name="Rectangle 3">
            <a:extLst>
              <a:ext uri="{FF2B5EF4-FFF2-40B4-BE49-F238E27FC236}">
                <a16:creationId xmlns:a16="http://schemas.microsoft.com/office/drawing/2014/main" id="{3543F777-67DB-5B80-ED9C-84A321BCF8E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Chloride Content Limits</a:t>
            </a:r>
          </a:p>
        </p:txBody>
      </p:sp>
      <p:sp>
        <p:nvSpPr>
          <p:cNvPr id="6" name="TextBox 5">
            <a:extLst>
              <a:ext uri="{FF2B5EF4-FFF2-40B4-BE49-F238E27FC236}">
                <a16:creationId xmlns:a16="http://schemas.microsoft.com/office/drawing/2014/main" id="{DB3E97C9-EEEC-FF50-AA33-D3E72C3F8A3B}"/>
              </a:ext>
            </a:extLst>
          </p:cNvPr>
          <p:cNvSpPr txBox="1"/>
          <p:nvPr/>
        </p:nvSpPr>
        <p:spPr>
          <a:xfrm>
            <a:off x="346046" y="1001038"/>
            <a:ext cx="11188816" cy="5355312"/>
          </a:xfrm>
          <a:prstGeom prst="rect">
            <a:avLst/>
          </a:prstGeom>
          <a:noFill/>
        </p:spPr>
        <p:txBody>
          <a:bodyPr wrap="square">
            <a:spAutoFit/>
          </a:bodyPr>
          <a:lstStyle/>
          <a:p>
            <a:r>
              <a:rPr lang="en-US" b="0" i="0" dirty="0">
                <a:solidFill>
                  <a:srgbClr val="272930"/>
                </a:solidFill>
                <a:effectLst/>
                <a:latin typeface="Times New Roman" panose="02020603050405020304" pitchFamily="18" charset="0"/>
                <a:cs typeface="Times New Roman" panose="02020603050405020304" pitchFamily="18" charset="0"/>
              </a:rPr>
              <a:t>ACI 318 (Building code requirements for structural concrete) Table 19.3.2.1:</a:t>
            </a:r>
          </a:p>
          <a:p>
            <a:endParaRPr lang="en-US" b="0" i="0" dirty="0">
              <a:solidFill>
                <a:srgbClr val="272930"/>
              </a:solidFill>
              <a:effectLst/>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endParaRPr lang="en-US" dirty="0">
              <a:solidFill>
                <a:srgbClr val="272930"/>
              </a:solidFill>
              <a:latin typeface="Times New Roman" panose="02020603050405020304" pitchFamily="18" charset="0"/>
              <a:cs typeface="Times New Roman" panose="02020603050405020304" pitchFamily="18" charset="0"/>
            </a:endParaRPr>
          </a:p>
          <a:p>
            <a:r>
              <a:rPr lang="en-US" dirty="0">
                <a:solidFill>
                  <a:srgbClr val="272930"/>
                </a:solidFill>
                <a:latin typeface="Times New Roman" panose="02020603050405020304" pitchFamily="18" charset="0"/>
                <a:cs typeface="Times New Roman" panose="02020603050405020304" pitchFamily="18" charset="0"/>
              </a:rPr>
              <a:t>ASTM C1218:  Standard Test Method for </a:t>
            </a:r>
            <a:r>
              <a:rPr lang="en-US" b="1" dirty="0">
                <a:solidFill>
                  <a:srgbClr val="272930"/>
                </a:solidFill>
                <a:latin typeface="Times New Roman" panose="02020603050405020304" pitchFamily="18" charset="0"/>
                <a:cs typeface="Times New Roman" panose="02020603050405020304" pitchFamily="18" charset="0"/>
              </a:rPr>
              <a:t>Water-Soluble</a:t>
            </a:r>
            <a:r>
              <a:rPr lang="en-US" dirty="0">
                <a:solidFill>
                  <a:srgbClr val="272930"/>
                </a:solidFill>
                <a:latin typeface="Times New Roman" panose="02020603050405020304" pitchFamily="18" charset="0"/>
                <a:cs typeface="Times New Roman" panose="02020603050405020304" pitchFamily="18" charset="0"/>
              </a:rPr>
              <a:t> Chloride in Mortar and Concrete</a:t>
            </a:r>
          </a:p>
          <a:p>
            <a:endParaRPr lang="en-US" dirty="0">
              <a:solidFill>
                <a:srgbClr val="272930"/>
              </a:solidFill>
              <a:latin typeface="Times New Roman" panose="02020603050405020304" pitchFamily="18" charset="0"/>
              <a:cs typeface="Times New Roman" panose="02020603050405020304" pitchFamily="18" charset="0"/>
            </a:endParaRPr>
          </a:p>
          <a:p>
            <a:r>
              <a:rPr lang="en-US" dirty="0">
                <a:solidFill>
                  <a:srgbClr val="272930"/>
                </a:solidFill>
                <a:latin typeface="Times New Roman" panose="02020603050405020304" pitchFamily="18" charset="0"/>
                <a:cs typeface="Times New Roman" panose="02020603050405020304" pitchFamily="18" charset="0"/>
              </a:rPr>
              <a:t>ASTM C1152: Standard Test Method for </a:t>
            </a:r>
            <a:r>
              <a:rPr lang="en-US" b="1" dirty="0">
                <a:solidFill>
                  <a:srgbClr val="272930"/>
                </a:solidFill>
                <a:latin typeface="Times New Roman" panose="02020603050405020304" pitchFamily="18" charset="0"/>
                <a:cs typeface="Times New Roman" panose="02020603050405020304" pitchFamily="18" charset="0"/>
              </a:rPr>
              <a:t>Acid-Soluble</a:t>
            </a:r>
            <a:r>
              <a:rPr lang="en-US" dirty="0">
                <a:solidFill>
                  <a:srgbClr val="272930"/>
                </a:solidFill>
                <a:latin typeface="Times New Roman" panose="02020603050405020304" pitchFamily="18" charset="0"/>
                <a:cs typeface="Times New Roman" panose="02020603050405020304" pitchFamily="18" charset="0"/>
              </a:rPr>
              <a:t> Chloride in Mortar and Concrete</a:t>
            </a:r>
          </a:p>
        </p:txBody>
      </p:sp>
      <p:pic>
        <p:nvPicPr>
          <p:cNvPr id="8" name="Picture 7">
            <a:extLst>
              <a:ext uri="{FF2B5EF4-FFF2-40B4-BE49-F238E27FC236}">
                <a16:creationId xmlns:a16="http://schemas.microsoft.com/office/drawing/2014/main" id="{C700DAB4-C774-E5B9-B5B0-30AE777F6D9D}"/>
              </a:ext>
            </a:extLst>
          </p:cNvPr>
          <p:cNvPicPr>
            <a:picLocks noChangeAspect="1"/>
          </p:cNvPicPr>
          <p:nvPr/>
        </p:nvPicPr>
        <p:blipFill rotWithShape="1">
          <a:blip r:embed="rId2"/>
          <a:srcRect t="3015" r="32455" b="1"/>
          <a:stretch/>
        </p:blipFill>
        <p:spPr>
          <a:xfrm>
            <a:off x="346046" y="1725320"/>
            <a:ext cx="11357843" cy="3508892"/>
          </a:xfrm>
          <a:prstGeom prst="rect">
            <a:avLst/>
          </a:prstGeom>
        </p:spPr>
      </p:pic>
      <p:pic>
        <p:nvPicPr>
          <p:cNvPr id="10" name="Picture 9">
            <a:extLst>
              <a:ext uri="{FF2B5EF4-FFF2-40B4-BE49-F238E27FC236}">
                <a16:creationId xmlns:a16="http://schemas.microsoft.com/office/drawing/2014/main" id="{49631B9F-EC3A-A679-A73D-81A57E5B7F5F}"/>
              </a:ext>
            </a:extLst>
          </p:cNvPr>
          <p:cNvPicPr>
            <a:picLocks noChangeAspect="1"/>
          </p:cNvPicPr>
          <p:nvPr/>
        </p:nvPicPr>
        <p:blipFill rotWithShape="1">
          <a:blip r:embed="rId3"/>
          <a:srcRect t="1496" b="1"/>
          <a:stretch/>
        </p:blipFill>
        <p:spPr>
          <a:xfrm>
            <a:off x="488111" y="1800225"/>
            <a:ext cx="5826964" cy="1766256"/>
          </a:xfrm>
          <a:prstGeom prst="rect">
            <a:avLst/>
          </a:prstGeom>
        </p:spPr>
      </p:pic>
      <p:sp>
        <p:nvSpPr>
          <p:cNvPr id="11" name="Slide Number Placeholder 10">
            <a:extLst>
              <a:ext uri="{FF2B5EF4-FFF2-40B4-BE49-F238E27FC236}">
                <a16:creationId xmlns:a16="http://schemas.microsoft.com/office/drawing/2014/main" id="{0E425167-4D80-ED77-1AC7-66CFD83E44F1}"/>
              </a:ext>
            </a:extLst>
          </p:cNvPr>
          <p:cNvSpPr>
            <a:spLocks noGrp="1"/>
          </p:cNvSpPr>
          <p:nvPr>
            <p:ph type="sldNum" sz="quarter" idx="12"/>
          </p:nvPr>
        </p:nvSpPr>
        <p:spPr/>
        <p:txBody>
          <a:bodyPr/>
          <a:lstStyle/>
          <a:p>
            <a:fld id="{79979DF2-E2ED-49F8-8BF8-C290A078E34F}" type="slidenum">
              <a:rPr lang="en-US" smtClean="0"/>
              <a:t>7</a:t>
            </a:fld>
            <a:endParaRPr lang="en-US" dirty="0"/>
          </a:p>
        </p:txBody>
      </p:sp>
      <p:sp>
        <p:nvSpPr>
          <p:cNvPr id="12" name="Oval 11">
            <a:extLst>
              <a:ext uri="{FF2B5EF4-FFF2-40B4-BE49-F238E27FC236}">
                <a16:creationId xmlns:a16="http://schemas.microsoft.com/office/drawing/2014/main" id="{9945E7BE-52C0-E4E3-F6EF-E17AE7FCEE87}"/>
              </a:ext>
            </a:extLst>
          </p:cNvPr>
          <p:cNvSpPr/>
          <p:nvPr/>
        </p:nvSpPr>
        <p:spPr>
          <a:xfrm>
            <a:off x="6581775" y="2857723"/>
            <a:ext cx="2219325" cy="7640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E090F7B-2FF2-A17D-CA98-657F15D8DE57}"/>
              </a:ext>
            </a:extLst>
          </p:cNvPr>
          <p:cNvCxnSpPr/>
          <p:nvPr/>
        </p:nvCxnSpPr>
        <p:spPr>
          <a:xfrm>
            <a:off x="9163050" y="2447925"/>
            <a:ext cx="209550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E5CFC937-8FAC-4504-3FEB-EEC13740B0BD}"/>
              </a:ext>
            </a:extLst>
          </p:cNvPr>
          <p:cNvCxnSpPr>
            <a:cxnSpLocks/>
          </p:cNvCxnSpPr>
          <p:nvPr/>
        </p:nvCxnSpPr>
        <p:spPr>
          <a:xfrm>
            <a:off x="7486650" y="2771775"/>
            <a:ext cx="2495550" cy="0"/>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2636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43F777-67DB-5B80-ED9C-84A321BCF8E1}"/>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What Are Main Sources of  Chloride? </a:t>
            </a:r>
          </a:p>
        </p:txBody>
      </p:sp>
      <p:sp>
        <p:nvSpPr>
          <p:cNvPr id="10" name="TextBox 9">
            <a:extLst>
              <a:ext uri="{FF2B5EF4-FFF2-40B4-BE49-F238E27FC236}">
                <a16:creationId xmlns:a16="http://schemas.microsoft.com/office/drawing/2014/main" id="{5CD6C2E3-266A-962E-67B5-55BB752872FF}"/>
              </a:ext>
            </a:extLst>
          </p:cNvPr>
          <p:cNvSpPr txBox="1"/>
          <p:nvPr/>
        </p:nvSpPr>
        <p:spPr>
          <a:xfrm>
            <a:off x="239592" y="815362"/>
            <a:ext cx="11870726" cy="1815882"/>
          </a:xfrm>
          <a:prstGeom prst="rect">
            <a:avLst/>
          </a:prstGeom>
          <a:noFill/>
        </p:spPr>
        <p:txBody>
          <a:bodyPr wrap="square">
            <a:spAutoFit/>
          </a:bodyPr>
          <a:lstStyle/>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Ocean water</a:t>
            </a: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Soils</a:t>
            </a: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Deicing salts</a:t>
            </a: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Admixtures</a:t>
            </a:r>
          </a:p>
        </p:txBody>
      </p:sp>
      <p:sp>
        <p:nvSpPr>
          <p:cNvPr id="11" name="Slide Number Placeholder 10">
            <a:extLst>
              <a:ext uri="{FF2B5EF4-FFF2-40B4-BE49-F238E27FC236}">
                <a16:creationId xmlns:a16="http://schemas.microsoft.com/office/drawing/2014/main" id="{D96B4C0E-7F07-EBBF-212B-48984C4459B0}"/>
              </a:ext>
            </a:extLst>
          </p:cNvPr>
          <p:cNvSpPr>
            <a:spLocks noGrp="1"/>
          </p:cNvSpPr>
          <p:nvPr>
            <p:ph type="sldNum" sz="quarter" idx="12"/>
          </p:nvPr>
        </p:nvSpPr>
        <p:spPr/>
        <p:txBody>
          <a:bodyPr/>
          <a:lstStyle/>
          <a:p>
            <a:fld id="{79979DF2-E2ED-49F8-8BF8-C290A078E34F}" type="slidenum">
              <a:rPr lang="en-US" smtClean="0"/>
              <a:t>8</a:t>
            </a:fld>
            <a:endParaRPr lang="en-US" dirty="0"/>
          </a:p>
        </p:txBody>
      </p:sp>
      <p:sp>
        <p:nvSpPr>
          <p:cNvPr id="2" name="Rectangle 1">
            <a:extLst>
              <a:ext uri="{FF2B5EF4-FFF2-40B4-BE49-F238E27FC236}">
                <a16:creationId xmlns:a16="http://schemas.microsoft.com/office/drawing/2014/main" id="{43EA5420-4744-EB1C-BC6B-56387F36BE61}"/>
              </a:ext>
            </a:extLst>
          </p:cNvPr>
          <p:cNvSpPr/>
          <p:nvPr/>
        </p:nvSpPr>
        <p:spPr>
          <a:xfrm>
            <a:off x="0" y="325755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What Are Popular Measures to Prevent the Chloride Induced Corrosion?</a:t>
            </a:r>
          </a:p>
        </p:txBody>
      </p:sp>
      <p:sp>
        <p:nvSpPr>
          <p:cNvPr id="5" name="TextBox 4">
            <a:extLst>
              <a:ext uri="{FF2B5EF4-FFF2-40B4-BE49-F238E27FC236}">
                <a16:creationId xmlns:a16="http://schemas.microsoft.com/office/drawing/2014/main" id="{1CB8579C-79FF-90EA-7E9A-827A8C4B6F80}"/>
              </a:ext>
            </a:extLst>
          </p:cNvPr>
          <p:cNvSpPr txBox="1"/>
          <p:nvPr/>
        </p:nvSpPr>
        <p:spPr>
          <a:xfrm>
            <a:off x="361950" y="4136313"/>
            <a:ext cx="6248400" cy="2246769"/>
          </a:xfrm>
          <a:prstGeom prst="rect">
            <a:avLst/>
          </a:prstGeom>
          <a:noFill/>
        </p:spPr>
        <p:txBody>
          <a:bodyPr wrap="square">
            <a:spAutoFit/>
          </a:bodyPr>
          <a:lstStyle/>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Reducing permeability</a:t>
            </a: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Increasing the cover </a:t>
            </a: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Concrete coating</a:t>
            </a:r>
          </a:p>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Corrosion inhibitors</a:t>
            </a:r>
          </a:p>
          <a:p>
            <a:pPr marL="342900" indent="-342900">
              <a:buFont typeface="Wingdings" panose="05000000000000000000" pitchFamily="2" charset="2"/>
              <a:buChar char="§"/>
            </a:pPr>
            <a:r>
              <a:rPr lang="en-US" sz="2800" i="1" dirty="0">
                <a:latin typeface="Times New Roman" panose="02020603050405020304" pitchFamily="18" charset="0"/>
                <a:cs typeface="Times New Roman" panose="02020603050405020304" pitchFamily="18" charset="0"/>
              </a:rPr>
              <a:t>The list goes on!</a:t>
            </a:r>
          </a:p>
        </p:txBody>
      </p:sp>
    </p:spTree>
    <p:extLst>
      <p:ext uri="{BB962C8B-B14F-4D97-AF65-F5344CB8AC3E}">
        <p14:creationId xmlns:p14="http://schemas.microsoft.com/office/powerpoint/2010/main" val="162703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C9991B3F-042F-EB41-DAAD-C608996826F5}"/>
              </a:ext>
            </a:extLst>
          </p:cNvPr>
          <p:cNvSpPr/>
          <p:nvPr/>
        </p:nvSpPr>
        <p:spPr>
          <a:xfrm>
            <a:off x="6646165" y="3485076"/>
            <a:ext cx="3477336" cy="256938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2" name="Picture 51">
            <a:extLst>
              <a:ext uri="{FF2B5EF4-FFF2-40B4-BE49-F238E27FC236}">
                <a16:creationId xmlns:a16="http://schemas.microsoft.com/office/drawing/2014/main" id="{8EB668A7-E153-43C2-7FEB-73D90D21E3A3}"/>
              </a:ext>
            </a:extLst>
          </p:cNvPr>
          <p:cNvPicPr>
            <a:picLocks noChangeAspect="1"/>
          </p:cNvPicPr>
          <p:nvPr/>
        </p:nvPicPr>
        <p:blipFill>
          <a:blip r:embed="rId3"/>
          <a:stretch>
            <a:fillRect/>
          </a:stretch>
        </p:blipFill>
        <p:spPr>
          <a:xfrm>
            <a:off x="6662725" y="4998470"/>
            <a:ext cx="3450150" cy="320375"/>
          </a:xfrm>
          <a:prstGeom prst="rect">
            <a:avLst/>
          </a:prstGeom>
        </p:spPr>
      </p:pic>
      <p:sp>
        <p:nvSpPr>
          <p:cNvPr id="53" name="Freeform 5">
            <a:extLst>
              <a:ext uri="{FF2B5EF4-FFF2-40B4-BE49-F238E27FC236}">
                <a16:creationId xmlns:a16="http://schemas.microsoft.com/office/drawing/2014/main" id="{13EFFED3-2E72-5989-7D3C-E7C0190204C0}"/>
              </a:ext>
            </a:extLst>
          </p:cNvPr>
          <p:cNvSpPr/>
          <p:nvPr/>
        </p:nvSpPr>
        <p:spPr>
          <a:xfrm flipV="1">
            <a:off x="6646165" y="4984515"/>
            <a:ext cx="3466710" cy="19067"/>
          </a:xfrm>
          <a:custGeom>
            <a:avLst/>
            <a:gdLst>
              <a:gd name="connsiteX0" fmla="*/ 0 w 6819900"/>
              <a:gd name="connsiteY0" fmla="*/ 0 h 9525"/>
              <a:gd name="connsiteX1" fmla="*/ 6819900 w 6819900"/>
              <a:gd name="connsiteY1" fmla="*/ 9525 h 9525"/>
              <a:gd name="connsiteX0" fmla="*/ 0 w 10048"/>
              <a:gd name="connsiteY0" fmla="*/ 2213 h 3039"/>
              <a:gd name="connsiteX1" fmla="*/ 10048 w 10048"/>
              <a:gd name="connsiteY1" fmla="*/ 827 h 3039"/>
            </a:gdLst>
            <a:ahLst/>
            <a:cxnLst>
              <a:cxn ang="0">
                <a:pos x="connsiteX0" y="connsiteY0"/>
              </a:cxn>
              <a:cxn ang="0">
                <a:pos x="connsiteX1" y="connsiteY1"/>
              </a:cxn>
            </a:cxnLst>
            <a:rect l="l" t="t" r="r" b="b"/>
            <a:pathLst>
              <a:path w="10048" h="3039">
                <a:moveTo>
                  <a:pt x="0" y="2213"/>
                </a:moveTo>
                <a:cubicBezTo>
                  <a:pt x="3333" y="5546"/>
                  <a:pt x="6715" y="-2506"/>
                  <a:pt x="10048" y="827"/>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37900085-B087-B148-7054-724B9B28AF00}"/>
              </a:ext>
            </a:extLst>
          </p:cNvPr>
          <p:cNvGrpSpPr/>
          <p:nvPr/>
        </p:nvGrpSpPr>
        <p:grpSpPr>
          <a:xfrm>
            <a:off x="7875899" y="4708255"/>
            <a:ext cx="407484" cy="323165"/>
            <a:chOff x="4436737" y="3706333"/>
            <a:chExt cx="407484" cy="323165"/>
          </a:xfrm>
        </p:grpSpPr>
        <p:sp>
          <p:nvSpPr>
            <p:cNvPr id="55" name="Oval 54">
              <a:extLst>
                <a:ext uri="{FF2B5EF4-FFF2-40B4-BE49-F238E27FC236}">
                  <a16:creationId xmlns:a16="http://schemas.microsoft.com/office/drawing/2014/main" id="{8025FD59-7F20-4B37-BC04-0242B01DE74F}"/>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56" name="TextBox 55">
              <a:extLst>
                <a:ext uri="{FF2B5EF4-FFF2-40B4-BE49-F238E27FC236}">
                  <a16:creationId xmlns:a16="http://schemas.microsoft.com/office/drawing/2014/main" id="{120F4EEC-B2E7-7240-E5AF-8644CAD58134}"/>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pic>
        <p:nvPicPr>
          <p:cNvPr id="57" name="Picture 56">
            <a:extLst>
              <a:ext uri="{FF2B5EF4-FFF2-40B4-BE49-F238E27FC236}">
                <a16:creationId xmlns:a16="http://schemas.microsoft.com/office/drawing/2014/main" id="{59368761-D7CF-089B-CF50-1305BF7ABF57}"/>
              </a:ext>
            </a:extLst>
          </p:cNvPr>
          <p:cNvPicPr>
            <a:picLocks/>
          </p:cNvPicPr>
          <p:nvPr/>
        </p:nvPicPr>
        <p:blipFill>
          <a:blip r:embed="rId4"/>
          <a:stretch>
            <a:fillRect/>
          </a:stretch>
        </p:blipFill>
        <p:spPr>
          <a:xfrm>
            <a:off x="6649133" y="4987303"/>
            <a:ext cx="3477336" cy="320040"/>
          </a:xfrm>
          <a:prstGeom prst="rect">
            <a:avLst/>
          </a:prstGeom>
        </p:spPr>
      </p:pic>
      <p:sp>
        <p:nvSpPr>
          <p:cNvPr id="58" name="Freeform 17">
            <a:extLst>
              <a:ext uri="{FF2B5EF4-FFF2-40B4-BE49-F238E27FC236}">
                <a16:creationId xmlns:a16="http://schemas.microsoft.com/office/drawing/2014/main" id="{26300EEF-A2B0-B956-0FD5-FC37C844F48F}"/>
              </a:ext>
            </a:extLst>
          </p:cNvPr>
          <p:cNvSpPr/>
          <p:nvPr/>
        </p:nvSpPr>
        <p:spPr>
          <a:xfrm>
            <a:off x="6649130" y="5298327"/>
            <a:ext cx="3477337" cy="45719"/>
          </a:xfrm>
          <a:custGeom>
            <a:avLst/>
            <a:gdLst>
              <a:gd name="connsiteX0" fmla="*/ 0 w 6819900"/>
              <a:gd name="connsiteY0" fmla="*/ 0 h 9525"/>
              <a:gd name="connsiteX1" fmla="*/ 6819900 w 6819900"/>
              <a:gd name="connsiteY1" fmla="*/ 9525 h 9525"/>
            </a:gdLst>
            <a:ahLst/>
            <a:cxnLst>
              <a:cxn ang="0">
                <a:pos x="connsiteX0" y="connsiteY0"/>
              </a:cxn>
              <a:cxn ang="0">
                <a:pos x="connsiteX1" y="connsiteY1"/>
              </a:cxn>
            </a:cxnLst>
            <a:rect l="l" t="t" r="r" b="b"/>
            <a:pathLst>
              <a:path w="6819900" h="9525">
                <a:moveTo>
                  <a:pt x="0" y="0"/>
                </a:moveTo>
                <a:lnTo>
                  <a:pt x="6819900" y="9525"/>
                </a:ln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9" name="Group 58">
            <a:extLst>
              <a:ext uri="{FF2B5EF4-FFF2-40B4-BE49-F238E27FC236}">
                <a16:creationId xmlns:a16="http://schemas.microsoft.com/office/drawing/2014/main" id="{9B232F5D-5788-933A-296C-F504A1F761DF}"/>
              </a:ext>
            </a:extLst>
          </p:cNvPr>
          <p:cNvGrpSpPr/>
          <p:nvPr/>
        </p:nvGrpSpPr>
        <p:grpSpPr>
          <a:xfrm>
            <a:off x="8184056" y="3799552"/>
            <a:ext cx="407484" cy="323165"/>
            <a:chOff x="4436737" y="3706333"/>
            <a:chExt cx="407484" cy="323165"/>
          </a:xfrm>
        </p:grpSpPr>
        <p:sp>
          <p:nvSpPr>
            <p:cNvPr id="60" name="Oval 59">
              <a:extLst>
                <a:ext uri="{FF2B5EF4-FFF2-40B4-BE49-F238E27FC236}">
                  <a16:creationId xmlns:a16="http://schemas.microsoft.com/office/drawing/2014/main" id="{1FCB3064-C532-7907-FABA-7D553FD5543F}"/>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61" name="TextBox 60">
              <a:extLst>
                <a:ext uri="{FF2B5EF4-FFF2-40B4-BE49-F238E27FC236}">
                  <a16:creationId xmlns:a16="http://schemas.microsoft.com/office/drawing/2014/main" id="{FBF445DC-C8F7-D8AF-B727-AE5400C5326D}"/>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62" name="Group 61">
            <a:extLst>
              <a:ext uri="{FF2B5EF4-FFF2-40B4-BE49-F238E27FC236}">
                <a16:creationId xmlns:a16="http://schemas.microsoft.com/office/drawing/2014/main" id="{24667EC1-CE92-4B7F-1856-3D2F451E66B8}"/>
              </a:ext>
            </a:extLst>
          </p:cNvPr>
          <p:cNvGrpSpPr/>
          <p:nvPr/>
        </p:nvGrpSpPr>
        <p:grpSpPr>
          <a:xfrm>
            <a:off x="7483937" y="4217448"/>
            <a:ext cx="407484" cy="323165"/>
            <a:chOff x="4436737" y="3706333"/>
            <a:chExt cx="407484" cy="323165"/>
          </a:xfrm>
        </p:grpSpPr>
        <p:sp>
          <p:nvSpPr>
            <p:cNvPr id="63" name="Oval 62">
              <a:extLst>
                <a:ext uri="{FF2B5EF4-FFF2-40B4-BE49-F238E27FC236}">
                  <a16:creationId xmlns:a16="http://schemas.microsoft.com/office/drawing/2014/main" id="{469595D2-F98F-DD7D-7034-992FD09AFA1F}"/>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64" name="TextBox 63">
              <a:extLst>
                <a:ext uri="{FF2B5EF4-FFF2-40B4-BE49-F238E27FC236}">
                  <a16:creationId xmlns:a16="http://schemas.microsoft.com/office/drawing/2014/main" id="{9D23F683-F805-1B57-83D2-CDF93992EBAC}"/>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65" name="Group 64">
            <a:extLst>
              <a:ext uri="{FF2B5EF4-FFF2-40B4-BE49-F238E27FC236}">
                <a16:creationId xmlns:a16="http://schemas.microsoft.com/office/drawing/2014/main" id="{725EF3B7-5180-F486-6516-D4DB4F5BB85F}"/>
              </a:ext>
            </a:extLst>
          </p:cNvPr>
          <p:cNvGrpSpPr/>
          <p:nvPr/>
        </p:nvGrpSpPr>
        <p:grpSpPr>
          <a:xfrm>
            <a:off x="8641859" y="4308315"/>
            <a:ext cx="407484" cy="323165"/>
            <a:chOff x="4436737" y="3706333"/>
            <a:chExt cx="407484" cy="323165"/>
          </a:xfrm>
        </p:grpSpPr>
        <p:sp>
          <p:nvSpPr>
            <p:cNvPr id="66" name="Oval 65">
              <a:extLst>
                <a:ext uri="{FF2B5EF4-FFF2-40B4-BE49-F238E27FC236}">
                  <a16:creationId xmlns:a16="http://schemas.microsoft.com/office/drawing/2014/main" id="{FA527846-2FBB-6AE3-C013-566224338B26}"/>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67" name="TextBox 66">
              <a:extLst>
                <a:ext uri="{FF2B5EF4-FFF2-40B4-BE49-F238E27FC236}">
                  <a16:creationId xmlns:a16="http://schemas.microsoft.com/office/drawing/2014/main" id="{1FB2FA7D-D96A-D9B5-E925-1C2E03F7FAA8}"/>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68" name="Group 67">
            <a:extLst>
              <a:ext uri="{FF2B5EF4-FFF2-40B4-BE49-F238E27FC236}">
                <a16:creationId xmlns:a16="http://schemas.microsoft.com/office/drawing/2014/main" id="{21D3D0CE-E885-65FF-CB77-CEB6A4FBD8EB}"/>
              </a:ext>
            </a:extLst>
          </p:cNvPr>
          <p:cNvGrpSpPr/>
          <p:nvPr/>
        </p:nvGrpSpPr>
        <p:grpSpPr>
          <a:xfrm>
            <a:off x="7621819" y="4698196"/>
            <a:ext cx="407484" cy="323165"/>
            <a:chOff x="4436737" y="3706333"/>
            <a:chExt cx="407484" cy="323165"/>
          </a:xfrm>
        </p:grpSpPr>
        <p:sp>
          <p:nvSpPr>
            <p:cNvPr id="70" name="Oval 69">
              <a:extLst>
                <a:ext uri="{FF2B5EF4-FFF2-40B4-BE49-F238E27FC236}">
                  <a16:creationId xmlns:a16="http://schemas.microsoft.com/office/drawing/2014/main" id="{52CF5B7D-F411-2901-A813-3F11201EFAD7}"/>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71" name="TextBox 70">
              <a:extLst>
                <a:ext uri="{FF2B5EF4-FFF2-40B4-BE49-F238E27FC236}">
                  <a16:creationId xmlns:a16="http://schemas.microsoft.com/office/drawing/2014/main" id="{F62F4FE3-E019-84C7-07C4-E498B67A1D2C}"/>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72" name="Group 71">
            <a:extLst>
              <a:ext uri="{FF2B5EF4-FFF2-40B4-BE49-F238E27FC236}">
                <a16:creationId xmlns:a16="http://schemas.microsoft.com/office/drawing/2014/main" id="{ABF78219-399B-8D73-8E41-7B535DA831E0}"/>
              </a:ext>
            </a:extLst>
          </p:cNvPr>
          <p:cNvGrpSpPr/>
          <p:nvPr/>
        </p:nvGrpSpPr>
        <p:grpSpPr>
          <a:xfrm>
            <a:off x="7336911" y="4605695"/>
            <a:ext cx="407484" cy="323165"/>
            <a:chOff x="4436737" y="3706333"/>
            <a:chExt cx="407484" cy="323165"/>
          </a:xfrm>
        </p:grpSpPr>
        <p:sp>
          <p:nvSpPr>
            <p:cNvPr id="74" name="Oval 73">
              <a:extLst>
                <a:ext uri="{FF2B5EF4-FFF2-40B4-BE49-F238E27FC236}">
                  <a16:creationId xmlns:a16="http://schemas.microsoft.com/office/drawing/2014/main" id="{7ECF47F5-36EC-63A0-42B0-4219693D4A45}"/>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75" name="TextBox 74">
              <a:extLst>
                <a:ext uri="{FF2B5EF4-FFF2-40B4-BE49-F238E27FC236}">
                  <a16:creationId xmlns:a16="http://schemas.microsoft.com/office/drawing/2014/main" id="{AD1F45E0-B264-C588-C67B-73C3CA8EEF32}"/>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76" name="Group 75">
            <a:extLst>
              <a:ext uri="{FF2B5EF4-FFF2-40B4-BE49-F238E27FC236}">
                <a16:creationId xmlns:a16="http://schemas.microsoft.com/office/drawing/2014/main" id="{A7DE9030-23A5-C51E-A2E0-D0D565FB7376}"/>
              </a:ext>
            </a:extLst>
          </p:cNvPr>
          <p:cNvGrpSpPr/>
          <p:nvPr/>
        </p:nvGrpSpPr>
        <p:grpSpPr>
          <a:xfrm>
            <a:off x="8551980" y="4673929"/>
            <a:ext cx="407484" cy="323165"/>
            <a:chOff x="4450009" y="3705289"/>
            <a:chExt cx="407484" cy="323165"/>
          </a:xfrm>
        </p:grpSpPr>
        <p:sp>
          <p:nvSpPr>
            <p:cNvPr id="77" name="Oval 76">
              <a:extLst>
                <a:ext uri="{FF2B5EF4-FFF2-40B4-BE49-F238E27FC236}">
                  <a16:creationId xmlns:a16="http://schemas.microsoft.com/office/drawing/2014/main" id="{347351CD-5B92-0C8B-DC17-F1F03645E5FB}"/>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78" name="TextBox 77">
              <a:extLst>
                <a:ext uri="{FF2B5EF4-FFF2-40B4-BE49-F238E27FC236}">
                  <a16:creationId xmlns:a16="http://schemas.microsoft.com/office/drawing/2014/main" id="{238B1CC9-8037-2060-6FC9-4FE4BC7D6B8E}"/>
                </a:ext>
              </a:extLst>
            </p:cNvPr>
            <p:cNvSpPr txBox="1"/>
            <p:nvPr/>
          </p:nvSpPr>
          <p:spPr>
            <a:xfrm>
              <a:off x="4450009" y="3705289"/>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79" name="Group 78">
            <a:extLst>
              <a:ext uri="{FF2B5EF4-FFF2-40B4-BE49-F238E27FC236}">
                <a16:creationId xmlns:a16="http://schemas.microsoft.com/office/drawing/2014/main" id="{91A10BD3-572C-75B0-EE0E-B9B470B8FE93}"/>
              </a:ext>
            </a:extLst>
          </p:cNvPr>
          <p:cNvGrpSpPr/>
          <p:nvPr/>
        </p:nvGrpSpPr>
        <p:grpSpPr>
          <a:xfrm>
            <a:off x="8131207" y="4680564"/>
            <a:ext cx="407484" cy="323165"/>
            <a:chOff x="4436737" y="3706333"/>
            <a:chExt cx="407484" cy="323165"/>
          </a:xfrm>
        </p:grpSpPr>
        <p:sp>
          <p:nvSpPr>
            <p:cNvPr id="80" name="Oval 79">
              <a:extLst>
                <a:ext uri="{FF2B5EF4-FFF2-40B4-BE49-F238E27FC236}">
                  <a16:creationId xmlns:a16="http://schemas.microsoft.com/office/drawing/2014/main" id="{6BDA463A-A742-73EF-6774-882B9F2CD81E}"/>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81" name="TextBox 80">
              <a:extLst>
                <a:ext uri="{FF2B5EF4-FFF2-40B4-BE49-F238E27FC236}">
                  <a16:creationId xmlns:a16="http://schemas.microsoft.com/office/drawing/2014/main" id="{0D9DADD1-C05D-62E4-1C39-F0E8B44ECB09}"/>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82" name="Group 81">
            <a:extLst>
              <a:ext uri="{FF2B5EF4-FFF2-40B4-BE49-F238E27FC236}">
                <a16:creationId xmlns:a16="http://schemas.microsoft.com/office/drawing/2014/main" id="{BE3997D9-6F7A-D5EB-1A80-EFECAD0935A6}"/>
              </a:ext>
            </a:extLst>
          </p:cNvPr>
          <p:cNvGrpSpPr/>
          <p:nvPr/>
        </p:nvGrpSpPr>
        <p:grpSpPr>
          <a:xfrm>
            <a:off x="7728873" y="4478546"/>
            <a:ext cx="407484" cy="323165"/>
            <a:chOff x="4436737" y="3706333"/>
            <a:chExt cx="407484" cy="323165"/>
          </a:xfrm>
        </p:grpSpPr>
        <p:sp>
          <p:nvSpPr>
            <p:cNvPr id="83" name="Oval 82">
              <a:extLst>
                <a:ext uri="{FF2B5EF4-FFF2-40B4-BE49-F238E27FC236}">
                  <a16:creationId xmlns:a16="http://schemas.microsoft.com/office/drawing/2014/main" id="{E7511F2E-2202-EE5C-F231-B6E789E78F08}"/>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85" name="TextBox 84">
              <a:extLst>
                <a:ext uri="{FF2B5EF4-FFF2-40B4-BE49-F238E27FC236}">
                  <a16:creationId xmlns:a16="http://schemas.microsoft.com/office/drawing/2014/main" id="{FE4BB307-6CCB-60E9-1C85-D7526050BDB7}"/>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86" name="Group 85">
            <a:extLst>
              <a:ext uri="{FF2B5EF4-FFF2-40B4-BE49-F238E27FC236}">
                <a16:creationId xmlns:a16="http://schemas.microsoft.com/office/drawing/2014/main" id="{7B5C2400-E78B-E445-2B31-F950D977FC77}"/>
              </a:ext>
            </a:extLst>
          </p:cNvPr>
          <p:cNvGrpSpPr/>
          <p:nvPr/>
        </p:nvGrpSpPr>
        <p:grpSpPr>
          <a:xfrm>
            <a:off x="8336456" y="3951952"/>
            <a:ext cx="407484" cy="323165"/>
            <a:chOff x="4436737" y="3706333"/>
            <a:chExt cx="407484" cy="323165"/>
          </a:xfrm>
        </p:grpSpPr>
        <p:sp>
          <p:nvSpPr>
            <p:cNvPr id="87" name="Oval 86">
              <a:extLst>
                <a:ext uri="{FF2B5EF4-FFF2-40B4-BE49-F238E27FC236}">
                  <a16:creationId xmlns:a16="http://schemas.microsoft.com/office/drawing/2014/main" id="{16C2AF2D-3A99-CEE3-661F-3017B7D351D9}"/>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89" name="TextBox 88">
              <a:extLst>
                <a:ext uri="{FF2B5EF4-FFF2-40B4-BE49-F238E27FC236}">
                  <a16:creationId xmlns:a16="http://schemas.microsoft.com/office/drawing/2014/main" id="{4A270FD9-33C1-998B-72CA-055F9FF5A17B}"/>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91" name="Group 90">
            <a:extLst>
              <a:ext uri="{FF2B5EF4-FFF2-40B4-BE49-F238E27FC236}">
                <a16:creationId xmlns:a16="http://schemas.microsoft.com/office/drawing/2014/main" id="{13E72C6D-4913-93B6-A50D-5419E62A5232}"/>
              </a:ext>
            </a:extLst>
          </p:cNvPr>
          <p:cNvGrpSpPr/>
          <p:nvPr/>
        </p:nvGrpSpPr>
        <p:grpSpPr>
          <a:xfrm>
            <a:off x="9081315" y="4264745"/>
            <a:ext cx="407484" cy="323165"/>
            <a:chOff x="4436737" y="3706333"/>
            <a:chExt cx="407484" cy="323165"/>
          </a:xfrm>
        </p:grpSpPr>
        <p:sp>
          <p:nvSpPr>
            <p:cNvPr id="93" name="Oval 92">
              <a:extLst>
                <a:ext uri="{FF2B5EF4-FFF2-40B4-BE49-F238E27FC236}">
                  <a16:creationId xmlns:a16="http://schemas.microsoft.com/office/drawing/2014/main" id="{8440399F-4E6B-A12B-2C66-1C41BF8B90CA}"/>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94" name="TextBox 93">
              <a:extLst>
                <a:ext uri="{FF2B5EF4-FFF2-40B4-BE49-F238E27FC236}">
                  <a16:creationId xmlns:a16="http://schemas.microsoft.com/office/drawing/2014/main" id="{95AEE3C5-89BE-1DDA-E485-5458FA2DD4AC}"/>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95" name="Group 94">
            <a:extLst>
              <a:ext uri="{FF2B5EF4-FFF2-40B4-BE49-F238E27FC236}">
                <a16:creationId xmlns:a16="http://schemas.microsoft.com/office/drawing/2014/main" id="{35634066-B133-3A43-E8B4-79F44564FF7C}"/>
              </a:ext>
            </a:extLst>
          </p:cNvPr>
          <p:cNvGrpSpPr/>
          <p:nvPr/>
        </p:nvGrpSpPr>
        <p:grpSpPr>
          <a:xfrm>
            <a:off x="6732922" y="4173372"/>
            <a:ext cx="407484" cy="323165"/>
            <a:chOff x="4436737" y="3706333"/>
            <a:chExt cx="407484" cy="323165"/>
          </a:xfrm>
        </p:grpSpPr>
        <p:sp>
          <p:nvSpPr>
            <p:cNvPr id="96" name="Oval 95">
              <a:extLst>
                <a:ext uri="{FF2B5EF4-FFF2-40B4-BE49-F238E27FC236}">
                  <a16:creationId xmlns:a16="http://schemas.microsoft.com/office/drawing/2014/main" id="{51DE98C2-72C2-6FB2-8EAB-928C873274CB}"/>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97" name="TextBox 96">
              <a:extLst>
                <a:ext uri="{FF2B5EF4-FFF2-40B4-BE49-F238E27FC236}">
                  <a16:creationId xmlns:a16="http://schemas.microsoft.com/office/drawing/2014/main" id="{D227B419-F795-68A4-8D50-BF2E992255BA}"/>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98" name="Group 97">
            <a:extLst>
              <a:ext uri="{FF2B5EF4-FFF2-40B4-BE49-F238E27FC236}">
                <a16:creationId xmlns:a16="http://schemas.microsoft.com/office/drawing/2014/main" id="{B7296640-730F-1E97-3C8E-535FF2A5C651}"/>
              </a:ext>
            </a:extLst>
          </p:cNvPr>
          <p:cNvGrpSpPr/>
          <p:nvPr/>
        </p:nvGrpSpPr>
        <p:grpSpPr>
          <a:xfrm>
            <a:off x="6951327" y="4557719"/>
            <a:ext cx="407484" cy="323165"/>
            <a:chOff x="4436737" y="3706333"/>
            <a:chExt cx="407484" cy="323165"/>
          </a:xfrm>
        </p:grpSpPr>
        <p:sp>
          <p:nvSpPr>
            <p:cNvPr id="99" name="Oval 98">
              <a:extLst>
                <a:ext uri="{FF2B5EF4-FFF2-40B4-BE49-F238E27FC236}">
                  <a16:creationId xmlns:a16="http://schemas.microsoft.com/office/drawing/2014/main" id="{6AEC5820-4CB5-0F7D-B5B2-C057D86E59D7}"/>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00" name="TextBox 99">
              <a:extLst>
                <a:ext uri="{FF2B5EF4-FFF2-40B4-BE49-F238E27FC236}">
                  <a16:creationId xmlns:a16="http://schemas.microsoft.com/office/drawing/2014/main" id="{9959AC72-4F1C-C7AF-0EBF-A6DB305FEB9E}"/>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01" name="Group 100">
            <a:extLst>
              <a:ext uri="{FF2B5EF4-FFF2-40B4-BE49-F238E27FC236}">
                <a16:creationId xmlns:a16="http://schemas.microsoft.com/office/drawing/2014/main" id="{6E7DA52C-B6A6-B9A1-4349-85B42C47470C}"/>
              </a:ext>
            </a:extLst>
          </p:cNvPr>
          <p:cNvGrpSpPr/>
          <p:nvPr/>
        </p:nvGrpSpPr>
        <p:grpSpPr>
          <a:xfrm>
            <a:off x="7995170" y="4464263"/>
            <a:ext cx="407484" cy="323165"/>
            <a:chOff x="4436737" y="3706333"/>
            <a:chExt cx="407484" cy="323165"/>
          </a:xfrm>
        </p:grpSpPr>
        <p:sp>
          <p:nvSpPr>
            <p:cNvPr id="102" name="Oval 101">
              <a:extLst>
                <a:ext uri="{FF2B5EF4-FFF2-40B4-BE49-F238E27FC236}">
                  <a16:creationId xmlns:a16="http://schemas.microsoft.com/office/drawing/2014/main" id="{23487264-D814-E1BF-05D7-C4124C24E087}"/>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03" name="TextBox 102">
              <a:extLst>
                <a:ext uri="{FF2B5EF4-FFF2-40B4-BE49-F238E27FC236}">
                  <a16:creationId xmlns:a16="http://schemas.microsoft.com/office/drawing/2014/main" id="{A77FD4AD-41D4-58A0-5F33-107611DBC961}"/>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04" name="Group 103">
            <a:extLst>
              <a:ext uri="{FF2B5EF4-FFF2-40B4-BE49-F238E27FC236}">
                <a16:creationId xmlns:a16="http://schemas.microsoft.com/office/drawing/2014/main" id="{BC360E0D-69F8-7374-974B-9EC0084B8DCA}"/>
              </a:ext>
            </a:extLst>
          </p:cNvPr>
          <p:cNvGrpSpPr/>
          <p:nvPr/>
        </p:nvGrpSpPr>
        <p:grpSpPr>
          <a:xfrm>
            <a:off x="7610771" y="3744006"/>
            <a:ext cx="407484" cy="323165"/>
            <a:chOff x="4450009" y="3705289"/>
            <a:chExt cx="407484" cy="323165"/>
          </a:xfrm>
        </p:grpSpPr>
        <p:sp>
          <p:nvSpPr>
            <p:cNvPr id="105" name="Oval 104">
              <a:extLst>
                <a:ext uri="{FF2B5EF4-FFF2-40B4-BE49-F238E27FC236}">
                  <a16:creationId xmlns:a16="http://schemas.microsoft.com/office/drawing/2014/main" id="{DE836ED3-AA9C-3F0E-605D-4CE0B7046650}"/>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06" name="TextBox 105">
              <a:extLst>
                <a:ext uri="{FF2B5EF4-FFF2-40B4-BE49-F238E27FC236}">
                  <a16:creationId xmlns:a16="http://schemas.microsoft.com/office/drawing/2014/main" id="{F376EA83-4110-0028-62A4-41D4208C9E22}"/>
                </a:ext>
              </a:extLst>
            </p:cNvPr>
            <p:cNvSpPr txBox="1"/>
            <p:nvPr/>
          </p:nvSpPr>
          <p:spPr>
            <a:xfrm>
              <a:off x="4450009" y="3705289"/>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07" name="Group 106">
            <a:extLst>
              <a:ext uri="{FF2B5EF4-FFF2-40B4-BE49-F238E27FC236}">
                <a16:creationId xmlns:a16="http://schemas.microsoft.com/office/drawing/2014/main" id="{2C2EB818-27B9-39CF-E943-91149AADA253}"/>
              </a:ext>
            </a:extLst>
          </p:cNvPr>
          <p:cNvGrpSpPr/>
          <p:nvPr/>
        </p:nvGrpSpPr>
        <p:grpSpPr>
          <a:xfrm>
            <a:off x="7856367" y="4241901"/>
            <a:ext cx="407484" cy="323165"/>
            <a:chOff x="4436737" y="3706333"/>
            <a:chExt cx="407484" cy="323165"/>
          </a:xfrm>
        </p:grpSpPr>
        <p:sp>
          <p:nvSpPr>
            <p:cNvPr id="108" name="Oval 107">
              <a:extLst>
                <a:ext uri="{FF2B5EF4-FFF2-40B4-BE49-F238E27FC236}">
                  <a16:creationId xmlns:a16="http://schemas.microsoft.com/office/drawing/2014/main" id="{9F1793B3-AB72-A48E-2785-714533B975E0}"/>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09" name="TextBox 108">
              <a:extLst>
                <a:ext uri="{FF2B5EF4-FFF2-40B4-BE49-F238E27FC236}">
                  <a16:creationId xmlns:a16="http://schemas.microsoft.com/office/drawing/2014/main" id="{0462BAD8-8811-801F-3246-86B8C5ECBEF8}"/>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sp>
        <p:nvSpPr>
          <p:cNvPr id="110" name="Rectangle 109">
            <a:extLst>
              <a:ext uri="{FF2B5EF4-FFF2-40B4-BE49-F238E27FC236}">
                <a16:creationId xmlns:a16="http://schemas.microsoft.com/office/drawing/2014/main" id="{C9A8A7BD-F413-813A-54D1-7C7B458EE17E}"/>
              </a:ext>
            </a:extLst>
          </p:cNvPr>
          <p:cNvSpPr/>
          <p:nvPr/>
        </p:nvSpPr>
        <p:spPr>
          <a:xfrm>
            <a:off x="6646165" y="3014872"/>
            <a:ext cx="3477336" cy="470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1" name="Group 110">
            <a:extLst>
              <a:ext uri="{FF2B5EF4-FFF2-40B4-BE49-F238E27FC236}">
                <a16:creationId xmlns:a16="http://schemas.microsoft.com/office/drawing/2014/main" id="{46317209-AE8E-CD95-8B92-22B7CF88051A}"/>
              </a:ext>
            </a:extLst>
          </p:cNvPr>
          <p:cNvGrpSpPr/>
          <p:nvPr/>
        </p:nvGrpSpPr>
        <p:grpSpPr>
          <a:xfrm>
            <a:off x="6804301" y="3083771"/>
            <a:ext cx="407484" cy="323165"/>
            <a:chOff x="4436737" y="3706333"/>
            <a:chExt cx="407484" cy="323165"/>
          </a:xfrm>
        </p:grpSpPr>
        <p:sp>
          <p:nvSpPr>
            <p:cNvPr id="112" name="Oval 111">
              <a:extLst>
                <a:ext uri="{FF2B5EF4-FFF2-40B4-BE49-F238E27FC236}">
                  <a16:creationId xmlns:a16="http://schemas.microsoft.com/office/drawing/2014/main" id="{8BB7CC3C-34E6-9567-706C-70A047C686D5}"/>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13" name="TextBox 112">
              <a:extLst>
                <a:ext uri="{FF2B5EF4-FFF2-40B4-BE49-F238E27FC236}">
                  <a16:creationId xmlns:a16="http://schemas.microsoft.com/office/drawing/2014/main" id="{27F04A45-266A-8EB8-A254-412AB4B59E26}"/>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14" name="Group 113">
            <a:extLst>
              <a:ext uri="{FF2B5EF4-FFF2-40B4-BE49-F238E27FC236}">
                <a16:creationId xmlns:a16="http://schemas.microsoft.com/office/drawing/2014/main" id="{4E629960-D2C5-E7B3-03D2-A36626D8C339}"/>
              </a:ext>
            </a:extLst>
          </p:cNvPr>
          <p:cNvGrpSpPr/>
          <p:nvPr/>
        </p:nvGrpSpPr>
        <p:grpSpPr>
          <a:xfrm>
            <a:off x="7336911" y="3083119"/>
            <a:ext cx="407484" cy="323165"/>
            <a:chOff x="4436737" y="3706333"/>
            <a:chExt cx="407484" cy="323165"/>
          </a:xfrm>
        </p:grpSpPr>
        <p:sp>
          <p:nvSpPr>
            <p:cNvPr id="115" name="Oval 114">
              <a:extLst>
                <a:ext uri="{FF2B5EF4-FFF2-40B4-BE49-F238E27FC236}">
                  <a16:creationId xmlns:a16="http://schemas.microsoft.com/office/drawing/2014/main" id="{DEFFD731-EEE7-1C01-B8C3-7DA61F21B204}"/>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16" name="TextBox 115">
              <a:extLst>
                <a:ext uri="{FF2B5EF4-FFF2-40B4-BE49-F238E27FC236}">
                  <a16:creationId xmlns:a16="http://schemas.microsoft.com/office/drawing/2014/main" id="{9C7A7916-C4D2-F57A-B775-E30E98B6C556}"/>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17" name="Group 116">
            <a:extLst>
              <a:ext uri="{FF2B5EF4-FFF2-40B4-BE49-F238E27FC236}">
                <a16:creationId xmlns:a16="http://schemas.microsoft.com/office/drawing/2014/main" id="{F686C595-AA0A-0CE9-DDBD-93B13B8F9FC0}"/>
              </a:ext>
            </a:extLst>
          </p:cNvPr>
          <p:cNvGrpSpPr/>
          <p:nvPr/>
        </p:nvGrpSpPr>
        <p:grpSpPr>
          <a:xfrm>
            <a:off x="7867761" y="3089116"/>
            <a:ext cx="407484" cy="323165"/>
            <a:chOff x="4436737" y="3706333"/>
            <a:chExt cx="407484" cy="323165"/>
          </a:xfrm>
        </p:grpSpPr>
        <p:sp>
          <p:nvSpPr>
            <p:cNvPr id="118" name="Oval 117">
              <a:extLst>
                <a:ext uri="{FF2B5EF4-FFF2-40B4-BE49-F238E27FC236}">
                  <a16:creationId xmlns:a16="http://schemas.microsoft.com/office/drawing/2014/main" id="{3FFA964A-2BEC-BC37-5877-D4D2E4F247ED}"/>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19" name="TextBox 118">
              <a:extLst>
                <a:ext uri="{FF2B5EF4-FFF2-40B4-BE49-F238E27FC236}">
                  <a16:creationId xmlns:a16="http://schemas.microsoft.com/office/drawing/2014/main" id="{A4CDC6B7-F761-7C3C-3FE6-17700611F96D}"/>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20" name="Group 119">
            <a:extLst>
              <a:ext uri="{FF2B5EF4-FFF2-40B4-BE49-F238E27FC236}">
                <a16:creationId xmlns:a16="http://schemas.microsoft.com/office/drawing/2014/main" id="{2C7710D5-93FC-93D2-F466-8163B5240406}"/>
              </a:ext>
            </a:extLst>
          </p:cNvPr>
          <p:cNvGrpSpPr/>
          <p:nvPr/>
        </p:nvGrpSpPr>
        <p:grpSpPr>
          <a:xfrm>
            <a:off x="8465980" y="3077227"/>
            <a:ext cx="407484" cy="323165"/>
            <a:chOff x="4436737" y="3706333"/>
            <a:chExt cx="407484" cy="323165"/>
          </a:xfrm>
        </p:grpSpPr>
        <p:sp>
          <p:nvSpPr>
            <p:cNvPr id="121" name="Oval 120">
              <a:extLst>
                <a:ext uri="{FF2B5EF4-FFF2-40B4-BE49-F238E27FC236}">
                  <a16:creationId xmlns:a16="http://schemas.microsoft.com/office/drawing/2014/main" id="{CE79480E-B2C3-ACE2-902B-8393AEEE5446}"/>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22" name="TextBox 121">
              <a:extLst>
                <a:ext uri="{FF2B5EF4-FFF2-40B4-BE49-F238E27FC236}">
                  <a16:creationId xmlns:a16="http://schemas.microsoft.com/office/drawing/2014/main" id="{5B0A38B7-7223-9949-4B4C-5B65D5DD9A1A}"/>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grpSp>
        <p:nvGrpSpPr>
          <p:cNvPr id="123" name="Group 122">
            <a:extLst>
              <a:ext uri="{FF2B5EF4-FFF2-40B4-BE49-F238E27FC236}">
                <a16:creationId xmlns:a16="http://schemas.microsoft.com/office/drawing/2014/main" id="{1E73F9E4-C19D-8148-1429-E92919ACEB92}"/>
              </a:ext>
            </a:extLst>
          </p:cNvPr>
          <p:cNvGrpSpPr/>
          <p:nvPr/>
        </p:nvGrpSpPr>
        <p:grpSpPr>
          <a:xfrm>
            <a:off x="9155339" y="3077227"/>
            <a:ext cx="407484" cy="323165"/>
            <a:chOff x="4436737" y="3706333"/>
            <a:chExt cx="407484" cy="323165"/>
          </a:xfrm>
        </p:grpSpPr>
        <p:sp>
          <p:nvSpPr>
            <p:cNvPr id="124" name="Oval 123">
              <a:extLst>
                <a:ext uri="{FF2B5EF4-FFF2-40B4-BE49-F238E27FC236}">
                  <a16:creationId xmlns:a16="http://schemas.microsoft.com/office/drawing/2014/main" id="{E1C7FBC9-7E14-FECC-D79C-CEAB6202B178}"/>
                </a:ext>
              </a:extLst>
            </p:cNvPr>
            <p:cNvSpPr/>
            <p:nvPr/>
          </p:nvSpPr>
          <p:spPr>
            <a:xfrm>
              <a:off x="4493453" y="3748782"/>
              <a:ext cx="250092" cy="240474"/>
            </a:xfrm>
            <a:prstGeom prst="ellipse">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solidFill>
                  <a:schemeClr val="bg1"/>
                </a:solidFill>
              </a:endParaRPr>
            </a:p>
          </p:txBody>
        </p:sp>
        <p:sp>
          <p:nvSpPr>
            <p:cNvPr id="125" name="TextBox 124">
              <a:extLst>
                <a:ext uri="{FF2B5EF4-FFF2-40B4-BE49-F238E27FC236}">
                  <a16:creationId xmlns:a16="http://schemas.microsoft.com/office/drawing/2014/main" id="{7B6C5DB6-225C-6DCA-4FC7-80846C03FA80}"/>
                </a:ext>
              </a:extLst>
            </p:cNvPr>
            <p:cNvSpPr txBox="1"/>
            <p:nvPr/>
          </p:nvSpPr>
          <p:spPr>
            <a:xfrm>
              <a:off x="4436737" y="3706333"/>
              <a:ext cx="407484" cy="323165"/>
            </a:xfrm>
            <a:prstGeom prst="rect">
              <a:avLst/>
            </a:prstGeom>
            <a:noFill/>
          </p:spPr>
          <p:txBody>
            <a:bodyPr wrap="square" rtlCol="0">
              <a:spAutoFit/>
            </a:bodyPr>
            <a:lstStyle/>
            <a:p>
              <a:r>
                <a:rPr lang="en-US" sz="1500" dirty="0">
                  <a:solidFill>
                    <a:schemeClr val="bg1"/>
                  </a:solidFill>
                </a:rPr>
                <a:t>Cl</a:t>
              </a:r>
              <a:r>
                <a:rPr lang="en-US" sz="1500" b="1" baseline="30000" dirty="0">
                  <a:solidFill>
                    <a:schemeClr val="bg1"/>
                  </a:solidFill>
                </a:rPr>
                <a:t>-</a:t>
              </a:r>
              <a:endParaRPr lang="en-US" sz="1500" b="1" dirty="0">
                <a:solidFill>
                  <a:schemeClr val="bg1"/>
                </a:solidFill>
              </a:endParaRPr>
            </a:p>
          </p:txBody>
        </p:sp>
      </p:grpSp>
      <p:pic>
        <p:nvPicPr>
          <p:cNvPr id="127" name="Picture 2">
            <a:extLst>
              <a:ext uri="{FF2B5EF4-FFF2-40B4-BE49-F238E27FC236}">
                <a16:creationId xmlns:a16="http://schemas.microsoft.com/office/drawing/2014/main" id="{87A4BB23-258A-F7CD-53BF-041DD34B50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788" y="3208303"/>
            <a:ext cx="4175594" cy="2783730"/>
          </a:xfrm>
          <a:prstGeom prst="rect">
            <a:avLst/>
          </a:prstGeom>
          <a:noFill/>
          <a:extLst>
            <a:ext uri="{909E8E84-426E-40DD-AFC4-6F175D3DCCD1}">
              <a14:hiddenFill xmlns:a14="http://schemas.microsoft.com/office/drawing/2010/main">
                <a:solidFill>
                  <a:srgbClr val="FFFFFF"/>
                </a:solidFill>
              </a14:hiddenFill>
            </a:ext>
          </a:extLst>
        </p:spPr>
      </p:pic>
      <p:sp>
        <p:nvSpPr>
          <p:cNvPr id="128" name="TextBox 127">
            <a:extLst>
              <a:ext uri="{FF2B5EF4-FFF2-40B4-BE49-F238E27FC236}">
                <a16:creationId xmlns:a16="http://schemas.microsoft.com/office/drawing/2014/main" id="{765F658C-3608-59D0-D48D-756A10181B04}"/>
              </a:ext>
            </a:extLst>
          </p:cNvPr>
          <p:cNvSpPr txBox="1"/>
          <p:nvPr/>
        </p:nvSpPr>
        <p:spPr>
          <a:xfrm>
            <a:off x="121249" y="839135"/>
            <a:ext cx="11870726" cy="1323439"/>
          </a:xfrm>
          <a:prstGeom prst="rect">
            <a:avLst/>
          </a:prstGeom>
          <a:noFill/>
        </p:spPr>
        <p:txBody>
          <a:bodyPr wrap="square">
            <a:spAutoFit/>
          </a:bodyPr>
          <a:lstStyle/>
          <a:p>
            <a:pPr marL="342900" indent="-342900">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When a sufficient concentration of chlorides reaches the surface of the embedded reinforcing bars, </a:t>
            </a:r>
            <a:r>
              <a:rPr lang="en-US" sz="2800" b="1" dirty="0">
                <a:solidFill>
                  <a:schemeClr val="accent2"/>
                </a:solidFill>
                <a:latin typeface="Times New Roman" panose="02020603050405020304" pitchFamily="18" charset="0"/>
                <a:cs typeface="Times New Roman" panose="02020603050405020304" pitchFamily="18" charset="0"/>
              </a:rPr>
              <a:t>chloride-induced corrosion </a:t>
            </a:r>
            <a:r>
              <a:rPr lang="en-US" sz="2800" dirty="0">
                <a:latin typeface="Times New Roman" panose="02020603050405020304" pitchFamily="18" charset="0"/>
                <a:cs typeface="Times New Roman" panose="02020603050405020304" pitchFamily="18" charset="0"/>
              </a:rPr>
              <a:t>is initiated.</a:t>
            </a:r>
          </a:p>
          <a:p>
            <a:pPr marL="342900" indent="-342900">
              <a:buFont typeface="Wingdings" panose="05000000000000000000" pitchFamily="2" charset="2"/>
              <a:buChar char="§"/>
            </a:pPr>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A64647C-EDD0-1A72-4542-FB78E2AB149D}"/>
              </a:ext>
            </a:extLst>
          </p:cNvPr>
          <p:cNvSpPr/>
          <p:nvPr/>
        </p:nvSpPr>
        <p:spPr>
          <a:xfrm>
            <a:off x="0" y="0"/>
            <a:ext cx="12192000" cy="612396"/>
          </a:xfrm>
          <a:prstGeom prst="rect">
            <a:avLst/>
          </a:prstGeom>
          <a:solidFill>
            <a:srgbClr val="387261"/>
          </a:solidFill>
          <a:ln>
            <a:solidFill>
              <a:srgbClr val="0047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rPr>
              <a:t>Chloride-Induced Corrosion </a:t>
            </a:r>
          </a:p>
        </p:txBody>
      </p:sp>
      <p:sp>
        <p:nvSpPr>
          <p:cNvPr id="4" name="Slide Number Placeholder 3">
            <a:extLst>
              <a:ext uri="{FF2B5EF4-FFF2-40B4-BE49-F238E27FC236}">
                <a16:creationId xmlns:a16="http://schemas.microsoft.com/office/drawing/2014/main" id="{2AF3F4AB-B942-F442-1312-83BA9356E511}"/>
              </a:ext>
            </a:extLst>
          </p:cNvPr>
          <p:cNvSpPr>
            <a:spLocks noGrp="1"/>
          </p:cNvSpPr>
          <p:nvPr>
            <p:ph type="sldNum" sz="quarter" idx="12"/>
          </p:nvPr>
        </p:nvSpPr>
        <p:spPr/>
        <p:txBody>
          <a:bodyPr/>
          <a:lstStyle/>
          <a:p>
            <a:fld id="{79979DF2-E2ED-49F8-8BF8-C290A078E34F}" type="slidenum">
              <a:rPr lang="en-US" smtClean="0"/>
              <a:t>9</a:t>
            </a:fld>
            <a:endParaRPr lang="en-US" dirty="0"/>
          </a:p>
        </p:txBody>
      </p:sp>
      <p:pic>
        <p:nvPicPr>
          <p:cNvPr id="3" name="Picture 2">
            <a:extLst>
              <a:ext uri="{FF2B5EF4-FFF2-40B4-BE49-F238E27FC236}">
                <a16:creationId xmlns:a16="http://schemas.microsoft.com/office/drawing/2014/main" id="{AD82E733-1211-778E-B93A-3020E1C0FE2A}"/>
              </a:ext>
            </a:extLst>
          </p:cNvPr>
          <p:cNvPicPr>
            <a:picLocks noChangeAspect="1"/>
          </p:cNvPicPr>
          <p:nvPr/>
        </p:nvPicPr>
        <p:blipFill rotWithShape="1">
          <a:blip r:embed="rId6"/>
          <a:srcRect l="7611"/>
          <a:stretch/>
        </p:blipFill>
        <p:spPr>
          <a:xfrm rot="5400000">
            <a:off x="3529803" y="-294872"/>
            <a:ext cx="4581622" cy="9259651"/>
          </a:xfrm>
          <a:prstGeom prst="rect">
            <a:avLst/>
          </a:prstGeom>
        </p:spPr>
      </p:pic>
      <p:sp>
        <p:nvSpPr>
          <p:cNvPr id="6" name="TextBox 5">
            <a:extLst>
              <a:ext uri="{FF2B5EF4-FFF2-40B4-BE49-F238E27FC236}">
                <a16:creationId xmlns:a16="http://schemas.microsoft.com/office/drawing/2014/main" id="{94FD72F6-A742-1785-28AB-64C041B6D0E2}"/>
              </a:ext>
            </a:extLst>
          </p:cNvPr>
          <p:cNvSpPr txBox="1"/>
          <p:nvPr/>
        </p:nvSpPr>
        <p:spPr>
          <a:xfrm>
            <a:off x="3401509" y="6232442"/>
            <a:ext cx="6161314" cy="369332"/>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https://doi.org/10.1016/j.cemconres.2009.08.006</a:t>
            </a:r>
          </a:p>
        </p:txBody>
      </p:sp>
    </p:spTree>
    <p:extLst>
      <p:ext uri="{BB962C8B-B14F-4D97-AF65-F5344CB8AC3E}">
        <p14:creationId xmlns:p14="http://schemas.microsoft.com/office/powerpoint/2010/main" val="257872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par>
                                <p:cTn id="11" presetID="47"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anim calcmode="lin" valueType="num">
                                      <p:cBhvr>
                                        <p:cTn id="14" dur="500" fill="hold"/>
                                        <p:tgtEl>
                                          <p:spTgt spid="54"/>
                                        </p:tgtEl>
                                        <p:attrNameLst>
                                          <p:attrName>ppt_x</p:attrName>
                                        </p:attrNameLst>
                                      </p:cBhvr>
                                      <p:tavLst>
                                        <p:tav tm="0">
                                          <p:val>
                                            <p:strVal val="#ppt_x"/>
                                          </p:val>
                                        </p:tav>
                                        <p:tav tm="100000">
                                          <p:val>
                                            <p:strVal val="#ppt_x"/>
                                          </p:val>
                                        </p:tav>
                                      </p:tavLst>
                                    </p:anim>
                                    <p:anim calcmode="lin" valueType="num">
                                      <p:cBhvr>
                                        <p:cTn id="15" dur="500" fill="hold"/>
                                        <p:tgtEl>
                                          <p:spTgt spid="5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anim calcmode="lin" valueType="num">
                                      <p:cBhvr>
                                        <p:cTn id="19" dur="500" fill="hold"/>
                                        <p:tgtEl>
                                          <p:spTgt spid="59"/>
                                        </p:tgtEl>
                                        <p:attrNameLst>
                                          <p:attrName>ppt_x</p:attrName>
                                        </p:attrNameLst>
                                      </p:cBhvr>
                                      <p:tavLst>
                                        <p:tav tm="0">
                                          <p:val>
                                            <p:strVal val="#ppt_x"/>
                                          </p:val>
                                        </p:tav>
                                        <p:tav tm="100000">
                                          <p:val>
                                            <p:strVal val="#ppt_x"/>
                                          </p:val>
                                        </p:tav>
                                      </p:tavLst>
                                    </p:anim>
                                    <p:anim calcmode="lin" valueType="num">
                                      <p:cBhvr>
                                        <p:cTn id="20" dur="500" fill="hold"/>
                                        <p:tgtEl>
                                          <p:spTgt spid="59"/>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9" presetClass="emph" presetSubtype="0" nodeType="afterEffect">
                                  <p:stCondLst>
                                    <p:cond delay="0"/>
                                  </p:stCondLst>
                                  <p:childTnLst>
                                    <p:set>
                                      <p:cBhvr>
                                        <p:cTn id="23" dur="indefinite"/>
                                        <p:tgtEl>
                                          <p:spTgt spid="59"/>
                                        </p:tgtEl>
                                        <p:attrNameLst>
                                          <p:attrName>style.opacity</p:attrName>
                                        </p:attrNameLst>
                                      </p:cBhvr>
                                      <p:to>
                                        <p:strVal val="0.5"/>
                                      </p:to>
                                    </p:set>
                                    <p:animEffect filter="image" prLst="opacity: 0.5">
                                      <p:cBhvr rctx="IE">
                                        <p:cTn id="24" dur="indefinite"/>
                                        <p:tgtEl>
                                          <p:spTgt spid="59"/>
                                        </p:tgtEl>
                                      </p:cBhvr>
                                    </p:animEffect>
                                  </p:childTnLst>
                                </p:cTn>
                              </p:par>
                              <p:par>
                                <p:cTn id="25" presetID="47"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anim calcmode="lin" valueType="num">
                                      <p:cBhvr>
                                        <p:cTn id="28" dur="500" fill="hold"/>
                                        <p:tgtEl>
                                          <p:spTgt spid="62"/>
                                        </p:tgtEl>
                                        <p:attrNameLst>
                                          <p:attrName>ppt_x</p:attrName>
                                        </p:attrNameLst>
                                      </p:cBhvr>
                                      <p:tavLst>
                                        <p:tav tm="0">
                                          <p:val>
                                            <p:strVal val="#ppt_x"/>
                                          </p:val>
                                        </p:tav>
                                        <p:tav tm="100000">
                                          <p:val>
                                            <p:strVal val="#ppt_x"/>
                                          </p:val>
                                        </p:tav>
                                      </p:tavLst>
                                    </p:anim>
                                    <p:anim calcmode="lin" valueType="num">
                                      <p:cBhvr>
                                        <p:cTn id="29" dur="500" fill="hold"/>
                                        <p:tgtEl>
                                          <p:spTgt spid="62"/>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9" presetClass="emph" presetSubtype="0" nodeType="afterEffect">
                                  <p:stCondLst>
                                    <p:cond delay="0"/>
                                  </p:stCondLst>
                                  <p:childTnLst>
                                    <p:set>
                                      <p:cBhvr>
                                        <p:cTn id="32" dur="indefinite"/>
                                        <p:tgtEl>
                                          <p:spTgt spid="62"/>
                                        </p:tgtEl>
                                        <p:attrNameLst>
                                          <p:attrName>style.opacity</p:attrName>
                                        </p:attrNameLst>
                                      </p:cBhvr>
                                      <p:to>
                                        <p:strVal val="0.5"/>
                                      </p:to>
                                    </p:set>
                                    <p:animEffect filter="image" prLst="opacity: 0.5">
                                      <p:cBhvr rctx="IE">
                                        <p:cTn id="33" dur="indefinite"/>
                                        <p:tgtEl>
                                          <p:spTgt spid="62"/>
                                        </p:tgtEl>
                                      </p:cBhvr>
                                    </p:animEffect>
                                  </p:childTnLst>
                                </p:cTn>
                              </p:par>
                              <p:par>
                                <p:cTn id="34" presetID="47" presetClass="entr" presetSubtype="0" fill="hold" nodeType="withEffect">
                                  <p:stCondLst>
                                    <p:cond delay="0"/>
                                  </p:stCondLst>
                                  <p:childTnLst>
                                    <p:set>
                                      <p:cBhvr>
                                        <p:cTn id="35" dur="1" fill="hold">
                                          <p:stCondLst>
                                            <p:cond delay="0"/>
                                          </p:stCondLst>
                                        </p:cTn>
                                        <p:tgtEl>
                                          <p:spTgt spid="65"/>
                                        </p:tgtEl>
                                        <p:attrNameLst>
                                          <p:attrName>style.visibility</p:attrName>
                                        </p:attrNameLst>
                                      </p:cBhvr>
                                      <p:to>
                                        <p:strVal val="visible"/>
                                      </p:to>
                                    </p:set>
                                    <p:animEffect transition="in" filter="fade">
                                      <p:cBhvr>
                                        <p:cTn id="36" dur="500"/>
                                        <p:tgtEl>
                                          <p:spTgt spid="65"/>
                                        </p:tgtEl>
                                      </p:cBhvr>
                                    </p:animEffect>
                                    <p:anim calcmode="lin" valueType="num">
                                      <p:cBhvr>
                                        <p:cTn id="37" dur="500" fill="hold"/>
                                        <p:tgtEl>
                                          <p:spTgt spid="65"/>
                                        </p:tgtEl>
                                        <p:attrNameLst>
                                          <p:attrName>ppt_x</p:attrName>
                                        </p:attrNameLst>
                                      </p:cBhvr>
                                      <p:tavLst>
                                        <p:tav tm="0">
                                          <p:val>
                                            <p:strVal val="#ppt_x"/>
                                          </p:val>
                                        </p:tav>
                                        <p:tav tm="100000">
                                          <p:val>
                                            <p:strVal val="#ppt_x"/>
                                          </p:val>
                                        </p:tav>
                                      </p:tavLst>
                                    </p:anim>
                                    <p:anim calcmode="lin" valueType="num">
                                      <p:cBhvr>
                                        <p:cTn id="38" dur="500" fill="hold"/>
                                        <p:tgtEl>
                                          <p:spTgt spid="65"/>
                                        </p:tgtEl>
                                        <p:attrNameLst>
                                          <p:attrName>ppt_y</p:attrName>
                                        </p:attrNameLst>
                                      </p:cBhvr>
                                      <p:tavLst>
                                        <p:tav tm="0">
                                          <p:val>
                                            <p:strVal val="#ppt_y-.1"/>
                                          </p:val>
                                        </p:tav>
                                        <p:tav tm="100000">
                                          <p:val>
                                            <p:strVal val="#ppt_y"/>
                                          </p:val>
                                        </p:tav>
                                      </p:tavLst>
                                    </p:anim>
                                  </p:childTnLst>
                                </p:cTn>
                              </p:par>
                            </p:childTnLst>
                          </p:cTn>
                        </p:par>
                        <p:par>
                          <p:cTn id="39" fill="hold">
                            <p:stCondLst>
                              <p:cond delay="1500"/>
                            </p:stCondLst>
                            <p:childTnLst>
                              <p:par>
                                <p:cTn id="40" presetID="9" presetClass="emph" presetSubtype="0" nodeType="afterEffect">
                                  <p:stCondLst>
                                    <p:cond delay="0"/>
                                  </p:stCondLst>
                                  <p:childTnLst>
                                    <p:set>
                                      <p:cBhvr>
                                        <p:cTn id="41" dur="indefinite"/>
                                        <p:tgtEl>
                                          <p:spTgt spid="65"/>
                                        </p:tgtEl>
                                        <p:attrNameLst>
                                          <p:attrName>style.opacity</p:attrName>
                                        </p:attrNameLst>
                                      </p:cBhvr>
                                      <p:to>
                                        <p:strVal val="0.5"/>
                                      </p:to>
                                    </p:set>
                                    <p:animEffect filter="image" prLst="opacity: 0.5">
                                      <p:cBhvr rctx="IE">
                                        <p:cTn id="42" dur="indefinite"/>
                                        <p:tgtEl>
                                          <p:spTgt spid="65"/>
                                        </p:tgtEl>
                                      </p:cBhvr>
                                    </p:animEffect>
                                  </p:childTnLst>
                                </p:cTn>
                              </p:par>
                              <p:par>
                                <p:cTn id="43" presetID="47" presetClass="entr" presetSubtype="0" fill="hold"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anim calcmode="lin" valueType="num">
                                      <p:cBhvr>
                                        <p:cTn id="46" dur="500" fill="hold"/>
                                        <p:tgtEl>
                                          <p:spTgt spid="68"/>
                                        </p:tgtEl>
                                        <p:attrNameLst>
                                          <p:attrName>ppt_x</p:attrName>
                                        </p:attrNameLst>
                                      </p:cBhvr>
                                      <p:tavLst>
                                        <p:tav tm="0">
                                          <p:val>
                                            <p:strVal val="#ppt_x"/>
                                          </p:val>
                                        </p:tav>
                                        <p:tav tm="100000">
                                          <p:val>
                                            <p:strVal val="#ppt_x"/>
                                          </p:val>
                                        </p:tav>
                                      </p:tavLst>
                                    </p:anim>
                                    <p:anim calcmode="lin" valueType="num">
                                      <p:cBhvr>
                                        <p:cTn id="47" dur="500" fill="hold"/>
                                        <p:tgtEl>
                                          <p:spTgt spid="68"/>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anim calcmode="lin" valueType="num">
                                      <p:cBhvr>
                                        <p:cTn id="51" dur="500" fill="hold"/>
                                        <p:tgtEl>
                                          <p:spTgt spid="72"/>
                                        </p:tgtEl>
                                        <p:attrNameLst>
                                          <p:attrName>ppt_x</p:attrName>
                                        </p:attrNameLst>
                                      </p:cBhvr>
                                      <p:tavLst>
                                        <p:tav tm="0">
                                          <p:val>
                                            <p:strVal val="#ppt_x"/>
                                          </p:val>
                                        </p:tav>
                                        <p:tav tm="100000">
                                          <p:val>
                                            <p:strVal val="#ppt_x"/>
                                          </p:val>
                                        </p:tav>
                                      </p:tavLst>
                                    </p:anim>
                                    <p:anim calcmode="lin" valueType="num">
                                      <p:cBhvr>
                                        <p:cTn id="52" dur="500" fill="hold"/>
                                        <p:tgtEl>
                                          <p:spTgt spid="72"/>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9" presetClass="emph" presetSubtype="0" nodeType="afterEffect">
                                  <p:stCondLst>
                                    <p:cond delay="0"/>
                                  </p:stCondLst>
                                  <p:childTnLst>
                                    <p:set>
                                      <p:cBhvr>
                                        <p:cTn id="55" dur="indefinite"/>
                                        <p:tgtEl>
                                          <p:spTgt spid="72"/>
                                        </p:tgtEl>
                                        <p:attrNameLst>
                                          <p:attrName>style.opacity</p:attrName>
                                        </p:attrNameLst>
                                      </p:cBhvr>
                                      <p:to>
                                        <p:strVal val="0.5"/>
                                      </p:to>
                                    </p:set>
                                    <p:animEffect filter="image" prLst="opacity: 0.5">
                                      <p:cBhvr rctx="IE">
                                        <p:cTn id="56" dur="indefinite"/>
                                        <p:tgtEl>
                                          <p:spTgt spid="72"/>
                                        </p:tgtEl>
                                      </p:cBhvr>
                                    </p:animEffect>
                                  </p:childTnLst>
                                </p:cTn>
                              </p:par>
                              <p:par>
                                <p:cTn id="57" presetID="47" presetClass="entr" presetSubtype="0" fill="hold" nodeType="withEffect">
                                  <p:stCondLst>
                                    <p:cond delay="0"/>
                                  </p:stCondLst>
                                  <p:childTnLst>
                                    <p:set>
                                      <p:cBhvr>
                                        <p:cTn id="58" dur="1" fill="hold">
                                          <p:stCondLst>
                                            <p:cond delay="0"/>
                                          </p:stCondLst>
                                        </p:cTn>
                                        <p:tgtEl>
                                          <p:spTgt spid="76"/>
                                        </p:tgtEl>
                                        <p:attrNameLst>
                                          <p:attrName>style.visibility</p:attrName>
                                        </p:attrNameLst>
                                      </p:cBhvr>
                                      <p:to>
                                        <p:strVal val="visible"/>
                                      </p:to>
                                    </p:set>
                                    <p:animEffect transition="in" filter="fade">
                                      <p:cBhvr>
                                        <p:cTn id="59" dur="500"/>
                                        <p:tgtEl>
                                          <p:spTgt spid="76"/>
                                        </p:tgtEl>
                                      </p:cBhvr>
                                    </p:animEffect>
                                    <p:anim calcmode="lin" valueType="num">
                                      <p:cBhvr>
                                        <p:cTn id="60" dur="500" fill="hold"/>
                                        <p:tgtEl>
                                          <p:spTgt spid="76"/>
                                        </p:tgtEl>
                                        <p:attrNameLst>
                                          <p:attrName>ppt_x</p:attrName>
                                        </p:attrNameLst>
                                      </p:cBhvr>
                                      <p:tavLst>
                                        <p:tav tm="0">
                                          <p:val>
                                            <p:strVal val="#ppt_x"/>
                                          </p:val>
                                        </p:tav>
                                        <p:tav tm="100000">
                                          <p:val>
                                            <p:strVal val="#ppt_x"/>
                                          </p:val>
                                        </p:tav>
                                      </p:tavLst>
                                    </p:anim>
                                    <p:anim calcmode="lin" valueType="num">
                                      <p:cBhvr>
                                        <p:cTn id="61" dur="500" fill="hold"/>
                                        <p:tgtEl>
                                          <p:spTgt spid="76"/>
                                        </p:tgtEl>
                                        <p:attrNameLst>
                                          <p:attrName>ppt_y</p:attrName>
                                        </p:attrNameLst>
                                      </p:cBhvr>
                                      <p:tavLst>
                                        <p:tav tm="0">
                                          <p:val>
                                            <p:strVal val="#ppt_y-.1"/>
                                          </p:val>
                                        </p:tav>
                                        <p:tav tm="100000">
                                          <p:val>
                                            <p:strVal val="#ppt_y"/>
                                          </p:val>
                                        </p:tav>
                                      </p:tavLst>
                                    </p:anim>
                                  </p:childTnLst>
                                </p:cTn>
                              </p:par>
                            </p:childTnLst>
                          </p:cTn>
                        </p:par>
                        <p:par>
                          <p:cTn id="62" fill="hold">
                            <p:stCondLst>
                              <p:cond delay="2500"/>
                            </p:stCondLst>
                            <p:childTnLst>
                              <p:par>
                                <p:cTn id="63" presetID="9" presetClass="emph" presetSubtype="0" nodeType="afterEffect">
                                  <p:stCondLst>
                                    <p:cond delay="0"/>
                                  </p:stCondLst>
                                  <p:childTnLst>
                                    <p:set>
                                      <p:cBhvr>
                                        <p:cTn id="64" dur="indefinite"/>
                                        <p:tgtEl>
                                          <p:spTgt spid="76"/>
                                        </p:tgtEl>
                                        <p:attrNameLst>
                                          <p:attrName>style.opacity</p:attrName>
                                        </p:attrNameLst>
                                      </p:cBhvr>
                                      <p:to>
                                        <p:strVal val="0.5"/>
                                      </p:to>
                                    </p:set>
                                    <p:animEffect filter="image" prLst="opacity: 0.5">
                                      <p:cBhvr rctx="IE">
                                        <p:cTn id="65" dur="indefinite"/>
                                        <p:tgtEl>
                                          <p:spTgt spid="76"/>
                                        </p:tgtEl>
                                      </p:cBhvr>
                                    </p:animEffect>
                                  </p:childTnLst>
                                </p:cTn>
                              </p:par>
                              <p:par>
                                <p:cTn id="66" presetID="47" presetClass="entr" presetSubtype="0" fill="hold" nodeType="with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fade">
                                      <p:cBhvr>
                                        <p:cTn id="68" dur="500"/>
                                        <p:tgtEl>
                                          <p:spTgt spid="79"/>
                                        </p:tgtEl>
                                      </p:cBhvr>
                                    </p:animEffect>
                                    <p:anim calcmode="lin" valueType="num">
                                      <p:cBhvr>
                                        <p:cTn id="69" dur="500" fill="hold"/>
                                        <p:tgtEl>
                                          <p:spTgt spid="79"/>
                                        </p:tgtEl>
                                        <p:attrNameLst>
                                          <p:attrName>ppt_x</p:attrName>
                                        </p:attrNameLst>
                                      </p:cBhvr>
                                      <p:tavLst>
                                        <p:tav tm="0">
                                          <p:val>
                                            <p:strVal val="#ppt_x"/>
                                          </p:val>
                                        </p:tav>
                                        <p:tav tm="100000">
                                          <p:val>
                                            <p:strVal val="#ppt_x"/>
                                          </p:val>
                                        </p:tav>
                                      </p:tavLst>
                                    </p:anim>
                                    <p:anim calcmode="lin" valueType="num">
                                      <p:cBhvr>
                                        <p:cTn id="70" dur="500" fill="hold"/>
                                        <p:tgtEl>
                                          <p:spTgt spid="79"/>
                                        </p:tgtEl>
                                        <p:attrNameLst>
                                          <p:attrName>ppt_y</p:attrName>
                                        </p:attrNameLst>
                                      </p:cBhvr>
                                      <p:tavLst>
                                        <p:tav tm="0">
                                          <p:val>
                                            <p:strVal val="#ppt_y-.1"/>
                                          </p:val>
                                        </p:tav>
                                        <p:tav tm="100000">
                                          <p:val>
                                            <p:strVal val="#ppt_y"/>
                                          </p:val>
                                        </p:tav>
                                      </p:tavLst>
                                    </p:anim>
                                  </p:childTnLst>
                                </p:cTn>
                              </p:par>
                              <p:par>
                                <p:cTn id="71" presetID="47" presetClass="entr" presetSubtype="0" fill="hold" nodeType="with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fade">
                                      <p:cBhvr>
                                        <p:cTn id="73" dur="500"/>
                                        <p:tgtEl>
                                          <p:spTgt spid="82"/>
                                        </p:tgtEl>
                                      </p:cBhvr>
                                    </p:animEffect>
                                    <p:anim calcmode="lin" valueType="num">
                                      <p:cBhvr>
                                        <p:cTn id="74" dur="500" fill="hold"/>
                                        <p:tgtEl>
                                          <p:spTgt spid="82"/>
                                        </p:tgtEl>
                                        <p:attrNameLst>
                                          <p:attrName>ppt_x</p:attrName>
                                        </p:attrNameLst>
                                      </p:cBhvr>
                                      <p:tavLst>
                                        <p:tav tm="0">
                                          <p:val>
                                            <p:strVal val="#ppt_x"/>
                                          </p:val>
                                        </p:tav>
                                        <p:tav tm="100000">
                                          <p:val>
                                            <p:strVal val="#ppt_x"/>
                                          </p:val>
                                        </p:tav>
                                      </p:tavLst>
                                    </p:anim>
                                    <p:anim calcmode="lin" valueType="num">
                                      <p:cBhvr>
                                        <p:cTn id="75" dur="500" fill="hold"/>
                                        <p:tgtEl>
                                          <p:spTgt spid="82"/>
                                        </p:tgtEl>
                                        <p:attrNameLst>
                                          <p:attrName>ppt_y</p:attrName>
                                        </p:attrNameLst>
                                      </p:cBhvr>
                                      <p:tavLst>
                                        <p:tav tm="0">
                                          <p:val>
                                            <p:strVal val="#ppt_y-.1"/>
                                          </p:val>
                                        </p:tav>
                                        <p:tav tm="100000">
                                          <p:val>
                                            <p:strVal val="#ppt_y"/>
                                          </p:val>
                                        </p:tav>
                                      </p:tavLst>
                                    </p:anim>
                                  </p:childTnLst>
                                </p:cTn>
                              </p:par>
                              <p:par>
                                <p:cTn id="76" presetID="47" presetClass="entr" presetSubtype="0" fill="hold" nodeType="with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fade">
                                      <p:cBhvr>
                                        <p:cTn id="78" dur="500"/>
                                        <p:tgtEl>
                                          <p:spTgt spid="86"/>
                                        </p:tgtEl>
                                      </p:cBhvr>
                                    </p:animEffect>
                                    <p:anim calcmode="lin" valueType="num">
                                      <p:cBhvr>
                                        <p:cTn id="79" dur="500" fill="hold"/>
                                        <p:tgtEl>
                                          <p:spTgt spid="86"/>
                                        </p:tgtEl>
                                        <p:attrNameLst>
                                          <p:attrName>ppt_x</p:attrName>
                                        </p:attrNameLst>
                                      </p:cBhvr>
                                      <p:tavLst>
                                        <p:tav tm="0">
                                          <p:val>
                                            <p:strVal val="#ppt_x"/>
                                          </p:val>
                                        </p:tav>
                                        <p:tav tm="100000">
                                          <p:val>
                                            <p:strVal val="#ppt_x"/>
                                          </p:val>
                                        </p:tav>
                                      </p:tavLst>
                                    </p:anim>
                                    <p:anim calcmode="lin" valueType="num">
                                      <p:cBhvr>
                                        <p:cTn id="80" dur="500" fill="hold"/>
                                        <p:tgtEl>
                                          <p:spTgt spid="86"/>
                                        </p:tgtEl>
                                        <p:attrNameLst>
                                          <p:attrName>ppt_y</p:attrName>
                                        </p:attrNameLst>
                                      </p:cBhvr>
                                      <p:tavLst>
                                        <p:tav tm="0">
                                          <p:val>
                                            <p:strVal val="#ppt_y-.1"/>
                                          </p:val>
                                        </p:tav>
                                        <p:tav tm="100000">
                                          <p:val>
                                            <p:strVal val="#ppt_y"/>
                                          </p:val>
                                        </p:tav>
                                      </p:tavLst>
                                    </p:anim>
                                  </p:childTnLst>
                                </p:cTn>
                              </p:par>
                            </p:childTnLst>
                          </p:cTn>
                        </p:par>
                        <p:par>
                          <p:cTn id="81" fill="hold">
                            <p:stCondLst>
                              <p:cond delay="3000"/>
                            </p:stCondLst>
                            <p:childTnLst>
                              <p:par>
                                <p:cTn id="82" presetID="9" presetClass="emph" presetSubtype="0" nodeType="afterEffect">
                                  <p:stCondLst>
                                    <p:cond delay="0"/>
                                  </p:stCondLst>
                                  <p:childTnLst>
                                    <p:set>
                                      <p:cBhvr>
                                        <p:cTn id="83" dur="indefinite"/>
                                        <p:tgtEl>
                                          <p:spTgt spid="86"/>
                                        </p:tgtEl>
                                        <p:attrNameLst>
                                          <p:attrName>style.opacity</p:attrName>
                                        </p:attrNameLst>
                                      </p:cBhvr>
                                      <p:to>
                                        <p:strVal val="0.5"/>
                                      </p:to>
                                    </p:set>
                                    <p:animEffect filter="image" prLst="opacity: 0.5">
                                      <p:cBhvr rctx="IE">
                                        <p:cTn id="84" dur="indefinite"/>
                                        <p:tgtEl>
                                          <p:spTgt spid="86"/>
                                        </p:tgtEl>
                                      </p:cBhvr>
                                    </p:animEffect>
                                  </p:childTnLst>
                                </p:cTn>
                              </p:par>
                              <p:par>
                                <p:cTn id="85" presetID="47" presetClass="entr" presetSubtype="0" fill="hold" nodeType="withEffect">
                                  <p:stCondLst>
                                    <p:cond delay="0"/>
                                  </p:stCondLst>
                                  <p:childTnLst>
                                    <p:set>
                                      <p:cBhvr>
                                        <p:cTn id="86" dur="1" fill="hold">
                                          <p:stCondLst>
                                            <p:cond delay="0"/>
                                          </p:stCondLst>
                                        </p:cTn>
                                        <p:tgtEl>
                                          <p:spTgt spid="91"/>
                                        </p:tgtEl>
                                        <p:attrNameLst>
                                          <p:attrName>style.visibility</p:attrName>
                                        </p:attrNameLst>
                                      </p:cBhvr>
                                      <p:to>
                                        <p:strVal val="visible"/>
                                      </p:to>
                                    </p:set>
                                    <p:animEffect transition="in" filter="fade">
                                      <p:cBhvr>
                                        <p:cTn id="87" dur="500"/>
                                        <p:tgtEl>
                                          <p:spTgt spid="91"/>
                                        </p:tgtEl>
                                      </p:cBhvr>
                                    </p:animEffect>
                                    <p:anim calcmode="lin" valueType="num">
                                      <p:cBhvr>
                                        <p:cTn id="88" dur="500" fill="hold"/>
                                        <p:tgtEl>
                                          <p:spTgt spid="91"/>
                                        </p:tgtEl>
                                        <p:attrNameLst>
                                          <p:attrName>ppt_x</p:attrName>
                                        </p:attrNameLst>
                                      </p:cBhvr>
                                      <p:tavLst>
                                        <p:tav tm="0">
                                          <p:val>
                                            <p:strVal val="#ppt_x"/>
                                          </p:val>
                                        </p:tav>
                                        <p:tav tm="100000">
                                          <p:val>
                                            <p:strVal val="#ppt_x"/>
                                          </p:val>
                                        </p:tav>
                                      </p:tavLst>
                                    </p:anim>
                                    <p:anim calcmode="lin" valueType="num">
                                      <p:cBhvr>
                                        <p:cTn id="89" dur="500" fill="hold"/>
                                        <p:tgtEl>
                                          <p:spTgt spid="91"/>
                                        </p:tgtEl>
                                        <p:attrNameLst>
                                          <p:attrName>ppt_y</p:attrName>
                                        </p:attrNameLst>
                                      </p:cBhvr>
                                      <p:tavLst>
                                        <p:tav tm="0">
                                          <p:val>
                                            <p:strVal val="#ppt_y-.1"/>
                                          </p:val>
                                        </p:tav>
                                        <p:tav tm="100000">
                                          <p:val>
                                            <p:strVal val="#ppt_y"/>
                                          </p:val>
                                        </p:tav>
                                      </p:tavLst>
                                    </p:anim>
                                  </p:childTnLst>
                                </p:cTn>
                              </p:par>
                            </p:childTnLst>
                          </p:cTn>
                        </p:par>
                        <p:par>
                          <p:cTn id="90" fill="hold">
                            <p:stCondLst>
                              <p:cond delay="3500"/>
                            </p:stCondLst>
                            <p:childTnLst>
                              <p:par>
                                <p:cTn id="91" presetID="9" presetClass="emph" presetSubtype="0" nodeType="afterEffect">
                                  <p:stCondLst>
                                    <p:cond delay="0"/>
                                  </p:stCondLst>
                                  <p:childTnLst>
                                    <p:set>
                                      <p:cBhvr>
                                        <p:cTn id="92" dur="indefinite"/>
                                        <p:tgtEl>
                                          <p:spTgt spid="91"/>
                                        </p:tgtEl>
                                        <p:attrNameLst>
                                          <p:attrName>style.opacity</p:attrName>
                                        </p:attrNameLst>
                                      </p:cBhvr>
                                      <p:to>
                                        <p:strVal val="0.5"/>
                                      </p:to>
                                    </p:set>
                                    <p:animEffect filter="image" prLst="opacity: 0.5">
                                      <p:cBhvr rctx="IE">
                                        <p:cTn id="93" dur="indefinite"/>
                                        <p:tgtEl>
                                          <p:spTgt spid="91"/>
                                        </p:tgtEl>
                                      </p:cBhvr>
                                    </p:animEffect>
                                  </p:childTnLst>
                                </p:cTn>
                              </p:par>
                              <p:par>
                                <p:cTn id="94" presetID="47" presetClass="entr" presetSubtype="0" fill="hold" nodeType="withEffect">
                                  <p:stCondLst>
                                    <p:cond delay="0"/>
                                  </p:stCondLst>
                                  <p:childTnLst>
                                    <p:set>
                                      <p:cBhvr>
                                        <p:cTn id="95" dur="1" fill="hold">
                                          <p:stCondLst>
                                            <p:cond delay="0"/>
                                          </p:stCondLst>
                                        </p:cTn>
                                        <p:tgtEl>
                                          <p:spTgt spid="95"/>
                                        </p:tgtEl>
                                        <p:attrNameLst>
                                          <p:attrName>style.visibility</p:attrName>
                                        </p:attrNameLst>
                                      </p:cBhvr>
                                      <p:to>
                                        <p:strVal val="visible"/>
                                      </p:to>
                                    </p:set>
                                    <p:animEffect transition="in" filter="fade">
                                      <p:cBhvr>
                                        <p:cTn id="96" dur="500"/>
                                        <p:tgtEl>
                                          <p:spTgt spid="95"/>
                                        </p:tgtEl>
                                      </p:cBhvr>
                                    </p:animEffect>
                                    <p:anim calcmode="lin" valueType="num">
                                      <p:cBhvr>
                                        <p:cTn id="97" dur="500" fill="hold"/>
                                        <p:tgtEl>
                                          <p:spTgt spid="95"/>
                                        </p:tgtEl>
                                        <p:attrNameLst>
                                          <p:attrName>ppt_x</p:attrName>
                                        </p:attrNameLst>
                                      </p:cBhvr>
                                      <p:tavLst>
                                        <p:tav tm="0">
                                          <p:val>
                                            <p:strVal val="#ppt_x"/>
                                          </p:val>
                                        </p:tav>
                                        <p:tav tm="100000">
                                          <p:val>
                                            <p:strVal val="#ppt_x"/>
                                          </p:val>
                                        </p:tav>
                                      </p:tavLst>
                                    </p:anim>
                                    <p:anim calcmode="lin" valueType="num">
                                      <p:cBhvr>
                                        <p:cTn id="98" dur="500" fill="hold"/>
                                        <p:tgtEl>
                                          <p:spTgt spid="95"/>
                                        </p:tgtEl>
                                        <p:attrNameLst>
                                          <p:attrName>ppt_y</p:attrName>
                                        </p:attrNameLst>
                                      </p:cBhvr>
                                      <p:tavLst>
                                        <p:tav tm="0">
                                          <p:val>
                                            <p:strVal val="#ppt_y-.1"/>
                                          </p:val>
                                        </p:tav>
                                        <p:tav tm="100000">
                                          <p:val>
                                            <p:strVal val="#ppt_y"/>
                                          </p:val>
                                        </p:tav>
                                      </p:tavLst>
                                    </p:anim>
                                  </p:childTnLst>
                                </p:cTn>
                              </p:par>
                            </p:childTnLst>
                          </p:cTn>
                        </p:par>
                        <p:par>
                          <p:cTn id="99" fill="hold">
                            <p:stCondLst>
                              <p:cond delay="4000"/>
                            </p:stCondLst>
                            <p:childTnLst>
                              <p:par>
                                <p:cTn id="100" presetID="9" presetClass="emph" presetSubtype="0" nodeType="afterEffect">
                                  <p:stCondLst>
                                    <p:cond delay="0"/>
                                  </p:stCondLst>
                                  <p:childTnLst>
                                    <p:set>
                                      <p:cBhvr>
                                        <p:cTn id="101" dur="indefinite"/>
                                        <p:tgtEl>
                                          <p:spTgt spid="95"/>
                                        </p:tgtEl>
                                        <p:attrNameLst>
                                          <p:attrName>style.opacity</p:attrName>
                                        </p:attrNameLst>
                                      </p:cBhvr>
                                      <p:to>
                                        <p:strVal val="0.5"/>
                                      </p:to>
                                    </p:set>
                                    <p:animEffect filter="image" prLst="opacity: 0.5">
                                      <p:cBhvr rctx="IE">
                                        <p:cTn id="102" dur="indefinite"/>
                                        <p:tgtEl>
                                          <p:spTgt spid="95"/>
                                        </p:tgtEl>
                                      </p:cBhvr>
                                    </p:animEffect>
                                  </p:childTnLst>
                                </p:cTn>
                              </p:par>
                              <p:par>
                                <p:cTn id="103" presetID="47" presetClass="entr" presetSubtype="0" fill="hold" nodeType="withEffect">
                                  <p:stCondLst>
                                    <p:cond delay="0"/>
                                  </p:stCondLst>
                                  <p:childTnLst>
                                    <p:set>
                                      <p:cBhvr>
                                        <p:cTn id="104" dur="1" fill="hold">
                                          <p:stCondLst>
                                            <p:cond delay="0"/>
                                          </p:stCondLst>
                                        </p:cTn>
                                        <p:tgtEl>
                                          <p:spTgt spid="98"/>
                                        </p:tgtEl>
                                        <p:attrNameLst>
                                          <p:attrName>style.visibility</p:attrName>
                                        </p:attrNameLst>
                                      </p:cBhvr>
                                      <p:to>
                                        <p:strVal val="visible"/>
                                      </p:to>
                                    </p:set>
                                    <p:animEffect transition="in" filter="fade">
                                      <p:cBhvr>
                                        <p:cTn id="105" dur="500"/>
                                        <p:tgtEl>
                                          <p:spTgt spid="98"/>
                                        </p:tgtEl>
                                      </p:cBhvr>
                                    </p:animEffect>
                                    <p:anim calcmode="lin" valueType="num">
                                      <p:cBhvr>
                                        <p:cTn id="106" dur="500" fill="hold"/>
                                        <p:tgtEl>
                                          <p:spTgt spid="98"/>
                                        </p:tgtEl>
                                        <p:attrNameLst>
                                          <p:attrName>ppt_x</p:attrName>
                                        </p:attrNameLst>
                                      </p:cBhvr>
                                      <p:tavLst>
                                        <p:tav tm="0">
                                          <p:val>
                                            <p:strVal val="#ppt_x"/>
                                          </p:val>
                                        </p:tav>
                                        <p:tav tm="100000">
                                          <p:val>
                                            <p:strVal val="#ppt_x"/>
                                          </p:val>
                                        </p:tav>
                                      </p:tavLst>
                                    </p:anim>
                                    <p:anim calcmode="lin" valueType="num">
                                      <p:cBhvr>
                                        <p:cTn id="107" dur="500" fill="hold"/>
                                        <p:tgtEl>
                                          <p:spTgt spid="98"/>
                                        </p:tgtEl>
                                        <p:attrNameLst>
                                          <p:attrName>ppt_y</p:attrName>
                                        </p:attrNameLst>
                                      </p:cBhvr>
                                      <p:tavLst>
                                        <p:tav tm="0">
                                          <p:val>
                                            <p:strVal val="#ppt_y-.1"/>
                                          </p:val>
                                        </p:tav>
                                        <p:tav tm="100000">
                                          <p:val>
                                            <p:strVal val="#ppt_y"/>
                                          </p:val>
                                        </p:tav>
                                      </p:tavLst>
                                    </p:anim>
                                  </p:childTnLst>
                                </p:cTn>
                              </p:par>
                            </p:childTnLst>
                          </p:cTn>
                        </p:par>
                        <p:par>
                          <p:cTn id="108" fill="hold">
                            <p:stCondLst>
                              <p:cond delay="4500"/>
                            </p:stCondLst>
                            <p:childTnLst>
                              <p:par>
                                <p:cTn id="109" presetID="9" presetClass="emph" presetSubtype="0" nodeType="afterEffect">
                                  <p:stCondLst>
                                    <p:cond delay="0"/>
                                  </p:stCondLst>
                                  <p:childTnLst>
                                    <p:set>
                                      <p:cBhvr>
                                        <p:cTn id="110" dur="indefinite"/>
                                        <p:tgtEl>
                                          <p:spTgt spid="98"/>
                                        </p:tgtEl>
                                        <p:attrNameLst>
                                          <p:attrName>style.opacity</p:attrName>
                                        </p:attrNameLst>
                                      </p:cBhvr>
                                      <p:to>
                                        <p:strVal val="0.5"/>
                                      </p:to>
                                    </p:set>
                                    <p:animEffect filter="image" prLst="opacity: 0.5">
                                      <p:cBhvr rctx="IE">
                                        <p:cTn id="111" dur="indefinite"/>
                                        <p:tgtEl>
                                          <p:spTgt spid="98"/>
                                        </p:tgtEl>
                                      </p:cBhvr>
                                    </p:animEffect>
                                  </p:childTnLst>
                                </p:cTn>
                              </p:par>
                              <p:par>
                                <p:cTn id="112" presetID="47" presetClass="entr" presetSubtype="0" fill="hold" nodeType="withEffect">
                                  <p:stCondLst>
                                    <p:cond delay="0"/>
                                  </p:stCondLst>
                                  <p:childTnLst>
                                    <p:set>
                                      <p:cBhvr>
                                        <p:cTn id="113" dur="1" fill="hold">
                                          <p:stCondLst>
                                            <p:cond delay="0"/>
                                          </p:stCondLst>
                                        </p:cTn>
                                        <p:tgtEl>
                                          <p:spTgt spid="101"/>
                                        </p:tgtEl>
                                        <p:attrNameLst>
                                          <p:attrName>style.visibility</p:attrName>
                                        </p:attrNameLst>
                                      </p:cBhvr>
                                      <p:to>
                                        <p:strVal val="visible"/>
                                      </p:to>
                                    </p:set>
                                    <p:animEffect transition="in" filter="fade">
                                      <p:cBhvr>
                                        <p:cTn id="114" dur="500"/>
                                        <p:tgtEl>
                                          <p:spTgt spid="101"/>
                                        </p:tgtEl>
                                      </p:cBhvr>
                                    </p:animEffect>
                                    <p:anim calcmode="lin" valueType="num">
                                      <p:cBhvr>
                                        <p:cTn id="115" dur="500" fill="hold"/>
                                        <p:tgtEl>
                                          <p:spTgt spid="101"/>
                                        </p:tgtEl>
                                        <p:attrNameLst>
                                          <p:attrName>ppt_x</p:attrName>
                                        </p:attrNameLst>
                                      </p:cBhvr>
                                      <p:tavLst>
                                        <p:tav tm="0">
                                          <p:val>
                                            <p:strVal val="#ppt_x"/>
                                          </p:val>
                                        </p:tav>
                                        <p:tav tm="100000">
                                          <p:val>
                                            <p:strVal val="#ppt_x"/>
                                          </p:val>
                                        </p:tav>
                                      </p:tavLst>
                                    </p:anim>
                                    <p:anim calcmode="lin" valueType="num">
                                      <p:cBhvr>
                                        <p:cTn id="116" dur="500" fill="hold"/>
                                        <p:tgtEl>
                                          <p:spTgt spid="101"/>
                                        </p:tgtEl>
                                        <p:attrNameLst>
                                          <p:attrName>ppt_y</p:attrName>
                                        </p:attrNameLst>
                                      </p:cBhvr>
                                      <p:tavLst>
                                        <p:tav tm="0">
                                          <p:val>
                                            <p:strVal val="#ppt_y-.1"/>
                                          </p:val>
                                        </p:tav>
                                        <p:tav tm="100000">
                                          <p:val>
                                            <p:strVal val="#ppt_y"/>
                                          </p:val>
                                        </p:tav>
                                      </p:tavLst>
                                    </p:anim>
                                  </p:childTnLst>
                                </p:cTn>
                              </p:par>
                              <p:par>
                                <p:cTn id="117" presetID="47" presetClass="entr" presetSubtype="0" fill="hold" nodeType="withEffect">
                                  <p:stCondLst>
                                    <p:cond delay="0"/>
                                  </p:stCondLst>
                                  <p:childTnLst>
                                    <p:set>
                                      <p:cBhvr>
                                        <p:cTn id="118" dur="1" fill="hold">
                                          <p:stCondLst>
                                            <p:cond delay="0"/>
                                          </p:stCondLst>
                                        </p:cTn>
                                        <p:tgtEl>
                                          <p:spTgt spid="104"/>
                                        </p:tgtEl>
                                        <p:attrNameLst>
                                          <p:attrName>style.visibility</p:attrName>
                                        </p:attrNameLst>
                                      </p:cBhvr>
                                      <p:to>
                                        <p:strVal val="visible"/>
                                      </p:to>
                                    </p:set>
                                    <p:animEffect transition="in" filter="fade">
                                      <p:cBhvr>
                                        <p:cTn id="119" dur="500"/>
                                        <p:tgtEl>
                                          <p:spTgt spid="104"/>
                                        </p:tgtEl>
                                      </p:cBhvr>
                                    </p:animEffect>
                                    <p:anim calcmode="lin" valueType="num">
                                      <p:cBhvr>
                                        <p:cTn id="120" dur="500" fill="hold"/>
                                        <p:tgtEl>
                                          <p:spTgt spid="104"/>
                                        </p:tgtEl>
                                        <p:attrNameLst>
                                          <p:attrName>ppt_x</p:attrName>
                                        </p:attrNameLst>
                                      </p:cBhvr>
                                      <p:tavLst>
                                        <p:tav tm="0">
                                          <p:val>
                                            <p:strVal val="#ppt_x"/>
                                          </p:val>
                                        </p:tav>
                                        <p:tav tm="100000">
                                          <p:val>
                                            <p:strVal val="#ppt_x"/>
                                          </p:val>
                                        </p:tav>
                                      </p:tavLst>
                                    </p:anim>
                                    <p:anim calcmode="lin" valueType="num">
                                      <p:cBhvr>
                                        <p:cTn id="121" dur="500" fill="hold"/>
                                        <p:tgtEl>
                                          <p:spTgt spid="104"/>
                                        </p:tgtEl>
                                        <p:attrNameLst>
                                          <p:attrName>ppt_y</p:attrName>
                                        </p:attrNameLst>
                                      </p:cBhvr>
                                      <p:tavLst>
                                        <p:tav tm="0">
                                          <p:val>
                                            <p:strVal val="#ppt_y-.1"/>
                                          </p:val>
                                        </p:tav>
                                        <p:tav tm="100000">
                                          <p:val>
                                            <p:strVal val="#ppt_y"/>
                                          </p:val>
                                        </p:tav>
                                      </p:tavLst>
                                    </p:anim>
                                  </p:childTnLst>
                                </p:cTn>
                              </p:par>
                            </p:childTnLst>
                          </p:cTn>
                        </p:par>
                        <p:par>
                          <p:cTn id="122" fill="hold">
                            <p:stCondLst>
                              <p:cond delay="5000"/>
                            </p:stCondLst>
                            <p:childTnLst>
                              <p:par>
                                <p:cTn id="123" presetID="9" presetClass="emph" presetSubtype="0" nodeType="afterEffect">
                                  <p:stCondLst>
                                    <p:cond delay="0"/>
                                  </p:stCondLst>
                                  <p:childTnLst>
                                    <p:set>
                                      <p:cBhvr>
                                        <p:cTn id="124" dur="indefinite"/>
                                        <p:tgtEl>
                                          <p:spTgt spid="104"/>
                                        </p:tgtEl>
                                        <p:attrNameLst>
                                          <p:attrName>style.opacity</p:attrName>
                                        </p:attrNameLst>
                                      </p:cBhvr>
                                      <p:to>
                                        <p:strVal val="0.5"/>
                                      </p:to>
                                    </p:set>
                                    <p:animEffect filter="image" prLst="opacity: 0.5">
                                      <p:cBhvr rctx="IE">
                                        <p:cTn id="125" dur="indefinite"/>
                                        <p:tgtEl>
                                          <p:spTgt spid="104"/>
                                        </p:tgtEl>
                                      </p:cBhvr>
                                    </p:animEffect>
                                  </p:childTnLst>
                                </p:cTn>
                              </p:par>
                              <p:par>
                                <p:cTn id="126" presetID="47" presetClass="entr" presetSubtype="0" fill="hold" nodeType="withEffect">
                                  <p:stCondLst>
                                    <p:cond delay="0"/>
                                  </p:stCondLst>
                                  <p:childTnLst>
                                    <p:set>
                                      <p:cBhvr>
                                        <p:cTn id="127" dur="1" fill="hold">
                                          <p:stCondLst>
                                            <p:cond delay="0"/>
                                          </p:stCondLst>
                                        </p:cTn>
                                        <p:tgtEl>
                                          <p:spTgt spid="107"/>
                                        </p:tgtEl>
                                        <p:attrNameLst>
                                          <p:attrName>style.visibility</p:attrName>
                                        </p:attrNameLst>
                                      </p:cBhvr>
                                      <p:to>
                                        <p:strVal val="visible"/>
                                      </p:to>
                                    </p:set>
                                    <p:animEffect transition="in" filter="fade">
                                      <p:cBhvr>
                                        <p:cTn id="128" dur="500"/>
                                        <p:tgtEl>
                                          <p:spTgt spid="107"/>
                                        </p:tgtEl>
                                      </p:cBhvr>
                                    </p:animEffect>
                                    <p:anim calcmode="lin" valueType="num">
                                      <p:cBhvr>
                                        <p:cTn id="129" dur="500" fill="hold"/>
                                        <p:tgtEl>
                                          <p:spTgt spid="107"/>
                                        </p:tgtEl>
                                        <p:attrNameLst>
                                          <p:attrName>ppt_x</p:attrName>
                                        </p:attrNameLst>
                                      </p:cBhvr>
                                      <p:tavLst>
                                        <p:tav tm="0">
                                          <p:val>
                                            <p:strVal val="#ppt_x"/>
                                          </p:val>
                                        </p:tav>
                                        <p:tav tm="100000">
                                          <p:val>
                                            <p:strVal val="#ppt_x"/>
                                          </p:val>
                                        </p:tav>
                                      </p:tavLst>
                                    </p:anim>
                                    <p:anim calcmode="lin" valueType="num">
                                      <p:cBhvr>
                                        <p:cTn id="130" dur="500" fill="hold"/>
                                        <p:tgtEl>
                                          <p:spTgt spid="107"/>
                                        </p:tgtEl>
                                        <p:attrNameLst>
                                          <p:attrName>ppt_y</p:attrName>
                                        </p:attrNameLst>
                                      </p:cBhvr>
                                      <p:tavLst>
                                        <p:tav tm="0">
                                          <p:val>
                                            <p:strVal val="#ppt_y-.1"/>
                                          </p:val>
                                        </p:tav>
                                        <p:tav tm="100000">
                                          <p:val>
                                            <p:strVal val="#ppt_y"/>
                                          </p:val>
                                        </p:tav>
                                      </p:tavLst>
                                    </p:anim>
                                  </p:childTnLst>
                                </p:cTn>
                              </p:par>
                              <p:par>
                                <p:cTn id="131" presetID="10" presetClass="entr" presetSubtype="0" fill="hold" nodeType="withEffect">
                                  <p:stCondLst>
                                    <p:cond delay="0"/>
                                  </p:stCondLst>
                                  <p:childTnLst>
                                    <p:set>
                                      <p:cBhvr>
                                        <p:cTn id="132" dur="1" fill="hold">
                                          <p:stCondLst>
                                            <p:cond delay="0"/>
                                          </p:stCondLst>
                                        </p:cTn>
                                        <p:tgtEl>
                                          <p:spTgt spid="57"/>
                                        </p:tgtEl>
                                        <p:attrNameLst>
                                          <p:attrName>style.visibility</p:attrName>
                                        </p:attrNameLst>
                                      </p:cBhvr>
                                      <p:to>
                                        <p:strVal val="visible"/>
                                      </p:to>
                                    </p:set>
                                    <p:animEffect transition="in" filter="fade">
                                      <p:cBhvr>
                                        <p:cTn id="133" dur="500"/>
                                        <p:tgtEl>
                                          <p:spTgt spid="5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28"/>
                                        </p:tgtEl>
                                        <p:attrNameLst>
                                          <p:attrName>style.visibility</p:attrName>
                                        </p:attrNameLst>
                                      </p:cBhvr>
                                      <p:to>
                                        <p:strVal val="visible"/>
                                      </p:to>
                                    </p:set>
                                    <p:animEffect transition="in" filter="fade">
                                      <p:cBhvr>
                                        <p:cTn id="138" dur="500"/>
                                        <p:tgtEl>
                                          <p:spTgt spid="128"/>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6"/>
                                        </p:tgtEl>
                                        <p:attrNameLst>
                                          <p:attrName>style.visibility</p:attrName>
                                        </p:attrNameLst>
                                      </p:cBhvr>
                                      <p:to>
                                        <p:strVal val="visible"/>
                                      </p:to>
                                    </p:set>
                                    <p:animEffect transition="in" filter="fade">
                                      <p:cBhvr>
                                        <p:cTn id="143" dur="500"/>
                                        <p:tgtEl>
                                          <p:spTgt spid="6"/>
                                        </p:tgtEl>
                                      </p:cBhvr>
                                    </p:animEffect>
                                  </p:childTnLst>
                                </p:cTn>
                              </p:par>
                              <p:par>
                                <p:cTn id="144" presetID="10" presetClass="entr" presetSubtype="0" fill="hold" nodeType="withEffect">
                                  <p:stCondLst>
                                    <p:cond delay="0"/>
                                  </p:stCondLst>
                                  <p:childTnLst>
                                    <p:set>
                                      <p:cBhvr>
                                        <p:cTn id="145" dur="1" fill="hold">
                                          <p:stCondLst>
                                            <p:cond delay="0"/>
                                          </p:stCondLst>
                                        </p:cTn>
                                        <p:tgtEl>
                                          <p:spTgt spid="3"/>
                                        </p:tgtEl>
                                        <p:attrNameLst>
                                          <p:attrName>style.visibility</p:attrName>
                                        </p:attrNameLst>
                                      </p:cBhvr>
                                      <p:to>
                                        <p:strVal val="visible"/>
                                      </p:to>
                                    </p:set>
                                    <p:animEffect transition="in" filter="fade">
                                      <p:cBhvr>
                                        <p:cTn id="1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animBg="1"/>
      <p:bldP spid="128"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18793</TotalTime>
  <Words>2419</Words>
  <Application>Microsoft Office PowerPoint</Application>
  <PresentationFormat>Widescreen</PresentationFormat>
  <Paragraphs>599</Paragraphs>
  <Slides>43</Slides>
  <Notes>7</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3</vt:i4>
      </vt:variant>
      <vt:variant>
        <vt:lpstr>Slide Titles</vt:lpstr>
      </vt:variant>
      <vt:variant>
        <vt:i4>43</vt:i4>
      </vt:variant>
    </vt:vector>
  </HeadingPairs>
  <TitlesOfParts>
    <vt:vector size="55" baseType="lpstr">
      <vt:lpstr>Arial</vt:lpstr>
      <vt:lpstr>Calibri</vt:lpstr>
      <vt:lpstr>Calibri Light</vt:lpstr>
      <vt:lpstr>Century</vt:lpstr>
      <vt:lpstr>Georgia</vt:lpstr>
      <vt:lpstr>Times New Roman</vt:lpstr>
      <vt:lpstr>Wingdings</vt:lpstr>
      <vt:lpstr>Office Theme</vt:lpstr>
      <vt:lpstr>1_Office Theme</vt:lpstr>
      <vt:lpstr>Equation</vt:lpstr>
      <vt:lpstr>Document</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Chloride Desorption Isotherms of Cementitious Systems Exposed to Low-pH Environments</dc:title>
  <dc:creator>TeymouriMoogooee,Mohammad</dc:creator>
  <cp:lastModifiedBy>Mohammad Teymouri</cp:lastModifiedBy>
  <cp:revision>829</cp:revision>
  <dcterms:created xsi:type="dcterms:W3CDTF">2022-12-27T18:20:08Z</dcterms:created>
  <dcterms:modified xsi:type="dcterms:W3CDTF">2023-06-13T05:27:22Z</dcterms:modified>
</cp:coreProperties>
</file>